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tiff" ContentType="image/tif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1" r:id="rId4"/>
    <p:sldId id="322" r:id="rId6"/>
    <p:sldId id="318" r:id="rId7"/>
    <p:sldId id="262" r:id="rId8"/>
    <p:sldId id="306" r:id="rId9"/>
    <p:sldId id="320" r:id="rId10"/>
    <p:sldId id="816" r:id="rId11"/>
    <p:sldId id="852" r:id="rId12"/>
    <p:sldId id="317" r:id="rId13"/>
    <p:sldId id="267" r:id="rId14"/>
    <p:sldId id="268" r:id="rId15"/>
    <p:sldId id="266" r:id="rId16"/>
    <p:sldId id="271" r:id="rId17"/>
    <p:sldId id="269" r:id="rId18"/>
    <p:sldId id="270" r:id="rId19"/>
    <p:sldId id="348" r:id="rId20"/>
    <p:sldId id="319" r:id="rId21"/>
    <p:sldId id="307" r:id="rId22"/>
    <p:sldId id="308" r:id="rId23"/>
    <p:sldId id="854" r:id="rId24"/>
    <p:sldId id="310" r:id="rId25"/>
    <p:sldId id="876" r:id="rId26"/>
    <p:sldId id="311" r:id="rId27"/>
    <p:sldId id="366" r:id="rId28"/>
    <p:sldId id="314" r:id="rId29"/>
    <p:sldId id="274" r:id="rId30"/>
    <p:sldId id="323" r:id="rId31"/>
    <p:sldId id="875" r:id="rId32"/>
    <p:sldId id="853" r:id="rId33"/>
    <p:sldId id="364" r:id="rId34"/>
    <p:sldId id="365" r:id="rId35"/>
    <p:sldId id="325"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3919" autoAdjust="0"/>
  </p:normalViewPr>
  <p:slideViewPr>
    <p:cSldViewPr snapToGrid="0">
      <p:cViewPr varScale="1">
        <p:scale>
          <a:sx n="61" d="100"/>
          <a:sy n="61" d="100"/>
        </p:scale>
        <p:origin x="143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cs typeface="Times New Roman" panose="02020603050405020304" pitchFamily="18" charset="0"/>
                <a:sym typeface="+mn-ea"/>
              </a:rPr>
              <a:t>选择Midel 7131合成酯类绝缘油与蓖麻油作为纳米粒子改性基液。Midel 7131是一种合成酯，主要由季戊四醇酯组成，这使得Midel 7131比矿物质油具有更强的极性，其相对介电常数约为</a:t>
            </a:r>
            <a:r>
              <a:rPr lang="en-US" altLang="zh-CN" dirty="0">
                <a:cs typeface="Times New Roman" panose="02020603050405020304" pitchFamily="18" charset="0"/>
                <a:sym typeface="+mn-ea"/>
              </a:rPr>
              <a:t>3.2</a:t>
            </a:r>
            <a:r>
              <a:rPr lang="zh-CN" altLang="en-US" dirty="0">
                <a:cs typeface="Times New Roman" panose="02020603050405020304" pitchFamily="18" charset="0"/>
                <a:sym typeface="+mn-ea"/>
              </a:rPr>
              <a:t>，其粘度系数为</a:t>
            </a:r>
            <a:r>
              <a:rPr lang="en-US" altLang="zh-CN" dirty="0">
                <a:cs typeface="Times New Roman" panose="02020603050405020304" pitchFamily="18" charset="0"/>
                <a:sym typeface="+mn-ea"/>
              </a:rPr>
              <a:t>32mPa∙s</a:t>
            </a:r>
            <a:r>
              <a:rPr lang="zh-CN" altLang="en-US" dirty="0">
                <a:cs typeface="Times New Roman" panose="02020603050405020304" pitchFamily="18" charset="0"/>
                <a:sym typeface="+mn-ea"/>
              </a:rPr>
              <a:t>。蓖麻油的主要成分是蓖麻油酸，在蓖麻油酸中含有大量羟基，这导致蓖麻油的特性不同于其他酯类物质，蓖麻油较粘稠，其粘度系数为</a:t>
            </a:r>
            <a:r>
              <a:rPr lang="en-US" altLang="zh-CN" dirty="0">
                <a:cs typeface="Times New Roman" panose="02020603050405020304" pitchFamily="18" charset="0"/>
                <a:sym typeface="+mn-ea"/>
              </a:rPr>
              <a:t>346mPa∙s</a:t>
            </a:r>
            <a:r>
              <a:rPr lang="zh-CN" altLang="en-US" dirty="0">
                <a:cs typeface="Times New Roman" panose="02020603050405020304" pitchFamily="18" charset="0"/>
                <a:sym typeface="+mn-ea"/>
              </a:rPr>
              <a:t>，且蓖麻油的介电常数是常见油、酯中的最高者，可以达到4.3。</a:t>
            </a:r>
            <a:endParaRPr lang="zh-CN" altLang="en-US" dirty="0">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fontAlgn="auto" hangingPunct="1">
              <a:lnSpc>
                <a:spcPct val="125000"/>
              </a:lnSpc>
              <a:spcBef>
                <a:spcPts val="0"/>
              </a:spcBef>
              <a:spcAft>
                <a:spcPts val="0"/>
              </a:spcAft>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eaLnBrk="1" fontAlgn="auto" hangingPunct="1">
              <a:lnSpc>
                <a:spcPct val="125000"/>
              </a:lnSpc>
              <a:spcBef>
                <a:spcPts val="0"/>
              </a:spcBef>
              <a:spcAft>
                <a:spcPts val="0"/>
              </a:spcAft>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dirty="0"/>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baseline="0"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In the first work, we'll start with an introduction of streamer bifurcation model of nano-liquids, which reveals the modification mechanism of nano-liquids on streamer morphology and provide a theoretical guidance for future researches. By optical diagnosis, we analyzed the streamer morphology of pure transformer oil and nano-liquids as shown in Fig.1. Considering the stability in interface, we discussed the impact of nano-particles on streamer morphology. This work has been published in Applied Sciences-Basel.</a:t>
            </a:r>
            <a:endParaRPr lang="en-US" altLang="zh-CN" b="1" baseline="0"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dirty="0"/>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cs typeface="Times New Roman" panose="02020603050405020304" pitchFamily="18" charset="0"/>
                <a:sym typeface="+mn-ea"/>
              </a:rPr>
              <a:t>外电场的作用下，透过克尔盒的偏振光在平行于电场方向与垂直于电场方向的折射率不同。</a:t>
            </a:r>
            <a:endParaRPr lang="en-US" altLang="zh-CN" dirty="0">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cs typeface="Times New Roman" panose="02020603050405020304" pitchFamily="18" charset="0"/>
                <a:sym typeface="+mn-ea"/>
              </a:rPr>
              <a:t>通过设置玻片的偏振角，可以实现在光场图上实现明暗条纹，对应不同电场值</a:t>
            </a:r>
            <a:endParaRPr lang="en-US" altLang="zh-CN"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6642B7-71B7-4C3E-9855-0D0DE388A05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cs typeface="Times New Roman" panose="02020603050405020304" pitchFamily="18" charset="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defRPr/>
            </a:pPr>
            <a:endParaRPr lang="zh-CN" altLang="en-US" dirty="0">
              <a:sym typeface="+mn-ea"/>
            </a:endParaRPr>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2285A7B-AED1-4AE4-9C66-335A0D4F019C}" type="slidenum">
              <a:rPr kumimoji="1" lang="zh-CN" altLang="en-US" sz="1200" b="0" i="0" u="none" strike="noStrike" kern="1200" cap="none" spc="0" normalizeH="0" baseline="0" noProof="0" smtClean="0">
                <a:ln>
                  <a:noFill/>
                </a:ln>
                <a:solidFill>
                  <a:srgbClr val="000000"/>
                </a:solidFill>
                <a:effectLst/>
                <a:uLnTx/>
                <a:uFillTx/>
                <a:latin typeface="Tahoma" panose="020B060403050404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9459" name="Rectangle 2"/>
          <p:cNvSpPr>
            <a:spLocks noGrp="1" noRot="1" noChangeAspect="1" noChangeArrowheads="1" noTextEdit="1"/>
          </p:cNvSpPr>
          <p:nvPr>
            <p:ph type="sldImg"/>
          </p:nvPr>
        </p:nvSpPr>
        <p:spPr>
          <a:xfrm>
            <a:off x="1144588" y="685800"/>
            <a:ext cx="4572000" cy="3429000"/>
          </a:xfrm>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微软雅黑" panose="020B0503020204020204" pitchFamily="34" charset="-122"/>
                <a:ea typeface="微软雅黑" panose="020B0503020204020204" pitchFamily="34" charset="-122"/>
              </a:rPr>
              <a:t>围绕紧凑纳米液体脉冲形成线，主要开展纳米液体脉冲绝缘特性、击穿物理机理、脉冲功率应用三方面的研究工作。</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0A41C08-D4D3-4E2A-99ED-BB3BC3D94DD0}" type="datetime1">
              <a:rPr kumimoji="1" lang="zh-CN" altLang="en-US"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A9A562D-F14C-4C40-BE54-522F3DA66EEB}" type="slidenum">
              <a:rPr kumimoji="1" lang="zh-CN" altLang="en-US"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071106" name="Rectangle 2"/>
          <p:cNvSpPr>
            <a:spLocks noGrp="1" noRot="1" noChangeAspect="1" noChangeArrowheads="1" noTextEdit="1"/>
          </p:cNvSpPr>
          <p:nvPr>
            <p:ph type="sldImg"/>
          </p:nvPr>
        </p:nvSpPr>
        <p:spPr>
          <a:xfrm>
            <a:off x="993775" y="768350"/>
            <a:ext cx="5114925" cy="3836988"/>
          </a:xfrm>
        </p:spPr>
      </p:sp>
      <p:sp>
        <p:nvSpPr>
          <p:cNvPr id="1071107" name="Rectangle 3"/>
          <p:cNvSpPr>
            <a:spLocks noGrp="1" noChangeArrowheads="1"/>
          </p:cNvSpPr>
          <p:nvPr>
            <p:ph type="body" idx="1"/>
          </p:nvPr>
        </p:nvSpPr>
        <p:spPr/>
        <p:txBody>
          <a:bodyPr/>
          <a:lstStyle/>
          <a:p>
            <a:r>
              <a:rPr lang="zh-CN" altLang="en-US" dirty="0"/>
              <a:t>纳米液体在制备时，需要考虑纳米粒子的四项影响因素：种类、粒径、体积分数、表面修饰剂。</a:t>
            </a:r>
            <a:endParaRPr lang="en-US" altLang="zh-CN" dirty="0"/>
          </a:p>
          <a:p>
            <a:r>
              <a:rPr lang="zh-CN" altLang="en-US" dirty="0"/>
              <a:t>纳米粒子种类可从绝缘体</a:t>
            </a:r>
            <a:r>
              <a:rPr lang="en-US" altLang="zh-CN" dirty="0"/>
              <a:t>BaTiO3/Al2O3</a:t>
            </a:r>
            <a:r>
              <a:rPr lang="zh-CN" altLang="en-US" dirty="0"/>
              <a:t>、半导体</a:t>
            </a:r>
            <a:r>
              <a:rPr lang="en-US" altLang="zh-CN" dirty="0"/>
              <a:t>TiO2</a:t>
            </a:r>
            <a:r>
              <a:rPr lang="zh-CN" altLang="en-US" dirty="0"/>
              <a:t>、导体</a:t>
            </a:r>
            <a:r>
              <a:rPr lang="en-US" altLang="zh-CN" dirty="0"/>
              <a:t>Fe3O4/Al</a:t>
            </a:r>
            <a:r>
              <a:rPr lang="zh-CN" altLang="en-US" dirty="0"/>
              <a:t>中选取。</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dirty="0"/>
          </a:p>
        </p:txBody>
      </p:sp>
      <p:sp>
        <p:nvSpPr>
          <p:cNvPr id="4" name="灯片编号占位符 3"/>
          <p:cNvSpPr>
            <a:spLocks noGrp="1"/>
          </p:cNvSpPr>
          <p:nvPr>
            <p:ph type="sldNum" sz="quarter" idx="10"/>
          </p:nvPr>
        </p:nvSpPr>
        <p:spPr/>
        <p:txBody>
          <a:bodyPr/>
          <a:lstStyle/>
          <a:p>
            <a:fld id="{D96642B7-71B7-4C3E-9855-0D0DE388A0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AutoShape 4"/>
          <p:cNvSpPr>
            <a:spLocks noChangeArrowheads="1"/>
          </p:cNvSpPr>
          <p:nvPr/>
        </p:nvSpPr>
        <p:spPr bwMode="auto">
          <a:xfrm>
            <a:off x="522289" y="122396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00FF"/>
          </a:solidFill>
          <a:ln w="3175">
            <a:solidFill>
              <a:srgbClr val="0000FF"/>
            </a:solidFill>
            <a:round/>
          </a:ln>
        </p:spPr>
        <p:txBody>
          <a:bodyPr/>
          <a:lstStyle/>
          <a:p>
            <a:endParaRPr lang="zh-CN" altLang="en-US" sz="1875"/>
          </a:p>
        </p:txBody>
      </p:sp>
      <p:sp>
        <p:nvSpPr>
          <p:cNvPr id="3" name="Line 5"/>
          <p:cNvSpPr>
            <a:spLocks noChangeShapeType="1"/>
          </p:cNvSpPr>
          <p:nvPr/>
        </p:nvSpPr>
        <p:spPr bwMode="auto">
          <a:xfrm flipV="1">
            <a:off x="566741" y="6173788"/>
            <a:ext cx="7470775" cy="0"/>
          </a:xfrm>
          <a:prstGeom prst="line">
            <a:avLst/>
          </a:prstGeom>
          <a:noFill/>
          <a:ln w="15875">
            <a:solidFill>
              <a:srgbClr val="0000FF"/>
            </a:solidFill>
            <a:round/>
          </a:ln>
          <a:effectLst/>
        </p:spPr>
        <p:txBody>
          <a:bodyPr/>
          <a:lstStyle/>
          <a:p>
            <a:endParaRPr lang="zh-CN" altLang="en-US" sz="1875"/>
          </a:p>
        </p:txBody>
      </p:sp>
      <p:sp>
        <p:nvSpPr>
          <p:cNvPr id="6" name="灯片编号占位符 5"/>
          <p:cNvSpPr>
            <a:spLocks noGrp="1"/>
          </p:cNvSpPr>
          <p:nvPr>
            <p:ph type="sldNum" sz="quarter" idx="10"/>
          </p:nvPr>
        </p:nvSpPr>
        <p:spPr>
          <a:xfrm>
            <a:off x="6575426" y="6335718"/>
            <a:ext cx="2295525" cy="4143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24C6629-4E7B-4599-826C-AC28B1966ECD}" type="slidenum">
              <a:rPr lang="zh-CN" altLang="en-US" smtClean="0"/>
            </a:fld>
            <a:r>
              <a:rPr lang="en-US" altLang="zh-CN" dirty="0"/>
              <a:t>/23</a:t>
            </a:r>
            <a:endParaRPr lang="en-US" altLang="zh-CN" dirty="0"/>
          </a:p>
        </p:txBody>
      </p:sp>
      <p:pic>
        <p:nvPicPr>
          <p:cNvPr id="4" name="图片 3"/>
          <p:cNvPicPr>
            <a:picLocks noChangeAspect="1"/>
          </p:cNvPicPr>
          <p:nvPr userDrawn="1"/>
        </p:nvPicPr>
        <p:blipFill>
          <a:blip r:embed="rId2"/>
          <a:stretch>
            <a:fillRect/>
          </a:stretch>
        </p:blipFill>
        <p:spPr>
          <a:xfrm>
            <a:off x="476885" y="188595"/>
            <a:ext cx="891540" cy="891540"/>
          </a:xfrm>
          <a:prstGeom prst="rect">
            <a:avLst/>
          </a:prstGeom>
        </p:spPr>
      </p:pic>
      <p:pic>
        <p:nvPicPr>
          <p:cNvPr id="9" name="图片 8"/>
          <p:cNvPicPr>
            <a:picLocks noChangeAspect="1"/>
          </p:cNvPicPr>
          <p:nvPr userDrawn="1"/>
        </p:nvPicPr>
        <p:blipFill>
          <a:blip r:embed="rId3"/>
          <a:stretch>
            <a:fillRect/>
          </a:stretch>
        </p:blipFill>
        <p:spPr>
          <a:xfrm>
            <a:off x="7740015" y="188595"/>
            <a:ext cx="1120140" cy="891540"/>
          </a:xfrm>
          <a:prstGeom prst="rect">
            <a:avLst/>
          </a:prstGeom>
        </p:spPr>
      </p:pic>
      <p:pic>
        <p:nvPicPr>
          <p:cNvPr id="10" name="图片 9"/>
          <p:cNvPicPr>
            <a:picLocks noChangeAspect="1"/>
          </p:cNvPicPr>
          <p:nvPr userDrawn="1"/>
        </p:nvPicPr>
        <p:blipFill>
          <a:blip r:embed="rId4"/>
          <a:stretch>
            <a:fillRect/>
          </a:stretch>
        </p:blipFill>
        <p:spPr>
          <a:xfrm>
            <a:off x="7924800" y="5139055"/>
            <a:ext cx="1219200" cy="1143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lgn="ctr">
              <a:defRPr>
                <a:latin typeface="黑体" panose="02010609060101010101" pitchFamily="49" charset="-122"/>
                <a:ea typeface="黑体" panose="02010609060101010101" pitchFamily="49" charset="-122"/>
              </a:defRPr>
            </a:lvl1pPr>
          </a:lstStyle>
          <a:p>
            <a:r>
              <a:rPr lang="zh-CN" altLang="en-US" dirty="0"/>
              <a:t>单击此处编辑母版标</a:t>
            </a:r>
            <a:endParaRPr lang="zh-CN" altLang="en-US" dirty="0"/>
          </a:p>
        </p:txBody>
      </p:sp>
      <p:sp>
        <p:nvSpPr>
          <p:cNvPr id="3" name="内容占位符 2"/>
          <p:cNvSpPr>
            <a:spLocks noGrp="1"/>
          </p:cNvSpPr>
          <p:nvPr>
            <p:ph idx="1"/>
          </p:nvPr>
        </p:nvSpPr>
        <p:spPr>
          <a:xfrm>
            <a:off x="457200" y="1600205"/>
            <a:ext cx="8229600" cy="4525963"/>
          </a:xfrm>
          <a:prstGeom prst="rect">
            <a:avLst/>
          </a:prstGeom>
        </p:spPr>
        <p:txBody>
          <a:bodyPr/>
          <a:lstStyle>
            <a:lvl1pPr>
              <a:lnSpc>
                <a:spcPct val="130000"/>
              </a:lnSpc>
              <a:buClr>
                <a:srgbClr val="0000FF"/>
              </a:buClr>
              <a:buFont typeface="Wingdings" panose="05000000000000000000" pitchFamily="2" charset="2"/>
              <a:buChar char="n"/>
              <a:defRPr sz="2800" b="1">
                <a:solidFill>
                  <a:srgbClr val="0000FF"/>
                </a:solidFill>
                <a:latin typeface="微软雅黑" panose="020B0503020204020204" pitchFamily="34" charset="-122"/>
                <a:ea typeface="微软雅黑" panose="020B0503020204020204" pitchFamily="34" charset="-122"/>
              </a:defRPr>
            </a:lvl1pPr>
            <a:lvl2pPr>
              <a:lnSpc>
                <a:spcPct val="130000"/>
              </a:lnSpc>
              <a:buClrTx/>
              <a:buFont typeface="Wingdings" panose="05000000000000000000" pitchFamily="2" charset="2"/>
              <a:buChar char="Ø"/>
              <a:defRPr sz="2400" b="1">
                <a:latin typeface="微软雅黑" panose="020B0503020204020204" pitchFamily="34" charset="-122"/>
                <a:ea typeface="微软雅黑" panose="020B0503020204020204" pitchFamily="34" charset="-122"/>
              </a:defRPr>
            </a:lvl2pPr>
            <a:lvl3pPr>
              <a:lnSpc>
                <a:spcPct val="130000"/>
              </a:lnSpc>
              <a:buClr>
                <a:srgbClr val="00B0F0"/>
              </a:buClr>
              <a:buFont typeface="Wingdings" panose="05000000000000000000" pitchFamily="2" charset="2"/>
              <a:buChar char="l"/>
              <a:defRPr sz="2200" b="1">
                <a:solidFill>
                  <a:srgbClr val="00B0F0"/>
                </a:solidFill>
                <a:latin typeface="微软雅黑" panose="020B0503020204020204" pitchFamily="34" charset="-122"/>
                <a:ea typeface="微软雅黑" panose="020B0503020204020204" pitchFamily="34" charset="-122"/>
              </a:defRPr>
            </a:lvl3pPr>
            <a:lvl4pPr>
              <a:lnSpc>
                <a:spcPct val="130000"/>
              </a:lnSpc>
              <a:defRPr b="1">
                <a:latin typeface="微软雅黑" panose="020B0503020204020204" pitchFamily="34" charset="-122"/>
                <a:ea typeface="微软雅黑" panose="020B0503020204020204" pitchFamily="34" charset="-122"/>
              </a:defRPr>
            </a:lvl4pPr>
            <a:lvl5pPr>
              <a:lnSpc>
                <a:spcPct val="130000"/>
              </a:lnSpc>
              <a:defRPr b="1">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8"/>
          <p:cNvSpPr>
            <a:spLocks noGrp="1" noChangeArrowheads="1"/>
          </p:cNvSpPr>
          <p:nvPr>
            <p:ph type="sldNum" sz="quarter" idx="10"/>
          </p:nvPr>
        </p:nvSpPr>
        <p:spPr>
          <a:xfrm>
            <a:off x="6575426" y="6335718"/>
            <a:ext cx="2295525" cy="414337"/>
          </a:xfrm>
        </p:spPr>
        <p:txBody>
          <a:bodyPr/>
          <a:lstStyle>
            <a:lvl1pPr>
              <a:defRPr/>
            </a:lvl1pPr>
          </a:lstStyle>
          <a:p>
            <a:pPr>
              <a:defRPr/>
            </a:pPr>
            <a:fld id="{E204837A-35D1-436F-A45D-532CBD96695F}" type="slidenum">
              <a:rPr lang="en-US" altLang="zh-CN" smtClean="0"/>
            </a:fld>
            <a:r>
              <a:rPr lang="en-US" altLang="zh-CN" dirty="0"/>
              <a:t>/23</a:t>
            </a:r>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showMasterSp="0">
  <p:cSld name="标题，文本与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lgn="ctr">
              <a:defRPr>
                <a:latin typeface="黑体" panose="02010609060101010101" pitchFamily="49" charset="-122"/>
                <a:ea typeface="黑体" panose="02010609060101010101" pitchFamily="49" charset="-122"/>
              </a:defRPr>
            </a:lvl1pPr>
          </a:lstStyle>
          <a:p>
            <a:r>
              <a:rPr lang="zh-CN" altLang="en-US" dirty="0"/>
              <a:t>单击此处编辑母版标样式</a:t>
            </a:r>
            <a:endParaRPr lang="zh-CN" altLang="en-US" dirty="0"/>
          </a:p>
        </p:txBody>
      </p:sp>
      <p:sp>
        <p:nvSpPr>
          <p:cNvPr id="5" name="AutoShape 23"/>
          <p:cNvSpPr>
            <a:spLocks noChangeArrowheads="1"/>
          </p:cNvSpPr>
          <p:nvPr userDrawn="1"/>
        </p:nvSpPr>
        <p:spPr bwMode="auto">
          <a:xfrm>
            <a:off x="522289" y="122396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00FF"/>
          </a:solidFill>
          <a:ln w="3175">
            <a:solidFill>
              <a:srgbClr val="0000FF"/>
            </a:solidFill>
            <a:round/>
          </a:ln>
        </p:spPr>
        <p:txBody>
          <a:bodyPr/>
          <a:lstStyle/>
          <a:p>
            <a:endParaRPr lang="zh-CN" altLang="en-US" sz="1875"/>
          </a:p>
        </p:txBody>
      </p:sp>
      <p:sp>
        <p:nvSpPr>
          <p:cNvPr id="8" name="Line 28"/>
          <p:cNvSpPr>
            <a:spLocks noChangeShapeType="1"/>
          </p:cNvSpPr>
          <p:nvPr userDrawn="1"/>
        </p:nvSpPr>
        <p:spPr bwMode="auto">
          <a:xfrm flipV="1">
            <a:off x="566741" y="6173788"/>
            <a:ext cx="7470775" cy="0"/>
          </a:xfrm>
          <a:prstGeom prst="line">
            <a:avLst/>
          </a:prstGeom>
          <a:noFill/>
          <a:ln w="15875">
            <a:solidFill>
              <a:srgbClr val="0000FF"/>
            </a:solidFill>
            <a:round/>
          </a:ln>
          <a:effectLst/>
        </p:spPr>
        <p:txBody>
          <a:bodyPr/>
          <a:lstStyle/>
          <a:p>
            <a:endParaRPr lang="zh-CN" altLang="en-US" sz="1875" b="1">
              <a:latin typeface="微软雅黑" panose="020B0503020204020204" pitchFamily="34" charset="-122"/>
              <a:ea typeface="微软雅黑" panose="020B0503020204020204" pitchFamily="34" charset="-122"/>
            </a:endParaRPr>
          </a:p>
        </p:txBody>
      </p:sp>
      <p:sp>
        <p:nvSpPr>
          <p:cNvPr id="9" name="Text Box 10"/>
          <p:cNvSpPr txBox="1">
            <a:spLocks noChangeArrowheads="1"/>
          </p:cNvSpPr>
          <p:nvPr userDrawn="1"/>
        </p:nvSpPr>
        <p:spPr bwMode="auto">
          <a:xfrm>
            <a:off x="296528" y="6146661"/>
            <a:ext cx="3780419" cy="524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69900" indent="-469900"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lnSpc>
                <a:spcPct val="150000"/>
              </a:lnSpc>
              <a:spcBef>
                <a:spcPct val="20000"/>
              </a:spcBef>
              <a:spcAft>
                <a:spcPct val="0"/>
              </a:spcAft>
              <a:buClr>
                <a:srgbClr val="FF0000"/>
              </a:buClr>
              <a:buFont typeface="Wingdings" panose="05000000000000000000" pitchFamily="2" charset="2"/>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lnSpc>
                <a:spcPct val="150000"/>
              </a:lnSpc>
              <a:spcBef>
                <a:spcPct val="20000"/>
              </a:spcBef>
              <a:spcAft>
                <a:spcPct val="0"/>
              </a:spcAft>
              <a:buClr>
                <a:srgbClr val="FF0000"/>
              </a:buClr>
              <a:buFont typeface="Wingdings" panose="05000000000000000000" pitchFamily="2" charset="2"/>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lnSpc>
                <a:spcPct val="150000"/>
              </a:lnSpc>
              <a:spcBef>
                <a:spcPct val="20000"/>
              </a:spcBef>
              <a:spcAft>
                <a:spcPct val="0"/>
              </a:spcAft>
              <a:buClr>
                <a:srgbClr val="FF0000"/>
              </a:buClr>
              <a:buFont typeface="Wingdings" panose="05000000000000000000" pitchFamily="2" charset="2"/>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lnSpc>
                <a:spcPct val="150000"/>
              </a:lnSpc>
              <a:spcBef>
                <a:spcPct val="20000"/>
              </a:spcBef>
              <a:spcAft>
                <a:spcPct val="0"/>
              </a:spcAft>
              <a:buClr>
                <a:srgbClr val="FF0000"/>
              </a:buClr>
              <a:buFont typeface="Wingdings" panose="05000000000000000000" pitchFamily="2" charset="2"/>
              <a:defRPr sz="2500" b="1">
                <a:solidFill>
                  <a:srgbClr val="0000FF"/>
                </a:solidFill>
                <a:latin typeface="Times New Roman" panose="02020603050405020304" pitchFamily="18" charset="0"/>
                <a:ea typeface="宋体" panose="02010600030101010101" pitchFamily="2" charset="-122"/>
              </a:defRPr>
            </a:lvl9pPr>
          </a:lstStyle>
          <a:p>
            <a:pPr algn="ctr" eaLnBrk="1" hangingPunct="1">
              <a:spcBef>
                <a:spcPct val="50000"/>
              </a:spcBef>
              <a:defRPr/>
            </a:pPr>
            <a:r>
              <a:rPr lang="zh-CN" altLang="en-US" sz="1875" b="1" kern="1200" dirty="0">
                <a:solidFill>
                  <a:srgbClr val="0000FF"/>
                </a:solidFill>
                <a:latin typeface="微软雅黑" panose="020B0503020204020204" pitchFamily="34" charset="-122"/>
                <a:ea typeface="微软雅黑" panose="020B0503020204020204" pitchFamily="34" charset="-122"/>
                <a:cs typeface="+mn-cs"/>
              </a:rPr>
              <a:t>纳米液体脉冲击穿特性</a:t>
            </a:r>
            <a:endParaRPr lang="zh-CN" altLang="en-US" sz="1875" b="1" kern="1200" dirty="0">
              <a:solidFill>
                <a:srgbClr val="0000FF"/>
              </a:solidFill>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half" idx="1"/>
          </p:nvPr>
        </p:nvSpPr>
        <p:spPr>
          <a:xfrm>
            <a:off x="457200" y="1600205"/>
            <a:ext cx="4038600" cy="4525963"/>
          </a:xfrm>
          <a:prstGeom prst="rect">
            <a:avLst/>
          </a:prstGeom>
        </p:spPr>
        <p:txBody>
          <a:bodyPr/>
          <a:lstStyle>
            <a:lvl1pPr>
              <a:buClr>
                <a:srgbClr val="0000FF"/>
              </a:buClr>
              <a:buFont typeface="Wingdings" panose="05000000000000000000" pitchFamily="2" charset="2"/>
              <a:buChar char="n"/>
              <a:defRPr sz="2800" b="1">
                <a:solidFill>
                  <a:srgbClr val="0000FF"/>
                </a:solidFill>
                <a:latin typeface="微软雅黑" panose="020B0503020204020204" pitchFamily="34" charset="-122"/>
                <a:ea typeface="微软雅黑" panose="020B0503020204020204" pitchFamily="34" charset="-122"/>
              </a:defRPr>
            </a:lvl1pPr>
            <a:lvl2pPr>
              <a:buClrTx/>
              <a:buFont typeface="Wingdings" panose="05000000000000000000" pitchFamily="2" charset="2"/>
              <a:buChar char="Ø"/>
              <a:defRPr sz="2400" b="1">
                <a:solidFill>
                  <a:schemeClr val="tx1"/>
                </a:solidFill>
                <a:latin typeface="微软雅黑" panose="020B0503020204020204" pitchFamily="34" charset="-122"/>
                <a:ea typeface="微软雅黑" panose="020B0503020204020204" pitchFamily="34" charset="-122"/>
              </a:defRPr>
            </a:lvl2pPr>
            <a:lvl3pPr>
              <a:buClr>
                <a:srgbClr val="00B0F0"/>
              </a:buClr>
              <a:buFont typeface="Wingdings" panose="05000000000000000000" pitchFamily="2" charset="2"/>
              <a:buChar char="l"/>
              <a:defRPr sz="2200" b="1">
                <a:solidFill>
                  <a:srgbClr val="00B0F0"/>
                </a:solidFill>
                <a:latin typeface="微软雅黑" panose="020B0503020204020204" pitchFamily="34" charset="-122"/>
                <a:ea typeface="微软雅黑" panose="020B0503020204020204" pitchFamily="34" charset="-122"/>
              </a:defRPr>
            </a:lvl3pPr>
            <a:lvl4pPr>
              <a:defRPr b="1">
                <a:latin typeface="微软雅黑" panose="020B0503020204020204" pitchFamily="34" charset="-122"/>
                <a:ea typeface="微软雅黑" panose="020B0503020204020204" pitchFamily="34" charset="-122"/>
              </a:defRPr>
            </a:lvl4pPr>
            <a:lvl5pPr>
              <a:defRPr b="1">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48200" y="1600205"/>
            <a:ext cx="4038600" cy="4525963"/>
          </a:xfrm>
          <a:prstGeom prst="rect">
            <a:avLst/>
          </a:prstGeom>
        </p:spPr>
        <p:txBody>
          <a:bodyPr/>
          <a:lstStyle>
            <a:lvl1pPr>
              <a:defRPr lang="zh-CN" altLang="en-US" sz="2800" b="1" dirty="0" smtClean="0">
                <a:solidFill>
                  <a:srgbClr val="0000FF"/>
                </a:solidFill>
                <a:latin typeface="微软雅黑" panose="020B0503020204020204" pitchFamily="34" charset="-122"/>
                <a:ea typeface="微软雅黑" panose="020B0503020204020204" pitchFamily="34" charset="-122"/>
                <a:cs typeface="+mn-cs"/>
              </a:defRPr>
            </a:lvl1pPr>
            <a:lvl2pPr>
              <a:defRPr lang="zh-CN" altLang="en-US" sz="2400" b="1" dirty="0" smtClean="0">
                <a:solidFill>
                  <a:schemeClr val="tx1"/>
                </a:solidFill>
                <a:latin typeface="微软雅黑" panose="020B0503020204020204" pitchFamily="34" charset="-122"/>
                <a:ea typeface="微软雅黑" panose="020B0503020204020204" pitchFamily="34" charset="-122"/>
              </a:defRPr>
            </a:lvl2pPr>
            <a:lvl3pPr>
              <a:defRPr lang="zh-CN" altLang="en-US" sz="2200" b="1" dirty="0" smtClean="0">
                <a:solidFill>
                  <a:srgbClr val="00B0F0"/>
                </a:solidFill>
                <a:latin typeface="微软雅黑" panose="020B0503020204020204" pitchFamily="34" charset="-122"/>
                <a:ea typeface="微软雅黑" panose="020B0503020204020204" pitchFamily="34" charset="-122"/>
              </a:defRPr>
            </a:lvl3pPr>
            <a:lvl4pPr>
              <a:defRPr b="1">
                <a:latin typeface="微软雅黑" panose="020B0503020204020204" pitchFamily="34" charset="-122"/>
                <a:ea typeface="微软雅黑" panose="020B0503020204020204" pitchFamily="34" charset="-122"/>
              </a:defRPr>
            </a:lvl4pPr>
            <a:lvl5pPr>
              <a:defRPr b="1">
                <a:latin typeface="微软雅黑" panose="020B0503020204020204" pitchFamily="34" charset="-122"/>
                <a:ea typeface="微软雅黑" panose="020B0503020204020204" pitchFamily="34" charset="-122"/>
              </a:defRPr>
            </a:lvl5pPr>
          </a:lstStyle>
          <a:p>
            <a:pPr marL="469900" lvl="0" indent="-469900" algn="l" rtl="0" eaLnBrk="0" fontAlgn="base" hangingPunct="0">
              <a:spcBef>
                <a:spcPct val="20000"/>
              </a:spcBef>
              <a:spcAft>
                <a:spcPct val="0"/>
              </a:spcAft>
              <a:buClr>
                <a:srgbClr val="0000FF"/>
              </a:buClr>
              <a:buFont typeface="Wingdings" panose="05000000000000000000" pitchFamily="2" charset="2"/>
              <a:buChar char="n"/>
            </a:pPr>
            <a:r>
              <a:rPr lang="zh-CN" altLang="en-US" dirty="0"/>
              <a:t>单击此处编辑母版文本样式</a:t>
            </a:r>
            <a:endParaRPr lang="zh-CN" altLang="en-US" dirty="0"/>
          </a:p>
          <a:p>
            <a:pPr marL="908050" lvl="1" indent="-436880" algn="l" rtl="0" eaLnBrk="0" fontAlgn="base" hangingPunct="0">
              <a:spcBef>
                <a:spcPct val="20000"/>
              </a:spcBef>
              <a:spcAft>
                <a:spcPct val="0"/>
              </a:spcAft>
              <a:buClrTx/>
              <a:buFont typeface="Wingdings" panose="05000000000000000000" pitchFamily="2" charset="2"/>
              <a:buChar char="Ø"/>
            </a:pPr>
            <a:r>
              <a:rPr lang="zh-CN" altLang="en-US" dirty="0"/>
              <a:t>第二级</a:t>
            </a:r>
            <a:endParaRPr lang="zh-CN" altLang="en-US" dirty="0"/>
          </a:p>
          <a:p>
            <a:pPr marL="1304925" lvl="2" indent="-395605" algn="l" rtl="0" eaLnBrk="0" fontAlgn="base" hangingPunct="0">
              <a:spcBef>
                <a:spcPct val="20000"/>
              </a:spcBef>
              <a:spcAft>
                <a:spcPct val="0"/>
              </a:spcAft>
              <a:buClr>
                <a:srgbClr val="00B0F0"/>
              </a:buClr>
              <a:buFont typeface="Wingdings" panose="05000000000000000000" pitchFamily="2" charset="2"/>
              <a:buChar char="l"/>
            </a:pPr>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灯片编号占位符 4"/>
          <p:cNvSpPr>
            <a:spLocks noGrp="1"/>
          </p:cNvSpPr>
          <p:nvPr>
            <p:ph type="sldNum" sz="quarter" idx="10"/>
          </p:nvPr>
        </p:nvSpPr>
        <p:spPr>
          <a:xfrm>
            <a:off x="6575428" y="6335718"/>
            <a:ext cx="2271713" cy="4143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imes New Roman" panose="02020603050405020304" pitchFamily="18" charset="0"/>
                <a:ea typeface="微软雅黑" panose="020B0503020204020204" pitchFamily="34" charset="-122"/>
                <a:cs typeface="Times New Roman" panose="02020603050405020304" pitchFamily="18" charset="0"/>
              </a:defRPr>
            </a:lvl1pPr>
          </a:lstStyle>
          <a:p>
            <a:pPr>
              <a:defRPr/>
            </a:pPr>
            <a:fld id="{C97E8F4F-0D6E-4FE4-B161-B8B23890B4B2}" type="slidenum">
              <a:rPr lang="en-US" altLang="zh-CN" smtClean="0"/>
            </a:fld>
            <a:r>
              <a:rPr lang="en-US" altLang="zh-CN" dirty="0"/>
              <a:t>/23</a:t>
            </a:r>
            <a:endParaRPr lang="en-US" altLang="zh-CN" dirty="0"/>
          </a:p>
        </p:txBody>
      </p:sp>
      <p:pic>
        <p:nvPicPr>
          <p:cNvPr id="7" name="图片 6"/>
          <p:cNvPicPr>
            <a:picLocks noChangeAspect="1"/>
          </p:cNvPicPr>
          <p:nvPr userDrawn="1"/>
        </p:nvPicPr>
        <p:blipFill>
          <a:blip r:embed="rId2"/>
          <a:stretch>
            <a:fillRect/>
          </a:stretch>
        </p:blipFill>
        <p:spPr>
          <a:xfrm>
            <a:off x="476885" y="188595"/>
            <a:ext cx="891540" cy="891540"/>
          </a:xfrm>
          <a:prstGeom prst="rect">
            <a:avLst/>
          </a:prstGeom>
        </p:spPr>
      </p:pic>
      <p:pic>
        <p:nvPicPr>
          <p:cNvPr id="12" name="图片 11"/>
          <p:cNvPicPr>
            <a:picLocks noChangeAspect="1"/>
          </p:cNvPicPr>
          <p:nvPr userDrawn="1"/>
        </p:nvPicPr>
        <p:blipFill>
          <a:blip r:embed="rId3"/>
          <a:stretch>
            <a:fillRect/>
          </a:stretch>
        </p:blipFill>
        <p:spPr>
          <a:xfrm>
            <a:off x="7924800" y="5139055"/>
            <a:ext cx="1219200" cy="1143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6575426" y="6335718"/>
            <a:ext cx="2295525" cy="414337"/>
          </a:xfrm>
        </p:spPr>
        <p:txBody>
          <a:bodyPr/>
          <a:lstStyle>
            <a:lvl1pPr>
              <a:defRPr/>
            </a:lvl1pPr>
          </a:lstStyle>
          <a:p>
            <a:pPr>
              <a:defRPr/>
            </a:pPr>
            <a:fld id="{C342AFE2-0A37-4825-8616-4D698BA65D67}" type="slidenum">
              <a:rPr lang="en-US" altLang="zh-CN" smtClean="0"/>
            </a:fld>
            <a:r>
              <a:rPr lang="en-US" altLang="zh-CN" dirty="0"/>
              <a:t>/23</a:t>
            </a:r>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476885" y="188595"/>
            <a:ext cx="891540" cy="8915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png"/><Relationship Id="rId3" Type="http://schemas.openxmlformats.org/officeDocument/2006/relationships/image" Target="../media/image22.wmf"/><Relationship Id="rId2" Type="http://schemas.openxmlformats.org/officeDocument/2006/relationships/oleObject" Target="../embeddings/oleObject2.bin"/><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image" Target="../media/image1.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3.vml"/><Relationship Id="rId5" Type="http://schemas.openxmlformats.org/officeDocument/2006/relationships/slideLayout" Target="../slideLayouts/slideLayout7.xml"/><Relationship Id="rId4" Type="http://schemas.openxmlformats.org/officeDocument/2006/relationships/image" Target="../media/image25.emf"/><Relationship Id="rId3" Type="http://schemas.openxmlformats.org/officeDocument/2006/relationships/image" Target="../media/image24.wmf"/><Relationship Id="rId2" Type="http://schemas.openxmlformats.org/officeDocument/2006/relationships/oleObject" Target="../embeddings/oleObject3.bin"/><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4.bin"/><Relationship Id="rId3" Type="http://schemas.openxmlformats.org/officeDocument/2006/relationships/image" Target="../media/image31.png"/><Relationship Id="rId2" Type="http://schemas.openxmlformats.org/officeDocument/2006/relationships/image" Target="../media/image30.png"/><Relationship Id="rId12" Type="http://schemas.openxmlformats.org/officeDocument/2006/relationships/notesSlide" Target="../notesSlides/notesSlide20.xml"/><Relationship Id="rId11" Type="http://schemas.openxmlformats.org/officeDocument/2006/relationships/vmlDrawing" Target="../drawings/vmlDrawing4.v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37.png"/><Relationship Id="rId3" Type="http://schemas.openxmlformats.org/officeDocument/2006/relationships/image" Target="../media/image32.wmf"/><Relationship Id="rId2" Type="http://schemas.openxmlformats.org/officeDocument/2006/relationships/oleObject" Target="../embeddings/oleObject5.bin"/><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wmf"/><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
          <a:stretch>
            <a:fillRect/>
          </a:stretch>
        </p:blipFill>
        <p:spPr>
          <a:xfrm>
            <a:off x="476885" y="188595"/>
            <a:ext cx="891540" cy="891540"/>
          </a:xfrm>
          <a:prstGeom prst="rect">
            <a:avLst/>
          </a:prstGeom>
        </p:spPr>
      </p:pic>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
        <p:nvSpPr>
          <p:cNvPr id="23" name="文本框 22"/>
          <p:cNvSpPr txBox="1">
            <a:spLocks noChangeArrowheads="1"/>
          </p:cNvSpPr>
          <p:nvPr/>
        </p:nvSpPr>
        <p:spPr bwMode="auto">
          <a:xfrm>
            <a:off x="-109855" y="6533515"/>
            <a:ext cx="328930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第七届全国脉冲功率会议</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4100" name="Rectangle 6"/>
          <p:cNvSpPr>
            <a:spLocks noChangeArrowheads="1"/>
          </p:cNvSpPr>
          <p:nvPr/>
        </p:nvSpPr>
        <p:spPr bwMode="auto">
          <a:xfrm>
            <a:off x="1310640" y="697230"/>
            <a:ext cx="6991985" cy="401320"/>
          </a:xfrm>
          <a:prstGeom prst="rect">
            <a:avLst/>
          </a:prstGeom>
          <a:noFill/>
          <a:ln w="9525">
            <a:noFill/>
            <a:miter lim="800000"/>
          </a:ln>
          <a:effectLst/>
        </p:spPr>
        <p:txBody>
          <a:bodyPr anchor="b"/>
          <a:lstStyle/>
          <a:p>
            <a:pPr>
              <a:lnSpc>
                <a:spcPct val="100000"/>
              </a:lnSpc>
              <a:spcBef>
                <a:spcPct val="0"/>
              </a:spcBef>
              <a:buClrTx/>
              <a:buFontTx/>
              <a:buNone/>
            </a:pPr>
            <a:r>
              <a:rPr lang="zh-CN" sz="2000" b="1" dirty="0">
                <a:solidFill>
                  <a:srgbClr val="006600"/>
                </a:solidFill>
                <a:ea typeface="黑体" panose="02010609060101010101" pitchFamily="49" charset="-122"/>
              </a:rPr>
              <a:t>第七届全国脉冲功率会议暨第八届全国特种电源学术交流会</a:t>
            </a:r>
            <a:endParaRPr lang="zh-CN" sz="2000" b="1" dirty="0">
              <a:solidFill>
                <a:srgbClr val="006600"/>
              </a:solidFill>
              <a:ea typeface="黑体" panose="02010609060101010101" pitchFamily="49" charset="-122"/>
            </a:endParaRPr>
          </a:p>
        </p:txBody>
      </p:sp>
      <p:sp>
        <p:nvSpPr>
          <p:cNvPr id="4099" name="Rectangle 3"/>
          <p:cNvSpPr>
            <a:spLocks noChangeArrowheads="1"/>
          </p:cNvSpPr>
          <p:nvPr/>
        </p:nvSpPr>
        <p:spPr bwMode="auto">
          <a:xfrm>
            <a:off x="1131404" y="3901556"/>
            <a:ext cx="6762750" cy="438799"/>
          </a:xfrm>
          <a:prstGeom prst="rect">
            <a:avLst/>
          </a:prstGeom>
          <a:noFill/>
          <a:ln w="9525">
            <a:noFill/>
            <a:miter lim="800000"/>
          </a:ln>
          <a:effectLst/>
        </p:spPr>
        <p:txBody>
          <a:bodyPr/>
          <a:lstStyle/>
          <a:p>
            <a:pPr algn="ctr">
              <a:lnSpc>
                <a:spcPct val="100000"/>
              </a:lnSpc>
              <a:spcBef>
                <a:spcPct val="0"/>
              </a:spcBef>
              <a:buClr>
                <a:schemeClr val="accent2"/>
              </a:buClr>
            </a:pPr>
            <a:r>
              <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张自成</a:t>
            </a:r>
            <a:r>
              <a:rPr lang="en-US" altLang="zh-CN"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李典耕</a:t>
            </a:r>
            <a:r>
              <a:rPr lang="en-US" altLang="zh-CN"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侯炎磐</a:t>
            </a:r>
            <a:r>
              <a:rPr lang="en-US" altLang="zh-CN"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张建德</a:t>
            </a:r>
            <a:r>
              <a:rPr lang="en-US" altLang="zh-CN"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刘世飞</a:t>
            </a:r>
            <a:endParaRPr lang="zh-CN" altLang="en-US"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01" name="Text Box 7"/>
          <p:cNvSpPr txBox="1">
            <a:spLocks noChangeArrowheads="1"/>
          </p:cNvSpPr>
          <p:nvPr/>
        </p:nvSpPr>
        <p:spPr bwMode="auto">
          <a:xfrm>
            <a:off x="1871662" y="4666930"/>
            <a:ext cx="5400675" cy="1384161"/>
          </a:xfrm>
          <a:prstGeom prst="rect">
            <a:avLst/>
          </a:prstGeom>
          <a:noFill/>
          <a:ln w="9525" algn="ctr">
            <a:noFill/>
            <a:miter lim="800000"/>
          </a:ln>
          <a:effectLst/>
        </p:spPr>
        <p:txBody>
          <a:bodyPr>
            <a:spAutoFit/>
          </a:bodyPr>
          <a:lstStyle/>
          <a:p>
            <a:pPr marL="469900" indent="-469900" algn="ctr">
              <a:lnSpc>
                <a:spcPct val="120000"/>
              </a:lnSpc>
            </a:pPr>
            <a:r>
              <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国防科技大学  前沿交叉学科学院</a:t>
            </a:r>
            <a:endPar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marL="469900" indent="-469900" algn="ctr">
              <a:lnSpc>
                <a:spcPct val="120000"/>
              </a:lnSpc>
            </a:pPr>
            <a:r>
              <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zczhang@nudt.edu.cn</a:t>
            </a:r>
            <a:endPar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marL="469900" indent="-469900" algn="ctr">
              <a:lnSpc>
                <a:spcPct val="120000"/>
              </a:lnSpc>
            </a:pPr>
            <a:r>
              <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重庆</a:t>
            </a:r>
            <a:r>
              <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·2021.10</a:t>
            </a:r>
            <a:endPar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1508125" y="2369571"/>
            <a:ext cx="6416675" cy="1323439"/>
          </a:xfrm>
          <a:prstGeom prst="rect">
            <a:avLst/>
          </a:prstGeom>
          <a:noFill/>
        </p:spPr>
        <p:txBody>
          <a:bodyPr wrap="square">
            <a:spAutoFit/>
          </a:bodyPr>
          <a:lstStyle/>
          <a:p>
            <a:pPr algn="ctr" eaLnBrk="1" fontAlgn="auto" hangingPunct="1">
              <a:spcBef>
                <a:spcPts val="0"/>
              </a:spcBef>
              <a:spcAft>
                <a:spcPts val="0"/>
              </a:spcAft>
              <a:defRPr/>
            </a:pPr>
            <a:r>
              <a:rPr lang="zh-CN" altLang="en-US" sz="4000" b="1" dirty="0">
                <a:solidFill>
                  <a:srgbClr val="0000FF"/>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纳米液体介质</a:t>
            </a:r>
            <a:endParaRPr lang="en-US" altLang="zh-CN" sz="4000" b="1" dirty="0">
              <a:solidFill>
                <a:srgbClr val="0000FF"/>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ctr" eaLnBrk="1" fontAlgn="auto" hangingPunct="1">
              <a:spcBef>
                <a:spcPts val="0"/>
              </a:spcBef>
              <a:spcAft>
                <a:spcPts val="0"/>
              </a:spcAft>
              <a:defRPr/>
            </a:pPr>
            <a:r>
              <a:rPr lang="zh-CN" altLang="en-US" sz="4000" b="1" dirty="0">
                <a:solidFill>
                  <a:srgbClr val="0000FF"/>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脉冲绝缘特性及其击穿机理</a:t>
            </a:r>
            <a:endParaRPr lang="zh-CN" altLang="en-US" sz="4000" b="1" dirty="0">
              <a:solidFill>
                <a:srgbClr val="0000FF"/>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Line 5"/>
          <p:cNvSpPr>
            <a:spLocks noChangeShapeType="1"/>
          </p:cNvSpPr>
          <p:nvPr/>
        </p:nvSpPr>
        <p:spPr bwMode="auto">
          <a:xfrm flipV="1">
            <a:off x="566741" y="6173788"/>
            <a:ext cx="7470775" cy="0"/>
          </a:xfrm>
          <a:prstGeom prst="line">
            <a:avLst/>
          </a:prstGeom>
          <a:noFill/>
          <a:ln w="28575" cmpd="sng">
            <a:solidFill>
              <a:schemeClr val="accent1">
                <a:shade val="50000"/>
              </a:schemeClr>
            </a:solidFill>
            <a:prstDash val="solid"/>
            <a:round/>
          </a:ln>
          <a:effectLst/>
        </p:spPr>
        <p:txBody>
          <a:bodyPr/>
          <a:lstStyle/>
          <a:p>
            <a:endParaRPr lang="zh-CN" altLang="en-US" sz="1875"/>
          </a:p>
        </p:txBody>
      </p:sp>
      <p:pic>
        <p:nvPicPr>
          <p:cNvPr id="10" name="图片 9"/>
          <p:cNvPicPr>
            <a:picLocks noChangeAspect="1"/>
          </p:cNvPicPr>
          <p:nvPr userDrawn="1"/>
        </p:nvPicPr>
        <p:blipFill>
          <a:blip r:embed="rId2"/>
          <a:stretch>
            <a:fillRect/>
          </a:stretch>
        </p:blipFill>
        <p:spPr>
          <a:xfrm>
            <a:off x="7924800" y="5139055"/>
            <a:ext cx="1219200" cy="1143000"/>
          </a:xfrm>
          <a:prstGeom prst="rect">
            <a:avLst/>
          </a:prstGeom>
        </p:spPr>
      </p:pic>
      <p:pic>
        <p:nvPicPr>
          <p:cNvPr id="6" name="图片 5"/>
          <p:cNvPicPr>
            <a:picLocks noChangeAspect="1"/>
          </p:cNvPicPr>
          <p:nvPr/>
        </p:nvPicPr>
        <p:blipFill>
          <a:blip r:embed="rId3"/>
          <a:stretch>
            <a:fillRect/>
          </a:stretch>
        </p:blipFill>
        <p:spPr>
          <a:xfrm>
            <a:off x="3009265" y="1269365"/>
            <a:ext cx="2975610" cy="1060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5"/>
          <p:cNvPicPr/>
          <p:nvPr/>
        </p:nvPicPr>
        <p:blipFill>
          <a:blip r:embed="rId1" cstate="print">
            <a:extLst>
              <a:ext uri="{28A0092B-C50C-407E-A947-70E740481C1C}">
                <a14:useLocalDpi xmlns:a14="http://schemas.microsoft.com/office/drawing/2010/main" val="0"/>
              </a:ext>
            </a:extLst>
          </a:blip>
          <a:srcRect l="21149" t="20306" r="32182" b="19031"/>
          <a:stretch>
            <a:fillRect/>
          </a:stretch>
        </p:blipFill>
        <p:spPr>
          <a:xfrm>
            <a:off x="2263140" y="2136140"/>
            <a:ext cx="2912110" cy="2195195"/>
          </a:xfrm>
          <a:prstGeom prst="rect">
            <a:avLst/>
          </a:prstGeom>
          <a:noFill/>
          <a:ln>
            <a:noFill/>
          </a:ln>
        </p:spPr>
      </p:pic>
      <p:pic>
        <p:nvPicPr>
          <p:cNvPr id="6" name="图片 6"/>
          <p:cNvPicPr/>
          <p:nvPr/>
        </p:nvPicPr>
        <p:blipFill>
          <a:blip r:embed="rId2" cstate="print">
            <a:extLst>
              <a:ext uri="{28A0092B-C50C-407E-A947-70E740481C1C}">
                <a14:useLocalDpi xmlns:a14="http://schemas.microsoft.com/office/drawing/2010/main" val="0"/>
              </a:ext>
            </a:extLst>
          </a:blip>
          <a:srcRect l="34544" t="16263" r="10328" b="47508"/>
          <a:stretch>
            <a:fillRect/>
          </a:stretch>
        </p:blipFill>
        <p:spPr>
          <a:xfrm>
            <a:off x="1995805" y="4650740"/>
            <a:ext cx="3322320" cy="1334770"/>
          </a:xfrm>
          <a:prstGeom prst="rect">
            <a:avLst/>
          </a:prstGeom>
          <a:noFill/>
          <a:ln>
            <a:noFill/>
          </a:ln>
        </p:spPr>
      </p:pic>
      <p:sp>
        <p:nvSpPr>
          <p:cNvPr id="4" name="矩形 3"/>
          <p:cNvSpPr/>
          <p:nvPr/>
        </p:nvSpPr>
        <p:spPr bwMode="auto">
          <a:xfrm>
            <a:off x="6183630" y="2387600"/>
            <a:ext cx="2319020" cy="1801495"/>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400" b="1" dirty="0">
                <a:solidFill>
                  <a:schemeClr val="tx1"/>
                </a:solidFill>
              </a:rPr>
              <a:t>特点：</a:t>
            </a:r>
            <a:endParaRPr lang="zh-CN" altLang="en-US" sz="2400" b="1" dirty="0">
              <a:solidFill>
                <a:schemeClr val="tx1"/>
              </a:solidFill>
            </a:endParaRPr>
          </a:p>
          <a:p>
            <a:pPr>
              <a:lnSpc>
                <a:spcPct val="125000"/>
              </a:lnSpc>
              <a:defRPr/>
            </a:pPr>
            <a:r>
              <a:rPr lang="en-US" altLang="zh-CN" sz="2400" b="1" dirty="0">
                <a:solidFill>
                  <a:schemeClr val="tx1"/>
                </a:solidFill>
              </a:rPr>
              <a:t>1. </a:t>
            </a:r>
            <a:r>
              <a:rPr lang="zh-CN" altLang="en-US" sz="2400" b="1" dirty="0">
                <a:solidFill>
                  <a:schemeClr val="tx1"/>
                </a:solidFill>
              </a:rPr>
              <a:t>粘度系数</a:t>
            </a:r>
            <a:r>
              <a:rPr lang="zh-CN" altLang="en-US" sz="2400" b="1" dirty="0">
                <a:solidFill>
                  <a:srgbClr val="FF0000"/>
                </a:solidFill>
              </a:rPr>
              <a:t>低</a:t>
            </a:r>
            <a:r>
              <a:rPr lang="en-US" altLang="zh-CN" sz="2400" b="1" dirty="0">
                <a:solidFill>
                  <a:srgbClr val="FF0000"/>
                </a:solidFill>
              </a:rPr>
              <a:t>(32mPa∙s)</a:t>
            </a:r>
            <a:endParaRPr lang="zh-CN" altLang="en-US" sz="2400" b="1" dirty="0">
              <a:solidFill>
                <a:schemeClr val="tx1"/>
              </a:solidFill>
            </a:endParaRPr>
          </a:p>
          <a:p>
            <a:pPr eaLnBrk="1" fontAlgn="auto" hangingPunct="1">
              <a:lnSpc>
                <a:spcPct val="125000"/>
              </a:lnSpc>
              <a:spcBef>
                <a:spcPts val="0"/>
              </a:spcBef>
              <a:spcAft>
                <a:spcPts val="0"/>
              </a:spcAft>
              <a:defRPr/>
            </a:pPr>
            <a:r>
              <a:rPr lang="en-US" altLang="zh-CN" sz="2400" b="1" dirty="0">
                <a:solidFill>
                  <a:schemeClr val="tx1"/>
                </a:solidFill>
              </a:rPr>
              <a:t>2. </a:t>
            </a:r>
            <a:r>
              <a:rPr lang="zh-CN" altLang="en-US" sz="2400" b="1" dirty="0">
                <a:solidFill>
                  <a:schemeClr val="tx1"/>
                </a:solidFill>
              </a:rPr>
              <a:t>介电常数</a:t>
            </a:r>
            <a:r>
              <a:rPr lang="en-US" altLang="zh-CN" sz="2400" b="1" dirty="0">
                <a:solidFill>
                  <a:srgbClr val="FF0000"/>
                </a:solidFill>
              </a:rPr>
              <a:t>3.2</a:t>
            </a:r>
            <a:endParaRPr lang="en-US" altLang="zh-CN" sz="2400" b="1" dirty="0">
              <a:solidFill>
                <a:srgbClr val="FF0000"/>
              </a:solidFill>
            </a:endParaRPr>
          </a:p>
        </p:txBody>
      </p:sp>
      <p:sp>
        <p:nvSpPr>
          <p:cNvPr id="8" name="矩形 7"/>
          <p:cNvSpPr/>
          <p:nvPr/>
        </p:nvSpPr>
        <p:spPr bwMode="auto">
          <a:xfrm>
            <a:off x="6183630" y="4437379"/>
            <a:ext cx="2319655" cy="1801495"/>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400" b="1" dirty="0">
                <a:solidFill>
                  <a:schemeClr val="tx1"/>
                </a:solidFill>
                <a:sym typeface="+mn-ea"/>
              </a:rPr>
              <a:t>特点：</a:t>
            </a:r>
            <a:endParaRPr lang="zh-CN" altLang="en-US" sz="2400" b="1" dirty="0">
              <a:solidFill>
                <a:schemeClr val="tx1"/>
              </a:solidFill>
            </a:endParaRPr>
          </a:p>
          <a:p>
            <a:pPr>
              <a:lnSpc>
                <a:spcPct val="125000"/>
              </a:lnSpc>
              <a:defRPr/>
            </a:pPr>
            <a:r>
              <a:rPr lang="en-US" altLang="zh-CN" sz="2400" b="1" dirty="0">
                <a:solidFill>
                  <a:schemeClr val="tx1"/>
                </a:solidFill>
              </a:rPr>
              <a:t>1. </a:t>
            </a:r>
            <a:r>
              <a:rPr lang="zh-CN" altLang="en-US" sz="2400" b="1" dirty="0">
                <a:solidFill>
                  <a:schemeClr val="tx1"/>
                </a:solidFill>
              </a:rPr>
              <a:t>粘度系数</a:t>
            </a:r>
            <a:r>
              <a:rPr lang="zh-CN" altLang="en-US" sz="2400" b="1" dirty="0">
                <a:solidFill>
                  <a:srgbClr val="FF0000"/>
                </a:solidFill>
              </a:rPr>
              <a:t>高</a:t>
            </a:r>
            <a:r>
              <a:rPr lang="en-US" altLang="zh-CN" sz="2400" b="1" dirty="0">
                <a:solidFill>
                  <a:srgbClr val="FF0000"/>
                </a:solidFill>
              </a:rPr>
              <a:t>(346mPa∙s)</a:t>
            </a:r>
            <a:endParaRPr lang="zh-CN" altLang="en-US" sz="2400" b="1" dirty="0">
              <a:solidFill>
                <a:schemeClr val="tx1"/>
              </a:solidFill>
            </a:endParaRPr>
          </a:p>
          <a:p>
            <a:pPr eaLnBrk="1" fontAlgn="auto" hangingPunct="1">
              <a:lnSpc>
                <a:spcPct val="125000"/>
              </a:lnSpc>
              <a:spcBef>
                <a:spcPts val="0"/>
              </a:spcBef>
              <a:spcAft>
                <a:spcPts val="0"/>
              </a:spcAft>
              <a:defRPr/>
            </a:pPr>
            <a:r>
              <a:rPr lang="en-US" altLang="zh-CN" sz="2400" b="1" dirty="0">
                <a:solidFill>
                  <a:schemeClr val="tx1"/>
                </a:solidFill>
              </a:rPr>
              <a:t>2. </a:t>
            </a:r>
            <a:r>
              <a:rPr lang="zh-CN" altLang="en-US" sz="2400" b="1" dirty="0">
                <a:solidFill>
                  <a:schemeClr val="tx1"/>
                </a:solidFill>
              </a:rPr>
              <a:t>介电常数</a:t>
            </a:r>
            <a:r>
              <a:rPr lang="en-US" altLang="zh-CN" sz="2400" b="1" dirty="0">
                <a:solidFill>
                  <a:srgbClr val="FF0000"/>
                </a:solidFill>
              </a:rPr>
              <a:t>4.3</a:t>
            </a:r>
            <a:endParaRPr lang="en-US" altLang="zh-CN" sz="2400" b="1" dirty="0">
              <a:solidFill>
                <a:srgbClr val="FF0000"/>
              </a:solidFill>
            </a:endParaRPr>
          </a:p>
        </p:txBody>
      </p:sp>
      <p:sp>
        <p:nvSpPr>
          <p:cNvPr id="24" name="矩形 23"/>
          <p:cNvSpPr/>
          <p:nvPr/>
        </p:nvSpPr>
        <p:spPr bwMode="auto">
          <a:xfrm>
            <a:off x="521970" y="1449070"/>
            <a:ext cx="8152765" cy="66992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选择</a:t>
            </a:r>
            <a:r>
              <a:rPr lang="zh-CN" altLang="en-US" sz="2400" b="1" dirty="0">
                <a:solidFill>
                  <a:schemeClr val="tx1"/>
                </a:solidFill>
                <a:sym typeface="+mn-ea"/>
              </a:rPr>
              <a:t>合成酯</a:t>
            </a:r>
            <a:r>
              <a:rPr lang="en-US" altLang="zh-CN" sz="2400" b="1" dirty="0">
                <a:solidFill>
                  <a:srgbClr val="FF0000"/>
                </a:solidFill>
              </a:rPr>
              <a:t>Midel 7131</a:t>
            </a:r>
            <a:r>
              <a:rPr lang="zh-CN" altLang="en-US" sz="2400" b="1" dirty="0">
                <a:solidFill>
                  <a:schemeClr val="tx1"/>
                </a:solidFill>
              </a:rPr>
              <a:t>与</a:t>
            </a:r>
            <a:r>
              <a:rPr lang="zh-CN" altLang="en-US" sz="2400" b="1" dirty="0">
                <a:solidFill>
                  <a:schemeClr val="tx1"/>
                </a:solidFill>
                <a:sym typeface="+mn-ea"/>
              </a:rPr>
              <a:t>天然酯</a:t>
            </a:r>
            <a:r>
              <a:rPr lang="zh-CN" altLang="en-US" sz="2400" b="1" dirty="0">
                <a:solidFill>
                  <a:srgbClr val="FF0000"/>
                </a:solidFill>
              </a:rPr>
              <a:t>蓖麻油</a:t>
            </a:r>
            <a:r>
              <a:rPr lang="zh-CN" altLang="en-US" sz="2400" b="1" dirty="0">
                <a:solidFill>
                  <a:schemeClr val="tx1"/>
                </a:solidFill>
              </a:rPr>
              <a:t>作为纳米改性基液</a:t>
            </a:r>
            <a:endParaRPr lang="zh-CN" altLang="en-US" sz="2400" b="1" dirty="0">
              <a:solidFill>
                <a:schemeClr val="tx1"/>
              </a:solidFill>
            </a:endParaRPr>
          </a:p>
        </p:txBody>
      </p:sp>
      <p:sp>
        <p:nvSpPr>
          <p:cNvPr id="25" name="矩形 24"/>
          <p:cNvSpPr/>
          <p:nvPr/>
        </p:nvSpPr>
        <p:spPr bwMode="auto">
          <a:xfrm>
            <a:off x="-34290" y="2803525"/>
            <a:ext cx="1625600" cy="8267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en-US" sz="2400" b="1" dirty="0">
                <a:solidFill>
                  <a:schemeClr val="tx1"/>
                </a:solidFill>
                <a:ea typeface="微软雅黑" panose="020B0503020204020204" pitchFamily="34" charset="-122"/>
                <a:cs typeface="Times New Roman" panose="02020603050405020304" pitchFamily="18" charset="0"/>
                <a:sym typeface="+mn-ea"/>
              </a:rPr>
              <a:t>Midel 7131</a:t>
            </a:r>
            <a:endParaRPr lang="en-US" sz="2400" b="1" dirty="0">
              <a:solidFill>
                <a:schemeClr val="tx1"/>
              </a:solidFill>
              <a:ea typeface="微软雅黑" panose="020B0503020204020204" pitchFamily="34" charset="-122"/>
              <a:cs typeface="Times New Roman" panose="02020603050405020304" pitchFamily="18" charset="0"/>
              <a:sym typeface="+mn-ea"/>
            </a:endParaRPr>
          </a:p>
        </p:txBody>
      </p:sp>
      <p:sp>
        <p:nvSpPr>
          <p:cNvPr id="11" name="矩形 10"/>
          <p:cNvSpPr/>
          <p:nvPr/>
        </p:nvSpPr>
        <p:spPr bwMode="auto">
          <a:xfrm>
            <a:off x="216535" y="4904740"/>
            <a:ext cx="1351915" cy="8267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zh-CN" altLang="en-US" sz="2400" b="1" dirty="0">
                <a:solidFill>
                  <a:schemeClr val="tx1"/>
                </a:solidFill>
                <a:ea typeface="微软雅黑" panose="020B0503020204020204" pitchFamily="34" charset="-122"/>
                <a:cs typeface="Times New Roman" panose="02020603050405020304" pitchFamily="18" charset="0"/>
                <a:sym typeface="+mn-ea"/>
              </a:rPr>
              <a:t>蓖麻油</a:t>
            </a:r>
            <a:endParaRPr lang="zh-CN" altLang="en-US" sz="2400" b="1" dirty="0">
              <a:solidFill>
                <a:schemeClr val="tx1"/>
              </a:solidFill>
              <a:ea typeface="微软雅黑" panose="020B0503020204020204" pitchFamily="34" charset="-122"/>
              <a:cs typeface="Times New Roman" panose="02020603050405020304" pitchFamily="18" charset="0"/>
              <a:sym typeface="+mn-ea"/>
            </a:endParaRPr>
          </a:p>
        </p:txBody>
      </p:sp>
      <p:sp>
        <p:nvSpPr>
          <p:cNvPr id="14" name="右箭头 13"/>
          <p:cNvSpPr/>
          <p:nvPr/>
        </p:nvSpPr>
        <p:spPr>
          <a:xfrm>
            <a:off x="1515745" y="3060700"/>
            <a:ext cx="719455" cy="3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1503680" y="5184140"/>
            <a:ext cx="720090" cy="3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圆角 90"/>
          <p:cNvSpPr/>
          <p:nvPr/>
        </p:nvSpPr>
        <p:spPr>
          <a:xfrm>
            <a:off x="2312035" y="2279015"/>
            <a:ext cx="2812415" cy="1910080"/>
          </a:xfrm>
          <a:prstGeom prst="roundRect">
            <a:avLst/>
          </a:prstGeom>
          <a:noFill/>
          <a:ln w="1905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90"/>
          <p:cNvSpPr/>
          <p:nvPr/>
        </p:nvSpPr>
        <p:spPr>
          <a:xfrm>
            <a:off x="2312035" y="4385310"/>
            <a:ext cx="2813050" cy="1910080"/>
          </a:xfrm>
          <a:prstGeom prst="roundRect">
            <a:avLst/>
          </a:prstGeom>
          <a:noFill/>
          <a:ln w="1905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右箭头 25"/>
          <p:cNvSpPr/>
          <p:nvPr/>
        </p:nvSpPr>
        <p:spPr>
          <a:xfrm>
            <a:off x="5318125" y="3077210"/>
            <a:ext cx="719455" cy="3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5318125" y="5161280"/>
            <a:ext cx="719455" cy="3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bwMode="auto">
          <a:xfrm>
            <a:off x="1058545" y="2342515"/>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000" b="1" dirty="0">
                <a:solidFill>
                  <a:schemeClr val="tx1"/>
                </a:solidFill>
                <a:sym typeface="+mn-ea"/>
              </a:rPr>
              <a:t>主要</a:t>
            </a:r>
            <a:endParaRPr lang="zh-CN" altLang="en-US" sz="2000" b="1" dirty="0">
              <a:solidFill>
                <a:schemeClr val="tx1"/>
              </a:solidFill>
              <a:sym typeface="+mn-ea"/>
            </a:endParaRPr>
          </a:p>
          <a:p>
            <a:pPr algn="ctr" eaLnBrk="1" fontAlgn="auto" hangingPunct="1">
              <a:lnSpc>
                <a:spcPct val="125000"/>
              </a:lnSpc>
              <a:spcBef>
                <a:spcPts val="0"/>
              </a:spcBef>
              <a:spcAft>
                <a:spcPts val="0"/>
              </a:spcAft>
              <a:defRPr/>
            </a:pPr>
            <a:r>
              <a:rPr lang="zh-CN" altLang="en-US" sz="2000" b="1" dirty="0">
                <a:solidFill>
                  <a:schemeClr val="tx1"/>
                </a:solidFill>
                <a:sym typeface="+mn-ea"/>
              </a:rPr>
              <a:t>成分</a:t>
            </a:r>
            <a:endParaRPr lang="zh-CN" altLang="en-US" sz="2000" b="1" dirty="0">
              <a:solidFill>
                <a:schemeClr val="tx1"/>
              </a:solidFill>
              <a:sym typeface="+mn-ea"/>
            </a:endParaRPr>
          </a:p>
        </p:txBody>
      </p:sp>
      <p:sp>
        <p:nvSpPr>
          <p:cNvPr id="32" name="矩形 31"/>
          <p:cNvSpPr/>
          <p:nvPr/>
        </p:nvSpPr>
        <p:spPr bwMode="auto">
          <a:xfrm>
            <a:off x="1038860" y="446659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000" b="1" dirty="0">
                <a:solidFill>
                  <a:schemeClr val="tx1"/>
                </a:solidFill>
                <a:sym typeface="+mn-ea"/>
              </a:rPr>
              <a:t>主要</a:t>
            </a:r>
            <a:endParaRPr lang="zh-CN" altLang="en-US" sz="2000" b="1" dirty="0">
              <a:solidFill>
                <a:schemeClr val="tx1"/>
              </a:solidFill>
              <a:sym typeface="+mn-ea"/>
            </a:endParaRPr>
          </a:p>
          <a:p>
            <a:pPr algn="ctr" eaLnBrk="1" fontAlgn="auto" hangingPunct="1">
              <a:lnSpc>
                <a:spcPct val="125000"/>
              </a:lnSpc>
              <a:spcBef>
                <a:spcPts val="0"/>
              </a:spcBef>
              <a:spcAft>
                <a:spcPts val="0"/>
              </a:spcAft>
              <a:defRPr/>
            </a:pPr>
            <a:r>
              <a:rPr lang="zh-CN" altLang="en-US" sz="2000" b="1" dirty="0">
                <a:solidFill>
                  <a:schemeClr val="tx1"/>
                </a:solidFill>
                <a:sym typeface="+mn-ea"/>
              </a:rPr>
              <a:t>成分</a:t>
            </a:r>
            <a:endParaRPr lang="zh-CN" altLang="en-US" sz="2000" b="1" dirty="0">
              <a:solidFill>
                <a:schemeClr val="tx1"/>
              </a:solidFill>
              <a:sym typeface="+mn-ea"/>
            </a:endParaRPr>
          </a:p>
        </p:txBody>
      </p:sp>
      <p:sp>
        <p:nvSpPr>
          <p:cNvPr id="2" name="文本框 1"/>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3" name="文本框 2"/>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矩形 4"/>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 name="图片 11"/>
          <p:cNvPicPr>
            <a:picLocks noChangeAspect="1"/>
          </p:cNvPicPr>
          <p:nvPr userDrawn="1"/>
        </p:nvPicPr>
        <p:blipFill>
          <a:blip r:embed="rId3"/>
          <a:stretch>
            <a:fillRect/>
          </a:stretch>
        </p:blipFill>
        <p:spPr>
          <a:xfrm>
            <a:off x="476885" y="188595"/>
            <a:ext cx="891540" cy="891540"/>
          </a:xfrm>
          <a:prstGeom prst="rect">
            <a:avLst/>
          </a:prstGeom>
        </p:spPr>
      </p:pic>
      <p:sp>
        <p:nvSpPr>
          <p:cNvPr id="13"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液体介质选择</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8" name="文本框 27"/>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25" grpId="0" animBg="1"/>
      <p:bldP spid="25" grpId="1" animBg="1"/>
      <p:bldP spid="11" grpId="0" animBg="1"/>
      <p:bldP spid="11" grpId="1" animBg="1"/>
      <p:bldP spid="14" grpId="0" animBg="1"/>
      <p:bldP spid="14" grpId="1" animBg="1"/>
      <p:bldP spid="17" grpId="0" animBg="1"/>
      <p:bldP spid="17" grpId="1" animBg="1"/>
      <p:bldP spid="91" grpId="0" animBg="1"/>
      <p:bldP spid="91" grpId="1" animBg="1"/>
      <p:bldP spid="22" grpId="0" animBg="1"/>
      <p:bldP spid="22" grpId="1" animBg="1"/>
      <p:bldP spid="26" grpId="0" animBg="1"/>
      <p:bldP spid="27" grpId="0" animBg="1"/>
      <p:bldP spid="27" grpId="1" animBg="1"/>
      <p:bldP spid="71" grpId="0" animBg="1"/>
      <p:bldP spid="7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bwMode="auto">
          <a:xfrm>
            <a:off x="521970" y="1449070"/>
            <a:ext cx="8152765" cy="90360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chemeClr val="tx1"/>
                </a:solidFill>
              </a:rPr>
              <a:t>制备体积分数为</a:t>
            </a:r>
            <a:r>
              <a:rPr lang="en-US" altLang="zh-CN" sz="2400" b="1" dirty="0">
                <a:solidFill>
                  <a:srgbClr val="FF0000"/>
                </a:solidFill>
              </a:rPr>
              <a:t>0.6%-1.4%</a:t>
            </a:r>
            <a:r>
              <a:rPr lang="zh-CN" altLang="en-US" sz="2400" b="1" dirty="0">
                <a:solidFill>
                  <a:schemeClr val="tx1"/>
                </a:solidFill>
              </a:rPr>
              <a:t>的</a:t>
            </a:r>
            <a:r>
              <a:rPr lang="zh-CN" altLang="en-US" sz="2400" b="1" dirty="0">
                <a:solidFill>
                  <a:srgbClr val="FF0000"/>
                </a:solidFill>
              </a:rPr>
              <a:t>蓖麻油基纳米液体</a:t>
            </a:r>
            <a:r>
              <a:rPr lang="zh-CN" altLang="en-US" sz="2400" b="1" dirty="0">
                <a:solidFill>
                  <a:schemeClr val="tx1"/>
                </a:solidFill>
              </a:rPr>
              <a:t>，</a:t>
            </a:r>
            <a:r>
              <a:rPr lang="zh-CN" sz="2400" b="1" dirty="0">
                <a:solidFill>
                  <a:schemeClr val="tx1"/>
                </a:solidFill>
                <a:sym typeface="+mn-ea"/>
              </a:rPr>
              <a:t>体积分数为</a:t>
            </a:r>
            <a:r>
              <a:rPr lang="en-US" altLang="zh-CN" sz="2400" b="1" dirty="0">
                <a:solidFill>
                  <a:srgbClr val="FF0000"/>
                </a:solidFill>
                <a:sym typeface="+mn-ea"/>
              </a:rPr>
              <a:t>0.08%-0.6%</a:t>
            </a:r>
            <a:r>
              <a:rPr lang="zh-CN" altLang="en-US" sz="2400" b="1" dirty="0">
                <a:solidFill>
                  <a:schemeClr val="tx1"/>
                </a:solidFill>
                <a:sym typeface="+mn-ea"/>
              </a:rPr>
              <a:t>的</a:t>
            </a:r>
            <a:r>
              <a:rPr lang="en-US" altLang="zh-CN" sz="2400" b="1" dirty="0">
                <a:solidFill>
                  <a:srgbClr val="FF0000"/>
                </a:solidFill>
                <a:sym typeface="+mn-ea"/>
              </a:rPr>
              <a:t>Midel</a:t>
            </a:r>
            <a:r>
              <a:rPr lang="zh-CN" altLang="en-US" sz="2400" b="1" dirty="0">
                <a:solidFill>
                  <a:srgbClr val="FF0000"/>
                </a:solidFill>
                <a:sym typeface="+mn-ea"/>
              </a:rPr>
              <a:t>基纳米液体</a:t>
            </a:r>
            <a:endParaRPr lang="zh-CN" altLang="en-US" sz="2400" b="1" dirty="0">
              <a:solidFill>
                <a:schemeClr val="tx1"/>
              </a:solidFill>
            </a:endParaRPr>
          </a:p>
        </p:txBody>
      </p:sp>
      <p:sp>
        <p:nvSpPr>
          <p:cNvPr id="7" name="矩形 6"/>
          <p:cNvSpPr/>
          <p:nvPr/>
        </p:nvSpPr>
        <p:spPr bwMode="auto">
          <a:xfrm>
            <a:off x="2089150" y="2490470"/>
            <a:ext cx="2593340" cy="611505"/>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000" b="1" dirty="0">
                <a:solidFill>
                  <a:schemeClr val="tx1"/>
                </a:solidFill>
              </a:rPr>
              <a:t>真空干燥</a:t>
            </a:r>
            <a:r>
              <a:rPr lang="en-US" altLang="zh-CN" sz="2000" b="1" dirty="0">
                <a:solidFill>
                  <a:schemeClr val="tx1"/>
                </a:solidFill>
              </a:rPr>
              <a:t>24 h, 100 ℃</a:t>
            </a:r>
            <a:endParaRPr lang="en-US" altLang="zh-CN" sz="2000" b="1" dirty="0">
              <a:solidFill>
                <a:schemeClr val="tx1"/>
              </a:solidFill>
            </a:endParaRPr>
          </a:p>
        </p:txBody>
      </p:sp>
      <p:sp>
        <p:nvSpPr>
          <p:cNvPr id="74" name="右箭头 73"/>
          <p:cNvSpPr/>
          <p:nvPr/>
        </p:nvSpPr>
        <p:spPr>
          <a:xfrm rot="5400000">
            <a:off x="3212465" y="3119120"/>
            <a:ext cx="346710" cy="312420"/>
          </a:xfrm>
          <a:prstGeom prst="rightArrow">
            <a:avLst>
              <a:gd name="adj1" fmla="val 50000"/>
              <a:gd name="adj2" fmla="val 7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bwMode="auto">
          <a:xfrm>
            <a:off x="2089150" y="3448685"/>
            <a:ext cx="2593340" cy="771525"/>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000" b="1" dirty="0">
                <a:solidFill>
                  <a:schemeClr val="tx1"/>
                </a:solidFill>
              </a:rPr>
              <a:t>行星式混料机与直立式搅拌机交替处理</a:t>
            </a:r>
            <a:r>
              <a:rPr lang="en-US" altLang="zh-CN" sz="2000" b="1" dirty="0">
                <a:solidFill>
                  <a:schemeClr val="tx1"/>
                </a:solidFill>
              </a:rPr>
              <a:t>1h</a:t>
            </a:r>
            <a:endParaRPr lang="en-US" altLang="zh-CN" sz="2000" b="1" dirty="0">
              <a:solidFill>
                <a:schemeClr val="tx1"/>
              </a:solidFill>
            </a:endParaRPr>
          </a:p>
        </p:txBody>
      </p:sp>
      <p:sp>
        <p:nvSpPr>
          <p:cNvPr id="14" name="右箭头 13"/>
          <p:cNvSpPr/>
          <p:nvPr/>
        </p:nvSpPr>
        <p:spPr>
          <a:xfrm rot="5400000">
            <a:off x="3212465" y="4237355"/>
            <a:ext cx="346710" cy="312420"/>
          </a:xfrm>
          <a:prstGeom prst="rightArrow">
            <a:avLst>
              <a:gd name="adj1" fmla="val 50000"/>
              <a:gd name="adj2" fmla="val 7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bwMode="auto">
          <a:xfrm>
            <a:off x="2089150" y="4566920"/>
            <a:ext cx="2593340" cy="65786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超声分散</a:t>
            </a:r>
            <a:r>
              <a:rPr lang="en-US" altLang="zh-CN" sz="2000" b="1" dirty="0">
                <a:solidFill>
                  <a:schemeClr val="tx1"/>
                </a:solidFill>
              </a:rPr>
              <a:t>0.5 h</a:t>
            </a:r>
            <a:endParaRPr lang="en-US" altLang="zh-CN" sz="2000" b="1" dirty="0">
              <a:solidFill>
                <a:schemeClr val="tx1"/>
              </a:solidFill>
            </a:endParaRPr>
          </a:p>
        </p:txBody>
      </p:sp>
      <p:sp>
        <p:nvSpPr>
          <p:cNvPr id="17" name="右箭头 16"/>
          <p:cNvSpPr/>
          <p:nvPr/>
        </p:nvSpPr>
        <p:spPr>
          <a:xfrm rot="5400000">
            <a:off x="3212465" y="5241925"/>
            <a:ext cx="346710" cy="312420"/>
          </a:xfrm>
          <a:prstGeom prst="rightArrow">
            <a:avLst>
              <a:gd name="adj1" fmla="val 50000"/>
              <a:gd name="adj2" fmla="val 7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bwMode="auto">
          <a:xfrm>
            <a:off x="2089150" y="5571490"/>
            <a:ext cx="2593340" cy="65786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玛瑙罐球磨</a:t>
            </a:r>
            <a:r>
              <a:rPr lang="en-US" altLang="zh-CN" sz="2000" b="1" dirty="0">
                <a:solidFill>
                  <a:schemeClr val="tx1"/>
                </a:solidFill>
              </a:rPr>
              <a:t>24 h</a:t>
            </a:r>
            <a:endParaRPr lang="en-US" altLang="zh-CN" sz="2000" b="1" dirty="0">
              <a:solidFill>
                <a:schemeClr val="tx1"/>
              </a:solidFill>
            </a:endParaRPr>
          </a:p>
        </p:txBody>
      </p:sp>
      <p:sp>
        <p:nvSpPr>
          <p:cNvPr id="34" name="矩形 33"/>
          <p:cNvSpPr/>
          <p:nvPr/>
        </p:nvSpPr>
        <p:spPr bwMode="auto">
          <a:xfrm>
            <a:off x="180340" y="3755390"/>
            <a:ext cx="1625600" cy="8267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en-US" sz="2400" dirty="0">
                <a:solidFill>
                  <a:schemeClr val="tx1"/>
                </a:solidFill>
                <a:ea typeface="微软雅黑" panose="020B0503020204020204" pitchFamily="34" charset="-122"/>
                <a:cs typeface="Times New Roman" panose="02020603050405020304" pitchFamily="18" charset="0"/>
                <a:sym typeface="+mn-ea"/>
              </a:rPr>
              <a:t>Midel </a:t>
            </a:r>
            <a:endParaRPr lang="en-US" sz="2400" dirty="0">
              <a:solidFill>
                <a:schemeClr val="tx1"/>
              </a:solidFill>
            </a:endParaRPr>
          </a:p>
        </p:txBody>
      </p:sp>
      <p:grpSp>
        <p:nvGrpSpPr>
          <p:cNvPr id="41" name="组合 40"/>
          <p:cNvGrpSpPr/>
          <p:nvPr/>
        </p:nvGrpSpPr>
        <p:grpSpPr>
          <a:xfrm>
            <a:off x="400050" y="2490470"/>
            <a:ext cx="1351280" cy="4061460"/>
            <a:chOff x="500" y="3946"/>
            <a:chExt cx="2128" cy="6396"/>
          </a:xfrm>
        </p:grpSpPr>
        <p:pic>
          <p:nvPicPr>
            <p:cNvPr id="26" name="图片 25"/>
            <p:cNvPicPr>
              <a:picLocks noChangeAspect="1"/>
            </p:cNvPicPr>
            <p:nvPr/>
          </p:nvPicPr>
          <p:blipFill>
            <a:blip r:embed="rId1"/>
            <a:stretch>
              <a:fillRect/>
            </a:stretch>
          </p:blipFill>
          <p:spPr>
            <a:xfrm>
              <a:off x="720" y="6997"/>
              <a:ext cx="1686" cy="2268"/>
            </a:xfrm>
            <a:prstGeom prst="rect">
              <a:avLst/>
            </a:prstGeom>
          </p:spPr>
        </p:pic>
        <p:pic>
          <p:nvPicPr>
            <p:cNvPr id="27" name="图片 26"/>
            <p:cNvPicPr>
              <a:picLocks noChangeAspect="1"/>
            </p:cNvPicPr>
            <p:nvPr/>
          </p:nvPicPr>
          <p:blipFill>
            <a:blip r:embed="rId2"/>
            <a:stretch>
              <a:fillRect/>
            </a:stretch>
          </p:blipFill>
          <p:spPr>
            <a:xfrm>
              <a:off x="720" y="3946"/>
              <a:ext cx="1667" cy="2268"/>
            </a:xfrm>
            <a:prstGeom prst="rect">
              <a:avLst/>
            </a:prstGeom>
          </p:spPr>
        </p:pic>
        <p:sp>
          <p:nvSpPr>
            <p:cNvPr id="35" name="矩形 34"/>
            <p:cNvSpPr/>
            <p:nvPr/>
          </p:nvSpPr>
          <p:spPr bwMode="auto">
            <a:xfrm>
              <a:off x="500" y="9040"/>
              <a:ext cx="2129" cy="13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zh-CN" altLang="en-US" sz="2400" dirty="0">
                  <a:solidFill>
                    <a:schemeClr val="tx1"/>
                  </a:solidFill>
                  <a:ea typeface="微软雅黑" panose="020B0503020204020204" pitchFamily="34" charset="-122"/>
                  <a:cs typeface="Times New Roman" panose="02020603050405020304" pitchFamily="18" charset="0"/>
                  <a:sym typeface="+mn-ea"/>
                </a:rPr>
                <a:t>蓖麻油</a:t>
              </a:r>
              <a:endParaRPr lang="zh-CN" altLang="en-US" sz="2400" dirty="0">
                <a:solidFill>
                  <a:schemeClr val="tx1"/>
                </a:solidFill>
                <a:ea typeface="微软雅黑" panose="020B0503020204020204" pitchFamily="34" charset="-122"/>
                <a:cs typeface="Times New Roman" panose="02020603050405020304" pitchFamily="18" charset="0"/>
                <a:sym typeface="+mn-ea"/>
              </a:endParaRPr>
            </a:p>
          </p:txBody>
        </p:sp>
      </p:grpSp>
      <p:grpSp>
        <p:nvGrpSpPr>
          <p:cNvPr id="40" name="组合 39"/>
          <p:cNvGrpSpPr/>
          <p:nvPr/>
        </p:nvGrpSpPr>
        <p:grpSpPr>
          <a:xfrm>
            <a:off x="4633595" y="2505710"/>
            <a:ext cx="2378710" cy="4061460"/>
            <a:chOff x="7708" y="3946"/>
            <a:chExt cx="3746" cy="6396"/>
          </a:xfrm>
        </p:grpSpPr>
        <p:pic>
          <p:nvPicPr>
            <p:cNvPr id="32" name="图片 31"/>
            <p:cNvPicPr>
              <a:picLocks noChangeAspect="1"/>
            </p:cNvPicPr>
            <p:nvPr/>
          </p:nvPicPr>
          <p:blipFill>
            <a:blip r:embed="rId3"/>
            <a:stretch>
              <a:fillRect/>
            </a:stretch>
          </p:blipFill>
          <p:spPr>
            <a:xfrm>
              <a:off x="8633" y="3946"/>
              <a:ext cx="1742" cy="2268"/>
            </a:xfrm>
            <a:prstGeom prst="rect">
              <a:avLst/>
            </a:prstGeom>
          </p:spPr>
        </p:pic>
        <p:pic>
          <p:nvPicPr>
            <p:cNvPr id="33" name="图片 32"/>
            <p:cNvPicPr>
              <a:picLocks noChangeAspect="1"/>
            </p:cNvPicPr>
            <p:nvPr/>
          </p:nvPicPr>
          <p:blipFill>
            <a:blip r:embed="rId4"/>
            <a:stretch>
              <a:fillRect/>
            </a:stretch>
          </p:blipFill>
          <p:spPr>
            <a:xfrm>
              <a:off x="8633" y="6997"/>
              <a:ext cx="1742" cy="2268"/>
            </a:xfrm>
            <a:prstGeom prst="rect">
              <a:avLst/>
            </a:prstGeom>
          </p:spPr>
        </p:pic>
        <p:sp>
          <p:nvSpPr>
            <p:cNvPr id="36" name="矩形 35"/>
            <p:cNvSpPr/>
            <p:nvPr/>
          </p:nvSpPr>
          <p:spPr bwMode="auto">
            <a:xfrm>
              <a:off x="7840" y="5914"/>
              <a:ext cx="3614" cy="13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en-US" sz="2400" dirty="0">
                  <a:solidFill>
                    <a:schemeClr val="tx1"/>
                  </a:solidFill>
                  <a:ea typeface="微软雅黑" panose="020B0503020204020204" pitchFamily="34" charset="-122"/>
                  <a:cs typeface="Times New Roman" panose="02020603050405020304" pitchFamily="18" charset="0"/>
                  <a:sym typeface="+mn-ea"/>
                </a:rPr>
                <a:t>Midel </a:t>
              </a:r>
              <a:r>
                <a:rPr lang="zh-CN" altLang="en-US" sz="2400" dirty="0">
                  <a:solidFill>
                    <a:schemeClr val="tx1"/>
                  </a:solidFill>
                  <a:ea typeface="微软雅黑" panose="020B0503020204020204" pitchFamily="34" charset="-122"/>
                  <a:cs typeface="Times New Roman" panose="02020603050405020304" pitchFamily="18" charset="0"/>
                  <a:sym typeface="+mn-ea"/>
                </a:rPr>
                <a:t>纳米液体</a:t>
              </a:r>
              <a:r>
                <a:rPr lang="en-US" sz="2400" dirty="0">
                  <a:solidFill>
                    <a:schemeClr val="tx1"/>
                  </a:solidFill>
                  <a:ea typeface="微软雅黑" panose="020B0503020204020204" pitchFamily="34" charset="-122"/>
                  <a:cs typeface="Times New Roman" panose="02020603050405020304" pitchFamily="18" charset="0"/>
                  <a:sym typeface="+mn-ea"/>
                </a:rPr>
                <a:t> </a:t>
              </a:r>
              <a:endParaRPr lang="en-US" sz="2400" dirty="0">
                <a:solidFill>
                  <a:schemeClr val="tx1"/>
                </a:solidFill>
              </a:endParaRPr>
            </a:p>
          </p:txBody>
        </p:sp>
        <p:sp>
          <p:nvSpPr>
            <p:cNvPr id="38" name="矩形 37"/>
            <p:cNvSpPr/>
            <p:nvPr/>
          </p:nvSpPr>
          <p:spPr bwMode="auto">
            <a:xfrm>
              <a:off x="7708" y="9040"/>
              <a:ext cx="3720" cy="13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zh-CN" altLang="en-US" sz="2400" dirty="0">
                  <a:solidFill>
                    <a:schemeClr val="tx1"/>
                  </a:solidFill>
                  <a:ea typeface="微软雅黑" panose="020B0503020204020204" pitchFamily="34" charset="-122"/>
                  <a:cs typeface="Times New Roman" panose="02020603050405020304" pitchFamily="18" charset="0"/>
                  <a:sym typeface="+mn-ea"/>
                </a:rPr>
                <a:t>蓖麻油纳米液体</a:t>
              </a:r>
              <a:endParaRPr lang="zh-CN" altLang="en-US" sz="2400" dirty="0">
                <a:solidFill>
                  <a:schemeClr val="tx1"/>
                </a:solidFill>
                <a:ea typeface="微软雅黑" panose="020B0503020204020204" pitchFamily="34" charset="-122"/>
                <a:cs typeface="Times New Roman" panose="02020603050405020304" pitchFamily="18" charset="0"/>
                <a:sym typeface="+mn-ea"/>
              </a:endParaRPr>
            </a:p>
          </p:txBody>
        </p:sp>
      </p:grpSp>
      <p:sp>
        <p:nvSpPr>
          <p:cNvPr id="39" name="矩形 38"/>
          <p:cNvSpPr/>
          <p:nvPr/>
        </p:nvSpPr>
        <p:spPr bwMode="auto">
          <a:xfrm>
            <a:off x="6989445" y="3463925"/>
            <a:ext cx="1763395" cy="1693545"/>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rgbClr val="FF0000"/>
                </a:solidFill>
              </a:rPr>
              <a:t>介电常数</a:t>
            </a:r>
            <a:r>
              <a:rPr lang="zh-CN" sz="2400" dirty="0">
                <a:solidFill>
                  <a:schemeClr val="tx1"/>
                </a:solidFill>
              </a:rPr>
              <a:t>、</a:t>
            </a:r>
            <a:r>
              <a:rPr lang="zh-CN" sz="2400" b="1" dirty="0">
                <a:solidFill>
                  <a:srgbClr val="FF0000"/>
                </a:solidFill>
              </a:rPr>
              <a:t>粘度系数</a:t>
            </a:r>
            <a:endParaRPr lang="zh-CN" sz="2400" dirty="0">
              <a:solidFill>
                <a:schemeClr val="tx1"/>
              </a:solidFill>
            </a:endParaRPr>
          </a:p>
          <a:p>
            <a:pPr eaLnBrk="1" fontAlgn="auto" hangingPunct="1">
              <a:lnSpc>
                <a:spcPct val="125000"/>
              </a:lnSpc>
              <a:spcBef>
                <a:spcPts val="0"/>
              </a:spcBef>
              <a:spcAft>
                <a:spcPts val="0"/>
              </a:spcAft>
              <a:defRPr/>
            </a:pPr>
            <a:r>
              <a:rPr lang="zh-CN" sz="2400" dirty="0">
                <a:solidFill>
                  <a:schemeClr val="tx1"/>
                </a:solidFill>
              </a:rPr>
              <a:t>均变化不大</a:t>
            </a:r>
            <a:endParaRPr lang="zh-CN" sz="2400" dirty="0">
              <a:solidFill>
                <a:schemeClr val="tx1"/>
              </a:solidFill>
            </a:endParaRPr>
          </a:p>
        </p:txBody>
      </p:sp>
      <p:pic>
        <p:nvPicPr>
          <p:cNvPr id="3" name="图片 2"/>
          <p:cNvPicPr>
            <a:picLocks noChangeAspect="1"/>
          </p:cNvPicPr>
          <p:nvPr userDrawn="1"/>
        </p:nvPicPr>
        <p:blipFill>
          <a:blip r:embed="rId5"/>
          <a:stretch>
            <a:fillRect/>
          </a:stretch>
        </p:blipFill>
        <p:spPr>
          <a:xfrm>
            <a:off x="476885" y="188595"/>
            <a:ext cx="891540" cy="891540"/>
          </a:xfrm>
          <a:prstGeom prst="rect">
            <a:avLst/>
          </a:prstGeom>
        </p:spPr>
      </p:pic>
      <p:sp>
        <p:nvSpPr>
          <p:cNvPr id="2"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纳米液体制备</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文本框 30"/>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4" grpId="0" animBg="1"/>
      <p:bldP spid="74" grpId="1" animBg="1"/>
      <p:bldP spid="11" grpId="0" animBg="1"/>
      <p:bldP spid="11" grpId="1" animBg="1"/>
      <p:bldP spid="14" grpId="0" animBg="1"/>
      <p:bldP spid="14" grpId="1" animBg="1"/>
      <p:bldP spid="16" grpId="0" animBg="1"/>
      <p:bldP spid="16" grpId="1" animBg="1"/>
      <p:bldP spid="17" grpId="0" animBg="1"/>
      <p:bldP spid="17" grpId="1" animBg="1"/>
      <p:bldP spid="21" grpId="0" animBg="1"/>
      <p:bldP spid="21" grpId="1" animBg="1"/>
      <p:bldP spid="34" grpId="0" animBg="1"/>
      <p:bldP spid="39" grpId="0" animBg="1"/>
      <p:bldP spid="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2"/>
          <p:cNvSpPr>
            <a:spLocks noChangeArrowheads="1"/>
          </p:cNvSpPr>
          <p:nvPr/>
        </p:nvSpPr>
        <p:spPr bwMode="auto">
          <a:xfrm>
            <a:off x="6512681" y="2510779"/>
            <a:ext cx="2565286" cy="224536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击穿试件：</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球形电极（</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准均匀场</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间隔</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0.5 mm</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针板电极（</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非均匀场</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间隔 2.5mm</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针: Ø</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0.23 mm</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板: </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Ø</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40 mm</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2" name="组合 21"/>
          <p:cNvGrpSpPr/>
          <p:nvPr/>
        </p:nvGrpSpPr>
        <p:grpSpPr>
          <a:xfrm>
            <a:off x="2138680" y="2389505"/>
            <a:ext cx="5842000" cy="3903980"/>
            <a:chOff x="3256" y="2891"/>
            <a:chExt cx="9766" cy="6190"/>
          </a:xfrm>
        </p:grpSpPr>
        <p:pic>
          <p:nvPicPr>
            <p:cNvPr id="7" name="图片 61"/>
            <p:cNvPicPr/>
            <p:nvPr/>
          </p:nvPicPr>
          <p:blipFill>
            <a:blip r:embed="rId1" cstate="print">
              <a:extLst>
                <a:ext uri="{28A0092B-C50C-407E-A947-70E740481C1C}">
                  <a14:useLocalDpi xmlns:a14="http://schemas.microsoft.com/office/drawing/2010/main" val="0"/>
                </a:ext>
              </a:extLst>
            </a:blip>
            <a:srcRect/>
            <a:stretch>
              <a:fillRect/>
            </a:stretch>
          </p:blipFill>
          <p:spPr>
            <a:xfrm>
              <a:off x="3256" y="2891"/>
              <a:ext cx="7048" cy="6190"/>
            </a:xfrm>
            <a:prstGeom prst="rect">
              <a:avLst/>
            </a:prstGeom>
            <a:noFill/>
            <a:ln>
              <a:noFill/>
            </a:ln>
          </p:spPr>
        </p:pic>
        <p:sp>
          <p:nvSpPr>
            <p:cNvPr id="22533" name="矩形 23"/>
            <p:cNvSpPr>
              <a:spLocks noChangeArrowheads="1"/>
            </p:cNvSpPr>
            <p:nvPr/>
          </p:nvSpPr>
          <p:spPr bwMode="auto">
            <a:xfrm>
              <a:off x="9868" y="7701"/>
              <a:ext cx="3154" cy="877"/>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lnSpc>
                  <a:spcPct val="150000"/>
                </a:lnSpc>
                <a:spcBef>
                  <a:spcPct val="20000"/>
                </a:spcBef>
                <a:buClr>
                  <a:srgbClr val="FF0000"/>
                </a:buClr>
                <a:buFont typeface="Wingdings" panose="05000000000000000000" pitchFamily="2" charset="2"/>
                <a:buNone/>
              </a:pPr>
              <a:r>
                <a:rPr lang="zh-CN" altLang="en-US" sz="2000" dirty="0">
                  <a:solidFill>
                    <a:schemeClr val="tx1"/>
                  </a:solidFill>
                  <a:latin typeface="微软雅黑" panose="020B0503020204020204" pitchFamily="34" charset="-122"/>
                  <a:ea typeface="微软雅黑" panose="020B0503020204020204" pitchFamily="34" charset="-122"/>
                </a:rPr>
                <a:t>击穿试验平台</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sp>
        <p:nvSpPr>
          <p:cNvPr id="24" name="矩形 23"/>
          <p:cNvSpPr/>
          <p:nvPr/>
        </p:nvSpPr>
        <p:spPr bwMode="auto">
          <a:xfrm>
            <a:off x="457200" y="1460500"/>
            <a:ext cx="8217535" cy="66992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建立实验平台：击穿试件、高压脉冲发生器、测试系统</a:t>
            </a:r>
            <a:endParaRPr lang="zh-CN" altLang="en-US" sz="2400" b="1" dirty="0">
              <a:solidFill>
                <a:schemeClr val="tx1"/>
              </a:solidFill>
            </a:endParaRPr>
          </a:p>
        </p:txBody>
      </p:sp>
      <p:sp>
        <p:nvSpPr>
          <p:cNvPr id="25" name="矩形 24"/>
          <p:cNvSpPr/>
          <p:nvPr/>
        </p:nvSpPr>
        <p:spPr bwMode="auto">
          <a:xfrm>
            <a:off x="400050" y="2748915"/>
            <a:ext cx="1581150" cy="168465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Symbol" panose="05050102010706020507" pitchFamily="18" charset="2"/>
              <a:buNone/>
            </a:pPr>
            <a:r>
              <a:rPr lang="en-US" altLang="zh-CN" sz="2000" b="1" dirty="0">
                <a:solidFill>
                  <a:schemeClr val="tx1"/>
                </a:solidFill>
                <a:ea typeface="微软雅黑" panose="020B0503020204020204" pitchFamily="34" charset="-122"/>
                <a:cs typeface="Times New Roman" panose="02020603050405020304" pitchFamily="18" charset="0"/>
                <a:sym typeface="+mn-ea"/>
              </a:rPr>
              <a:t>  </a:t>
            </a:r>
            <a:r>
              <a:rPr lang="zh-CN" altLang="en-US" sz="2000" b="1" dirty="0">
                <a:solidFill>
                  <a:schemeClr val="tx1"/>
                </a:solidFill>
                <a:ea typeface="微软雅黑" panose="020B0503020204020204" pitchFamily="34" charset="-122"/>
                <a:cs typeface="Times New Roman" panose="02020603050405020304" pitchFamily="18" charset="0"/>
                <a:sym typeface="+mn-ea"/>
              </a:rPr>
              <a:t>脉冲发生器：</a:t>
            </a:r>
            <a:endParaRPr lang="en-US" altLang="zh-CN" sz="2000" b="1" dirty="0">
              <a:solidFill>
                <a:schemeClr val="tx1"/>
              </a:solidFill>
              <a:ea typeface="微软雅黑" panose="020B0503020204020204" pitchFamily="34" charset="-122"/>
              <a:cs typeface="Times New Roman" panose="02020603050405020304" pitchFamily="18" charset="0"/>
            </a:endParaRPr>
          </a:p>
          <a:p>
            <a:pPr algn="ctr" eaLnBrk="1" hangingPunct="1">
              <a:buFont typeface="Symbol" panose="05050102010706020507" pitchFamily="18" charset="2"/>
              <a:buNone/>
            </a:pPr>
            <a:r>
              <a:rPr sz="2000" b="1">
                <a:solidFill>
                  <a:schemeClr val="tx1"/>
                </a:solidFill>
                <a:ea typeface="微软雅黑" panose="020B0503020204020204" pitchFamily="34" charset="-122"/>
                <a:cs typeface="Times New Roman" panose="02020603050405020304" pitchFamily="18" charset="0"/>
                <a:sym typeface="+mn-ea"/>
              </a:rPr>
              <a:t>最高可输出</a:t>
            </a:r>
            <a:endParaRPr sz="2000" b="1">
              <a:solidFill>
                <a:schemeClr val="tx1"/>
              </a:solidFill>
              <a:ea typeface="微软雅黑" panose="020B0503020204020204" pitchFamily="34" charset="-122"/>
              <a:cs typeface="Times New Roman" panose="02020603050405020304" pitchFamily="18" charset="0"/>
              <a:sym typeface="+mn-ea"/>
            </a:endParaRPr>
          </a:p>
          <a:p>
            <a:pPr algn="ctr" eaLnBrk="1" hangingPunct="1">
              <a:buFont typeface="Symbol" panose="05050102010706020507" pitchFamily="18" charset="2"/>
              <a:buNone/>
            </a:pPr>
            <a:r>
              <a:rPr sz="2000" b="1">
                <a:solidFill>
                  <a:schemeClr val="tx1"/>
                </a:solidFill>
                <a:ea typeface="微软雅黑" panose="020B0503020204020204" pitchFamily="34" charset="-122"/>
                <a:cs typeface="Times New Roman" panose="02020603050405020304" pitchFamily="18" charset="0"/>
                <a:sym typeface="+mn-ea"/>
              </a:rPr>
              <a:t>电压</a:t>
            </a:r>
            <a:r>
              <a:rPr sz="2000" b="1">
                <a:solidFill>
                  <a:srgbClr val="FF0000"/>
                </a:solidFill>
                <a:ea typeface="微软雅黑" panose="020B0503020204020204" pitchFamily="34" charset="-122"/>
                <a:cs typeface="Times New Roman" panose="02020603050405020304" pitchFamily="18" charset="0"/>
                <a:sym typeface="+mn-ea"/>
              </a:rPr>
              <a:t>380 kV</a:t>
            </a:r>
            <a:endParaRPr sz="2000" b="1">
              <a:solidFill>
                <a:srgbClr val="FF0000"/>
              </a:solidFill>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userDrawn="1"/>
        </p:nvPicPr>
        <p:blipFill>
          <a:blip r:embed="rId2"/>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实验平台</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34" name="矩形 3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文本框 17"/>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ldLvl="0" animBg="1"/>
      <p:bldP spid="22535" grpId="1"/>
      <p:bldP spid="25" grpId="0" bldLvl="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9780" y="4391660"/>
            <a:ext cx="2812415" cy="696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对象 38">
            <a:hlinkClick r:id="" action="ppaction://ole?verb=0"/>
          </p:cNvPr>
          <p:cNvGraphicFramePr>
            <a:graphicFrameLocks noChangeAspect="1"/>
          </p:cNvGraphicFramePr>
          <p:nvPr/>
        </p:nvGraphicFramePr>
        <p:xfrm>
          <a:off x="2387600" y="2933700"/>
          <a:ext cx="1257300" cy="365760"/>
        </p:xfrm>
        <a:graphic>
          <a:graphicData uri="http://schemas.openxmlformats.org/presentationml/2006/ole">
            <mc:AlternateContent xmlns:mc="http://schemas.openxmlformats.org/markup-compatibility/2006">
              <mc:Choice xmlns:v="urn:schemas-microsoft-com:vml" Requires="v">
                <p:oleObj spid="_x0000_s2070" name="" r:id="rId2" imgW="609600" imgH="177165" progId="Equation.KSEE3">
                  <p:embed/>
                </p:oleObj>
              </mc:Choice>
              <mc:Fallback>
                <p:oleObj name="" r:id="rId2" imgW="609600" imgH="177165" progId="Equation.KSEE3">
                  <p:embed/>
                  <p:pic>
                    <p:nvPicPr>
                      <p:cNvPr id="0" name="图片 1025"/>
                      <p:cNvPicPr/>
                      <p:nvPr/>
                    </p:nvPicPr>
                    <p:blipFill>
                      <a:blip r:embed="rId3"/>
                      <a:stretch>
                        <a:fillRect/>
                      </a:stretch>
                    </p:blipFill>
                    <p:spPr>
                      <a:xfrm>
                        <a:off x="2387600" y="2933700"/>
                        <a:ext cx="1257300" cy="365760"/>
                      </a:xfrm>
                      <a:prstGeom prst="rect">
                        <a:avLst/>
                      </a:prstGeom>
                    </p:spPr>
                  </p:pic>
                </p:oleObj>
              </mc:Fallback>
            </mc:AlternateContent>
          </a:graphicData>
        </a:graphic>
      </p:graphicFrame>
      <p:sp>
        <p:nvSpPr>
          <p:cNvPr id="42" name="矩形 41"/>
          <p:cNvSpPr/>
          <p:nvPr/>
        </p:nvSpPr>
        <p:spPr bwMode="auto">
          <a:xfrm>
            <a:off x="5191760" y="4597605"/>
            <a:ext cx="3151505" cy="1214979"/>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斜率表示</a:t>
            </a:r>
            <a:r>
              <a:rPr lang="zh-CN" altLang="en-US" sz="2400" b="1" dirty="0">
                <a:solidFill>
                  <a:srgbClr val="FF0000"/>
                </a:solidFill>
              </a:rPr>
              <a:t>击穿稳定性</a:t>
            </a:r>
            <a:endParaRPr lang="zh-CN" altLang="en-US" sz="2400" b="1" dirty="0">
              <a:solidFill>
                <a:schemeClr val="tx1"/>
              </a:solidFill>
            </a:endParaRPr>
          </a:p>
          <a:p>
            <a:pPr eaLnBrk="1" fontAlgn="auto" hangingPunct="1">
              <a:lnSpc>
                <a:spcPct val="125000"/>
              </a:lnSpc>
              <a:spcBef>
                <a:spcPts val="0"/>
              </a:spcBef>
              <a:spcAft>
                <a:spcPts val="0"/>
              </a:spcAft>
              <a:defRPr/>
            </a:pPr>
            <a:r>
              <a:rPr lang="zh-CN" altLang="en-US" sz="2400" b="1" dirty="0">
                <a:solidFill>
                  <a:srgbClr val="FF0000"/>
                </a:solidFill>
              </a:rPr>
              <a:t>平均击穿强度</a:t>
            </a:r>
            <a:r>
              <a:rPr lang="zh-CN" altLang="en-US" sz="2400" b="1" dirty="0">
                <a:solidFill>
                  <a:schemeClr val="tx1"/>
                </a:solidFill>
              </a:rPr>
              <a:t>（</a:t>
            </a:r>
            <a:r>
              <a:rPr lang="en-US" altLang="zh-CN" sz="2400" b="1" dirty="0">
                <a:solidFill>
                  <a:schemeClr val="tx1"/>
                </a:solidFill>
              </a:rPr>
              <a:t>63.3%</a:t>
            </a:r>
            <a:r>
              <a:rPr lang="zh-CN" altLang="en-US" sz="2400" b="1" dirty="0">
                <a:solidFill>
                  <a:schemeClr val="tx1"/>
                </a:solidFill>
              </a:rPr>
              <a:t>）</a:t>
            </a:r>
            <a:endParaRPr lang="zh-CN" altLang="en-US" sz="2400" b="1" dirty="0">
              <a:solidFill>
                <a:schemeClr val="tx1"/>
              </a:solidFill>
            </a:endParaRPr>
          </a:p>
        </p:txBody>
      </p:sp>
      <p:sp>
        <p:nvSpPr>
          <p:cNvPr id="14" name="右箭头 13"/>
          <p:cNvSpPr/>
          <p:nvPr/>
        </p:nvSpPr>
        <p:spPr>
          <a:xfrm rot="5400000">
            <a:off x="1581150" y="4677410"/>
            <a:ext cx="540385" cy="312420"/>
          </a:xfrm>
          <a:prstGeom prst="rightArrow">
            <a:avLst>
              <a:gd name="adj1" fmla="val 50000"/>
              <a:gd name="adj2" fmla="val 7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445135" y="1729740"/>
            <a:ext cx="2811780" cy="1008380"/>
            <a:chOff x="701" y="3192"/>
            <a:chExt cx="4428" cy="1588"/>
          </a:xfrm>
        </p:grpSpPr>
        <p:sp>
          <p:nvSpPr>
            <p:cNvPr id="7" name="矩形 6"/>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获取</a:t>
              </a:r>
              <a:r>
                <a:rPr lang="zh-CN" sz="2000" b="1" dirty="0">
                  <a:solidFill>
                    <a:srgbClr val="FF0000"/>
                  </a:solidFill>
                </a:rPr>
                <a:t>击穿强度</a:t>
              </a:r>
              <a:endParaRPr lang="zh-CN" sz="2000" b="1" dirty="0">
                <a:solidFill>
                  <a:schemeClr val="tx1"/>
                </a:solidFill>
              </a:endParaRPr>
            </a:p>
            <a:p>
              <a:pPr algn="ctr" eaLnBrk="1" fontAlgn="auto" hangingPunct="1">
                <a:lnSpc>
                  <a:spcPct val="125000"/>
                </a:lnSpc>
                <a:spcBef>
                  <a:spcPts val="0"/>
                </a:spcBef>
                <a:spcAft>
                  <a:spcPts val="0"/>
                </a:spcAft>
                <a:defRPr/>
              </a:pPr>
              <a:r>
                <a:rPr lang="zh-CN" sz="2000" b="1" dirty="0">
                  <a:solidFill>
                    <a:schemeClr val="tx1"/>
                  </a:solidFill>
                </a:rPr>
                <a:t>标准条件下</a:t>
              </a:r>
              <a:endParaRPr lang="zh-CN" sz="2000" b="1" dirty="0">
                <a:solidFill>
                  <a:schemeClr val="tx1"/>
                </a:solidFill>
              </a:endParaRPr>
            </a:p>
          </p:txBody>
        </p:sp>
        <p:sp>
          <p:nvSpPr>
            <p:cNvPr id="91"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445135" y="3453130"/>
            <a:ext cx="2811780" cy="1008380"/>
            <a:chOff x="701" y="5399"/>
            <a:chExt cx="4428" cy="1588"/>
          </a:xfrm>
        </p:grpSpPr>
        <p:sp>
          <p:nvSpPr>
            <p:cNvPr id="11" name="矩形 10"/>
            <p:cNvSpPr/>
            <p:nvPr/>
          </p:nvSpPr>
          <p:spPr bwMode="auto">
            <a:xfrm>
              <a:off x="874" y="5588"/>
              <a:ext cx="4084" cy="12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en-US" sz="2000" b="1" dirty="0">
                  <a:solidFill>
                    <a:srgbClr val="FF0000"/>
                  </a:solidFill>
                </a:rPr>
                <a:t>Weibull</a:t>
              </a:r>
              <a:r>
                <a:rPr lang="zh-CN" altLang="en-US" sz="2000" b="1" dirty="0">
                  <a:solidFill>
                    <a:srgbClr val="FF0000"/>
                  </a:solidFill>
                </a:rPr>
                <a:t>分布</a:t>
              </a:r>
              <a:r>
                <a:rPr lang="zh-CN" altLang="en-US" sz="2000" b="1" dirty="0">
                  <a:solidFill>
                    <a:schemeClr val="tx1"/>
                  </a:solidFill>
                </a:rPr>
                <a:t>获取</a:t>
              </a:r>
              <a:endParaRPr lang="zh-CN" altLang="en-US" sz="2000" b="1" dirty="0">
                <a:solidFill>
                  <a:schemeClr val="tx1"/>
                </a:solidFill>
              </a:endParaRPr>
            </a:p>
            <a:p>
              <a:pPr algn="ctr" eaLnBrk="1" fontAlgn="auto" hangingPunct="1">
                <a:lnSpc>
                  <a:spcPct val="125000"/>
                </a:lnSpc>
                <a:spcBef>
                  <a:spcPts val="0"/>
                </a:spcBef>
                <a:spcAft>
                  <a:spcPts val="0"/>
                </a:spcAft>
                <a:defRPr/>
              </a:pPr>
              <a:r>
                <a:rPr lang="zh-CN" altLang="en-US" sz="2000" b="1" dirty="0">
                  <a:solidFill>
                    <a:schemeClr val="tx1"/>
                  </a:solidFill>
                </a:rPr>
                <a:t>平均击穿强度</a:t>
              </a:r>
              <a:endParaRPr lang="zh-CN" altLang="en-US" sz="2000" b="1" dirty="0">
                <a:solidFill>
                  <a:schemeClr val="tx1"/>
                </a:solidFill>
              </a:endParaRPr>
            </a:p>
          </p:txBody>
        </p:sp>
        <p:sp>
          <p:nvSpPr>
            <p:cNvPr id="24" name="矩形: 圆角 90"/>
            <p:cNvSpPr/>
            <p:nvPr/>
          </p:nvSpPr>
          <p:spPr>
            <a:xfrm>
              <a:off x="701" y="5399"/>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457200" y="5205095"/>
            <a:ext cx="2811780" cy="1008380"/>
            <a:chOff x="720" y="7620"/>
            <a:chExt cx="4428" cy="1588"/>
          </a:xfrm>
        </p:grpSpPr>
        <p:sp>
          <p:nvSpPr>
            <p:cNvPr id="16" name="矩形 15"/>
            <p:cNvSpPr/>
            <p:nvPr/>
          </p:nvSpPr>
          <p:spPr bwMode="auto">
            <a:xfrm>
              <a:off x="874" y="7800"/>
              <a:ext cx="4084" cy="10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击穿强度</a:t>
              </a:r>
              <a:endParaRPr lang="zh-CN" sz="2000" b="1" dirty="0">
                <a:solidFill>
                  <a:schemeClr val="tx1"/>
                </a:solidFill>
              </a:endParaRPr>
            </a:p>
            <a:p>
              <a:pPr algn="ctr" eaLnBrk="1" fontAlgn="auto" hangingPunct="1">
                <a:lnSpc>
                  <a:spcPct val="125000"/>
                </a:lnSpc>
                <a:spcBef>
                  <a:spcPts val="0"/>
                </a:spcBef>
                <a:spcAft>
                  <a:spcPts val="0"/>
                </a:spcAft>
                <a:defRPr/>
              </a:pPr>
              <a:r>
                <a:rPr lang="zh-CN" sz="2000" b="1" dirty="0">
                  <a:solidFill>
                    <a:srgbClr val="FF0000"/>
                  </a:solidFill>
                </a:rPr>
                <a:t>最优体积分数</a:t>
              </a:r>
              <a:endParaRPr lang="zh-CN" sz="2000" b="1" dirty="0">
                <a:solidFill>
                  <a:srgbClr val="FF0000"/>
                </a:solidFill>
              </a:endParaRPr>
            </a:p>
          </p:txBody>
        </p:sp>
        <p:sp>
          <p:nvSpPr>
            <p:cNvPr id="26" name="矩形: 圆角 90"/>
            <p:cNvSpPr/>
            <p:nvPr/>
          </p:nvSpPr>
          <p:spPr>
            <a:xfrm>
              <a:off x="720" y="7620"/>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3" name="右箭头 42"/>
          <p:cNvSpPr/>
          <p:nvPr/>
        </p:nvSpPr>
        <p:spPr>
          <a:xfrm rot="5400000">
            <a:off x="1587500" y="2966720"/>
            <a:ext cx="540385" cy="300355"/>
          </a:xfrm>
          <a:prstGeom prst="rightArrow">
            <a:avLst>
              <a:gd name="adj1" fmla="val 50000"/>
              <a:gd name="adj2" fmla="val 7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descr="图片2"/>
          <p:cNvPicPr>
            <a:picLocks noChangeAspect="1"/>
          </p:cNvPicPr>
          <p:nvPr/>
        </p:nvPicPr>
        <p:blipFill>
          <a:blip r:embed="rId4"/>
          <a:stretch>
            <a:fillRect/>
          </a:stretch>
        </p:blipFill>
        <p:spPr>
          <a:xfrm>
            <a:off x="4970145" y="1541780"/>
            <a:ext cx="3373120" cy="2781300"/>
          </a:xfrm>
          <a:prstGeom prst="rect">
            <a:avLst/>
          </a:prstGeom>
        </p:spPr>
      </p:pic>
      <p:sp>
        <p:nvSpPr>
          <p:cNvPr id="71" name="矩形 70"/>
          <p:cNvSpPr/>
          <p:nvPr/>
        </p:nvSpPr>
        <p:spPr bwMode="auto">
          <a:xfrm>
            <a:off x="3819525" y="202057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000" b="1" dirty="0">
                <a:solidFill>
                  <a:schemeClr val="tx1"/>
                </a:solidFill>
                <a:sym typeface="+mn-ea"/>
              </a:rPr>
              <a:t>击穿概率</a:t>
            </a:r>
            <a:r>
              <a:rPr lang="en-US" altLang="zh-CN" sz="2000" b="1" dirty="0">
                <a:solidFill>
                  <a:schemeClr val="tx1"/>
                </a:solidFill>
                <a:sym typeface="+mn-ea"/>
              </a:rPr>
              <a:t>63.3%</a:t>
            </a:r>
            <a:endParaRPr lang="en-US" altLang="zh-CN" sz="2000" b="1" dirty="0">
              <a:solidFill>
                <a:schemeClr val="tx1"/>
              </a:solidFill>
              <a:sym typeface="+mn-ea"/>
            </a:endParaRPr>
          </a:p>
        </p:txBody>
      </p:sp>
      <p:pic>
        <p:nvPicPr>
          <p:cNvPr id="3" name="图片 2"/>
          <p:cNvPicPr>
            <a:picLocks noChangeAspect="1"/>
          </p:cNvPicPr>
          <p:nvPr userDrawn="1"/>
        </p:nvPicPr>
        <p:blipFill>
          <a:blip r:embed="rId5"/>
          <a:stretch>
            <a:fillRect/>
          </a:stretch>
        </p:blipFill>
        <p:spPr>
          <a:xfrm>
            <a:off x="476885" y="188595"/>
            <a:ext cx="891540" cy="891540"/>
          </a:xfrm>
          <a:prstGeom prst="rect">
            <a:avLst/>
          </a:prstGeom>
        </p:spPr>
      </p:pic>
      <p:sp>
        <p:nvSpPr>
          <p:cNvPr id="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实验方法</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文本框 5"/>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8" name="矩形 7"/>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文本框 9"/>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2" name="矩形 11"/>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文本框 27"/>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14" grpId="0" animBg="1"/>
      <p:bldP spid="14" grpId="1" animBg="1"/>
      <p:bldP spid="43" grpId="0" animBg="1"/>
      <p:bldP spid="43" grpId="1" animBg="1"/>
      <p:bldP spid="71" grpId="0" animBg="1"/>
      <p:bldP spid="7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09"/>
          <p:cNvPicPr/>
          <p:nvPr/>
        </p:nvPicPr>
        <p:blipFill>
          <a:blip r:embed="rId1" cstate="print">
            <a:extLst>
              <a:ext uri="{28A0092B-C50C-407E-A947-70E740481C1C}">
                <a14:useLocalDpi xmlns:a14="http://schemas.microsoft.com/office/drawing/2010/main" val="0"/>
              </a:ext>
            </a:extLst>
          </a:blip>
          <a:srcRect/>
          <a:stretch>
            <a:fillRect/>
          </a:stretch>
        </p:blipFill>
        <p:spPr>
          <a:xfrm>
            <a:off x="457835" y="2399665"/>
            <a:ext cx="3968750" cy="3098165"/>
          </a:xfrm>
          <a:prstGeom prst="rect">
            <a:avLst/>
          </a:prstGeom>
          <a:noFill/>
          <a:ln>
            <a:noFill/>
          </a:ln>
        </p:spPr>
      </p:pic>
      <p:pic>
        <p:nvPicPr>
          <p:cNvPr id="27" name="图片 111"/>
          <p:cNvPicPr/>
          <p:nvPr/>
        </p:nvPicPr>
        <p:blipFill>
          <a:blip r:embed="rId2" cstate="print">
            <a:extLst>
              <a:ext uri="{28A0092B-C50C-407E-A947-70E740481C1C}">
                <a14:useLocalDpi xmlns:a14="http://schemas.microsoft.com/office/drawing/2010/main" val="0"/>
              </a:ext>
            </a:extLst>
          </a:blip>
          <a:srcRect/>
          <a:stretch>
            <a:fillRect/>
          </a:stretch>
        </p:blipFill>
        <p:spPr>
          <a:xfrm>
            <a:off x="4766945" y="2399665"/>
            <a:ext cx="3907790" cy="3098165"/>
          </a:xfrm>
          <a:prstGeom prst="rect">
            <a:avLst/>
          </a:prstGeom>
          <a:noFill/>
          <a:ln>
            <a:noFill/>
          </a:ln>
        </p:spPr>
      </p:pic>
      <p:sp>
        <p:nvSpPr>
          <p:cNvPr id="32" name="矩形 31"/>
          <p:cNvSpPr/>
          <p:nvPr/>
        </p:nvSpPr>
        <p:spPr bwMode="auto">
          <a:xfrm>
            <a:off x="457835" y="1449070"/>
            <a:ext cx="8216900" cy="90360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rgbClr val="FF0000"/>
                </a:solidFill>
              </a:rPr>
              <a:t>蓖麻油</a:t>
            </a:r>
            <a:r>
              <a:rPr lang="zh-CN" altLang="en-US" sz="2400" b="1" dirty="0">
                <a:solidFill>
                  <a:srgbClr val="FF0000"/>
                </a:solidFill>
                <a:sym typeface="+mn-ea"/>
              </a:rPr>
              <a:t>基</a:t>
            </a:r>
            <a:r>
              <a:rPr lang="zh-CN" altLang="en-US" sz="2400" b="1" dirty="0">
                <a:solidFill>
                  <a:srgbClr val="FF0000"/>
                </a:solidFill>
              </a:rPr>
              <a:t>纳米液体</a:t>
            </a:r>
            <a:r>
              <a:rPr lang="zh-CN" altLang="en-US" sz="2400" b="1" dirty="0">
                <a:solidFill>
                  <a:schemeClr val="tx1"/>
                </a:solidFill>
              </a:rPr>
              <a:t>平均击穿强度最优体积分数为</a:t>
            </a:r>
            <a:r>
              <a:rPr lang="en-US" altLang="zh-CN" sz="2400" b="1" dirty="0">
                <a:solidFill>
                  <a:srgbClr val="FF0000"/>
                </a:solidFill>
              </a:rPr>
              <a:t>1.0</a:t>
            </a:r>
            <a:r>
              <a:rPr lang="zh-CN" altLang="en-US" sz="2400" b="1" dirty="0">
                <a:solidFill>
                  <a:srgbClr val="FF0000"/>
                </a:solidFill>
              </a:rPr>
              <a:t>%</a:t>
            </a:r>
            <a:endParaRPr lang="zh-CN" altLang="en-US" sz="2400" b="1" dirty="0">
              <a:solidFill>
                <a:srgbClr val="FF0000"/>
              </a:solidFill>
            </a:endParaRPr>
          </a:p>
          <a:p>
            <a:pPr eaLnBrk="1" fontAlgn="auto" hangingPunct="1">
              <a:lnSpc>
                <a:spcPct val="125000"/>
              </a:lnSpc>
              <a:spcBef>
                <a:spcPts val="0"/>
              </a:spcBef>
              <a:spcAft>
                <a:spcPts val="0"/>
              </a:spcAft>
              <a:defRPr/>
            </a:pPr>
            <a:r>
              <a:rPr lang="zh-CN" altLang="en-US" sz="2400" b="1" dirty="0">
                <a:solidFill>
                  <a:srgbClr val="FF0000"/>
                </a:solidFill>
              </a:rPr>
              <a:t>Midel基纳米液体</a:t>
            </a:r>
            <a:r>
              <a:rPr lang="zh-CN" altLang="en-US" sz="2400" b="1" dirty="0">
                <a:solidFill>
                  <a:schemeClr val="tx1"/>
                </a:solidFill>
              </a:rPr>
              <a:t>平均击穿强度最优体积分数为</a:t>
            </a:r>
            <a:r>
              <a:rPr lang="zh-CN" altLang="en-US" sz="2400" b="1" dirty="0">
                <a:solidFill>
                  <a:srgbClr val="FF0000"/>
                </a:solidFill>
              </a:rPr>
              <a:t>0.3%</a:t>
            </a:r>
            <a:endParaRPr lang="zh-CN" altLang="en-US" sz="2400" b="1" dirty="0">
              <a:solidFill>
                <a:srgbClr val="FF0000"/>
              </a:solidFill>
            </a:endParaRPr>
          </a:p>
        </p:txBody>
      </p:sp>
      <p:sp>
        <p:nvSpPr>
          <p:cNvPr id="34" name="矩形 33"/>
          <p:cNvSpPr/>
          <p:nvPr/>
        </p:nvSpPr>
        <p:spPr bwMode="auto">
          <a:xfrm>
            <a:off x="1375410" y="5671820"/>
            <a:ext cx="2339975" cy="6578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sz="2400" b="1" dirty="0">
                <a:solidFill>
                  <a:schemeClr val="tx1"/>
                </a:solidFill>
              </a:rPr>
              <a:t>1013kV/cm, </a:t>
            </a:r>
            <a:r>
              <a:rPr lang="en-US" sz="2400" b="1" dirty="0">
                <a:solidFill>
                  <a:srgbClr val="FF0000"/>
                </a:solidFill>
              </a:rPr>
              <a:t>55%</a:t>
            </a:r>
            <a:endParaRPr lang="en-US" sz="2400" b="1" dirty="0">
              <a:solidFill>
                <a:srgbClr val="FF0000"/>
              </a:solidFill>
            </a:endParaRPr>
          </a:p>
        </p:txBody>
      </p:sp>
      <p:sp>
        <p:nvSpPr>
          <p:cNvPr id="35" name="矩形 34"/>
          <p:cNvSpPr/>
          <p:nvPr/>
        </p:nvSpPr>
        <p:spPr bwMode="auto">
          <a:xfrm>
            <a:off x="5612765" y="5671820"/>
            <a:ext cx="2216785" cy="6578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sz="2400" b="1" dirty="0">
                <a:solidFill>
                  <a:schemeClr val="tx1"/>
                </a:solidFill>
              </a:rPr>
              <a:t>903kV/cm,</a:t>
            </a:r>
            <a:r>
              <a:rPr lang="en-US" sz="2400" b="1" dirty="0">
                <a:solidFill>
                  <a:srgbClr val="FF0000"/>
                </a:solidFill>
              </a:rPr>
              <a:t> 12%</a:t>
            </a:r>
            <a:endParaRPr lang="en-US" sz="2400" b="1" dirty="0">
              <a:solidFill>
                <a:srgbClr val="FF0000"/>
              </a:solidFill>
            </a:endParaRPr>
          </a:p>
        </p:txBody>
      </p:sp>
      <p:sp>
        <p:nvSpPr>
          <p:cNvPr id="71" name="矩形 70"/>
          <p:cNvSpPr/>
          <p:nvPr/>
        </p:nvSpPr>
        <p:spPr bwMode="auto">
          <a:xfrm>
            <a:off x="2139950" y="262001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b="1" dirty="0">
                <a:solidFill>
                  <a:schemeClr val="tx1"/>
                </a:solidFill>
                <a:sym typeface="+mn-ea"/>
              </a:rPr>
              <a:t>最优体积</a:t>
            </a:r>
            <a:endParaRPr lang="zh-CN" b="1" dirty="0">
              <a:solidFill>
                <a:schemeClr val="tx1"/>
              </a:solidFill>
              <a:sym typeface="+mn-ea"/>
            </a:endParaRPr>
          </a:p>
          <a:p>
            <a:pPr algn="ctr" eaLnBrk="1" fontAlgn="auto" hangingPunct="1">
              <a:lnSpc>
                <a:spcPct val="125000"/>
              </a:lnSpc>
              <a:spcBef>
                <a:spcPts val="0"/>
              </a:spcBef>
              <a:spcAft>
                <a:spcPts val="0"/>
              </a:spcAft>
              <a:defRPr/>
            </a:pPr>
            <a:r>
              <a:rPr lang="zh-CN" b="1" dirty="0">
                <a:solidFill>
                  <a:schemeClr val="tx1"/>
                </a:solidFill>
                <a:sym typeface="+mn-ea"/>
              </a:rPr>
              <a:t>分数</a:t>
            </a:r>
            <a:endParaRPr lang="zh-CN" b="1" dirty="0">
              <a:solidFill>
                <a:schemeClr val="tx1"/>
              </a:solidFill>
              <a:sym typeface="+mn-ea"/>
            </a:endParaRPr>
          </a:p>
        </p:txBody>
      </p:sp>
      <p:sp>
        <p:nvSpPr>
          <p:cNvPr id="36" name="矩形 35"/>
          <p:cNvSpPr/>
          <p:nvPr/>
        </p:nvSpPr>
        <p:spPr bwMode="auto">
          <a:xfrm>
            <a:off x="6076950" y="262001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b="1" dirty="0">
                <a:solidFill>
                  <a:schemeClr val="tx1"/>
                </a:solidFill>
                <a:sym typeface="+mn-ea"/>
              </a:rPr>
              <a:t>最优体积</a:t>
            </a:r>
            <a:endParaRPr lang="zh-CN" b="1" dirty="0">
              <a:solidFill>
                <a:schemeClr val="tx1"/>
              </a:solidFill>
              <a:sym typeface="+mn-ea"/>
            </a:endParaRPr>
          </a:p>
          <a:p>
            <a:pPr algn="ctr" eaLnBrk="1" fontAlgn="auto" hangingPunct="1">
              <a:lnSpc>
                <a:spcPct val="125000"/>
              </a:lnSpc>
              <a:spcBef>
                <a:spcPts val="0"/>
              </a:spcBef>
              <a:spcAft>
                <a:spcPts val="0"/>
              </a:spcAft>
              <a:defRPr/>
            </a:pPr>
            <a:r>
              <a:rPr lang="zh-CN" b="1" dirty="0">
                <a:solidFill>
                  <a:schemeClr val="tx1"/>
                </a:solidFill>
                <a:sym typeface="+mn-ea"/>
              </a:rPr>
              <a:t>分数</a:t>
            </a:r>
            <a:endParaRPr lang="zh-CN" b="1" dirty="0">
              <a:solidFill>
                <a:schemeClr val="tx1"/>
              </a:solidFill>
              <a:sym typeface="+mn-ea"/>
            </a:endParaRPr>
          </a:p>
        </p:txBody>
      </p:sp>
      <p:sp>
        <p:nvSpPr>
          <p:cNvPr id="38" name="星形: 七角 31"/>
          <p:cNvSpPr/>
          <p:nvPr/>
        </p:nvSpPr>
        <p:spPr>
          <a:xfrm>
            <a:off x="243516" y="1740264"/>
            <a:ext cx="8658239" cy="3931193"/>
          </a:xfrm>
          <a:prstGeom prst="star7">
            <a:avLst/>
          </a:prstGeom>
          <a:solidFill>
            <a:schemeClr val="accent1">
              <a:lumMod val="75000"/>
            </a:schemeClr>
          </a:solidFill>
          <a:ln w="25400" cap="flat" cmpd="sng" algn="ctr">
            <a:solidFill>
              <a:srgbClr val="C0504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两种纳米液体介质都存在</a:t>
            </a:r>
            <a:r>
              <a:rPr lang="zh-CN" altLang="en-US" sz="3200" b="1" kern="0" noProof="0" dirty="0">
                <a:ln>
                  <a:noFill/>
                </a:ln>
                <a:solidFill>
                  <a:prstClr val="white"/>
                </a:solidFill>
                <a:effectLst/>
                <a:uLnTx/>
                <a:uFillTx/>
                <a:latin typeface="Calibri" panose="020F0502020204030204"/>
                <a:ea typeface="宋体" panose="02010600030101010101" pitchFamily="2" charset="-122"/>
                <a:sym typeface="+mn-ea"/>
              </a:rPr>
              <a:t>击穿强度</a:t>
            </a:r>
            <a:r>
              <a:rPr kumimoji="0" lang="zh-CN" altLang="en-US" sz="3200" b="1" i="0" u="none" strike="noStrike" kern="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最优体积分数</a:t>
            </a: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，且差异大</a:t>
            </a:r>
            <a:endPar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userDrawn="1"/>
        </p:nvPicPr>
        <p:blipFill>
          <a:blip r:embed="rId3"/>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实验结果</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4" name="文本框 3"/>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矩形 4"/>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8" name="矩形 7"/>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文本框 19"/>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71" grpId="0" animBg="1"/>
      <p:bldP spid="71" grpId="1" animBg="1"/>
      <p:bldP spid="36" grpId="0" animBg="1"/>
      <p:bldP spid="36" grpId="1" animBg="1"/>
      <p:bldP spid="38" grpId="0" bldLvl="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059305" y="1567180"/>
            <a:ext cx="2540635" cy="805180"/>
            <a:chOff x="701" y="3192"/>
            <a:chExt cx="4428" cy="1588"/>
          </a:xfrm>
        </p:grpSpPr>
        <p:sp>
          <p:nvSpPr>
            <p:cNvPr id="7" name="矩形 6"/>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rgbClr val="FF0000"/>
                  </a:solidFill>
                </a:rPr>
                <a:t>体积分数</a:t>
              </a:r>
              <a:r>
                <a:rPr lang="zh-CN" sz="2000" b="1" dirty="0">
                  <a:solidFill>
                    <a:schemeClr val="tx1"/>
                  </a:solidFill>
                </a:rPr>
                <a:t>增加</a:t>
              </a:r>
              <a:endParaRPr lang="zh-CN" sz="2000" b="1" dirty="0">
                <a:solidFill>
                  <a:schemeClr val="tx1"/>
                </a:solidFill>
              </a:endParaRPr>
            </a:p>
          </p:txBody>
        </p:sp>
        <p:sp>
          <p:nvSpPr>
            <p:cNvPr id="91"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下箭头 14"/>
          <p:cNvSpPr/>
          <p:nvPr/>
        </p:nvSpPr>
        <p:spPr>
          <a:xfrm rot="2220000">
            <a:off x="2692400" y="2435225"/>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rot="19380000">
            <a:off x="3624580" y="2435860"/>
            <a:ext cx="393700" cy="543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288415" y="3048000"/>
            <a:ext cx="1923415" cy="575310"/>
            <a:chOff x="701" y="3192"/>
            <a:chExt cx="4428" cy="1588"/>
          </a:xfrm>
        </p:grpSpPr>
        <p:sp>
          <p:nvSpPr>
            <p:cNvPr id="21" name="矩形 20"/>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rgbClr val="FF0000"/>
                  </a:solidFill>
                  <a:sym typeface="+mn-ea"/>
                </a:rPr>
                <a:t>接触面积</a:t>
              </a:r>
              <a:r>
                <a:rPr lang="zh-CN" sz="2000" b="1" dirty="0">
                  <a:solidFill>
                    <a:schemeClr val="tx1"/>
                  </a:solidFill>
                  <a:sym typeface="+mn-ea"/>
                </a:rPr>
                <a:t>增加</a:t>
              </a:r>
              <a:endParaRPr lang="zh-CN" sz="2000" b="1" dirty="0">
                <a:solidFill>
                  <a:schemeClr val="tx1"/>
                </a:solidFill>
                <a:sym typeface="+mn-ea"/>
              </a:endParaRPr>
            </a:p>
          </p:txBody>
        </p:sp>
        <p:sp>
          <p:nvSpPr>
            <p:cNvPr id="22"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3578225" y="3043555"/>
            <a:ext cx="1973580" cy="586105"/>
            <a:chOff x="701" y="3192"/>
            <a:chExt cx="4428" cy="1588"/>
          </a:xfrm>
        </p:grpSpPr>
        <p:sp>
          <p:nvSpPr>
            <p:cNvPr id="25" name="矩形 24"/>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rgbClr val="FF0000"/>
                  </a:solidFill>
                  <a:sym typeface="+mn-ea"/>
                </a:rPr>
                <a:t>聚合程度</a:t>
              </a:r>
              <a:r>
                <a:rPr lang="zh-CN" sz="2000" b="1" dirty="0">
                  <a:solidFill>
                    <a:schemeClr val="tx1"/>
                  </a:solidFill>
                  <a:sym typeface="+mn-ea"/>
                </a:rPr>
                <a:t>增加</a:t>
              </a:r>
              <a:endParaRPr lang="zh-CN" sz="2000" b="1" dirty="0">
                <a:solidFill>
                  <a:schemeClr val="tx1"/>
                </a:solidFill>
              </a:endParaRPr>
            </a:p>
          </p:txBody>
        </p:sp>
        <p:sp>
          <p:nvSpPr>
            <p:cNvPr id="26"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2" name="下箭头 31"/>
          <p:cNvSpPr/>
          <p:nvPr/>
        </p:nvSpPr>
        <p:spPr>
          <a:xfrm>
            <a:off x="3185795" y="4868545"/>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420620" y="5516880"/>
            <a:ext cx="1923415" cy="812800"/>
            <a:chOff x="701" y="3192"/>
            <a:chExt cx="4428" cy="1588"/>
          </a:xfrm>
        </p:grpSpPr>
        <p:sp>
          <p:nvSpPr>
            <p:cNvPr id="34" name="矩形 33"/>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endParaRPr lang="zh-CN" sz="2000" dirty="0">
                <a:solidFill>
                  <a:schemeClr val="tx1"/>
                </a:solidFill>
              </a:endParaRPr>
            </a:p>
            <a:p>
              <a:pPr algn="ctr" eaLnBrk="1" fontAlgn="auto" hangingPunct="1">
                <a:lnSpc>
                  <a:spcPct val="125000"/>
                </a:lnSpc>
                <a:spcBef>
                  <a:spcPts val="0"/>
                </a:spcBef>
                <a:spcAft>
                  <a:spcPts val="0"/>
                </a:spcAft>
                <a:defRPr/>
              </a:pPr>
              <a:r>
                <a:rPr lang="zh-CN" sz="2000" b="1" dirty="0">
                  <a:solidFill>
                    <a:schemeClr val="tx1"/>
                  </a:solidFill>
                </a:rPr>
                <a:t>最优体积分数达到</a:t>
              </a:r>
              <a:r>
                <a:rPr lang="zh-CN" sz="2000" b="1" dirty="0">
                  <a:solidFill>
                    <a:srgbClr val="FF0000"/>
                  </a:solidFill>
                </a:rPr>
                <a:t>平衡</a:t>
              </a:r>
              <a:endParaRPr lang="zh-CN" sz="2000" dirty="0">
                <a:solidFill>
                  <a:srgbClr val="FF0000"/>
                </a:solidFill>
              </a:endParaRPr>
            </a:p>
            <a:p>
              <a:pPr algn="ctr" eaLnBrk="1" fontAlgn="auto" hangingPunct="1">
                <a:lnSpc>
                  <a:spcPct val="125000"/>
                </a:lnSpc>
                <a:spcBef>
                  <a:spcPts val="0"/>
                </a:spcBef>
                <a:spcAft>
                  <a:spcPts val="0"/>
                </a:spcAft>
                <a:defRPr/>
              </a:pPr>
              <a:endParaRPr lang="zh-CN" sz="2000" dirty="0">
                <a:solidFill>
                  <a:srgbClr val="FF0000"/>
                </a:solidFill>
              </a:endParaRPr>
            </a:p>
          </p:txBody>
        </p:sp>
        <p:sp>
          <p:nvSpPr>
            <p:cNvPr id="35"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3578225" y="4282440"/>
            <a:ext cx="1973580" cy="586105"/>
            <a:chOff x="701" y="3192"/>
            <a:chExt cx="4428" cy="1588"/>
          </a:xfrm>
        </p:grpSpPr>
        <p:sp>
          <p:nvSpPr>
            <p:cNvPr id="42" name="矩形 41"/>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消极效果</a:t>
              </a:r>
              <a:endParaRPr lang="zh-CN" sz="2000" b="1" dirty="0">
                <a:solidFill>
                  <a:schemeClr val="tx1"/>
                </a:solidFill>
              </a:endParaRPr>
            </a:p>
          </p:txBody>
        </p:sp>
        <p:sp>
          <p:nvSpPr>
            <p:cNvPr id="43"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1288415" y="4259580"/>
            <a:ext cx="1973580" cy="586105"/>
            <a:chOff x="701" y="3192"/>
            <a:chExt cx="4428" cy="1588"/>
          </a:xfrm>
        </p:grpSpPr>
        <p:sp>
          <p:nvSpPr>
            <p:cNvPr id="45" name="矩形 44"/>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积极效果</a:t>
              </a:r>
              <a:endParaRPr lang="zh-CN" sz="2000" b="1" dirty="0">
                <a:solidFill>
                  <a:schemeClr val="tx1"/>
                </a:solidFill>
              </a:endParaRPr>
            </a:p>
          </p:txBody>
        </p:sp>
        <p:sp>
          <p:nvSpPr>
            <p:cNvPr id="46"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7" name="下箭头 46"/>
          <p:cNvSpPr/>
          <p:nvPr/>
        </p:nvSpPr>
        <p:spPr>
          <a:xfrm>
            <a:off x="2078990" y="3687445"/>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下箭头 47"/>
          <p:cNvSpPr/>
          <p:nvPr/>
        </p:nvSpPr>
        <p:spPr>
          <a:xfrm>
            <a:off x="4368800" y="3710305"/>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6510020" y="3071495"/>
            <a:ext cx="1973580" cy="586105"/>
            <a:chOff x="701" y="3192"/>
            <a:chExt cx="4428" cy="1588"/>
          </a:xfrm>
        </p:grpSpPr>
        <p:sp>
          <p:nvSpPr>
            <p:cNvPr id="52" name="矩形 51"/>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粘滞力</a:t>
              </a:r>
              <a:endParaRPr lang="zh-CN" sz="2000" b="1" dirty="0">
                <a:solidFill>
                  <a:schemeClr val="tx1"/>
                </a:solidFill>
              </a:endParaRPr>
            </a:p>
          </p:txBody>
        </p:sp>
        <p:sp>
          <p:nvSpPr>
            <p:cNvPr id="53"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5" name="下箭头 54"/>
          <p:cNvSpPr/>
          <p:nvPr/>
        </p:nvSpPr>
        <p:spPr>
          <a:xfrm rot="5400000">
            <a:off x="5796915" y="3089910"/>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bwMode="auto">
          <a:xfrm>
            <a:off x="5241925" y="2577465"/>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b="1" dirty="0">
                <a:solidFill>
                  <a:schemeClr val="tx1"/>
                </a:solidFill>
                <a:sym typeface="+mn-ea"/>
              </a:rPr>
              <a:t>抑制</a:t>
            </a:r>
            <a:endParaRPr lang="zh-CN" b="1" dirty="0">
              <a:solidFill>
                <a:schemeClr val="tx1"/>
              </a:solidFill>
              <a:sym typeface="+mn-ea"/>
            </a:endParaRPr>
          </a:p>
        </p:txBody>
      </p:sp>
      <p:grpSp>
        <p:nvGrpSpPr>
          <p:cNvPr id="56" name="组合 55"/>
          <p:cNvGrpSpPr/>
          <p:nvPr/>
        </p:nvGrpSpPr>
        <p:grpSpPr>
          <a:xfrm>
            <a:off x="6510020" y="4326890"/>
            <a:ext cx="1973580" cy="586105"/>
            <a:chOff x="701" y="3192"/>
            <a:chExt cx="4428" cy="1588"/>
          </a:xfrm>
        </p:grpSpPr>
        <p:sp>
          <p:nvSpPr>
            <p:cNvPr id="57" name="矩形 56"/>
            <p:cNvSpPr/>
            <p:nvPr/>
          </p:nvSpPr>
          <p:spPr bwMode="auto">
            <a:xfrm>
              <a:off x="874" y="3375"/>
              <a:ext cx="4084" cy="12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粘滞系数</a:t>
              </a:r>
              <a:endParaRPr lang="zh-CN" sz="2000" b="1" dirty="0">
                <a:solidFill>
                  <a:schemeClr val="tx1"/>
                </a:solidFill>
              </a:endParaRPr>
            </a:p>
          </p:txBody>
        </p:sp>
        <p:sp>
          <p:nvSpPr>
            <p:cNvPr id="58" name="矩形: 圆角 90"/>
            <p:cNvSpPr/>
            <p:nvPr/>
          </p:nvSpPr>
          <p:spPr>
            <a:xfrm>
              <a:off x="701" y="3192"/>
              <a:ext cx="4429" cy="1588"/>
            </a:xfrm>
            <a:prstGeom prst="round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9" name="下箭头 58"/>
          <p:cNvSpPr/>
          <p:nvPr/>
        </p:nvSpPr>
        <p:spPr>
          <a:xfrm rot="10800000">
            <a:off x="7299960" y="3710305"/>
            <a:ext cx="393700" cy="54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bwMode="auto">
          <a:xfrm>
            <a:off x="7299960" y="363220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b="1" dirty="0">
                <a:solidFill>
                  <a:schemeClr val="tx1"/>
                </a:solidFill>
                <a:sym typeface="+mn-ea"/>
              </a:rPr>
              <a:t>影响</a:t>
            </a:r>
            <a:endParaRPr lang="zh-CN" b="1" dirty="0">
              <a:solidFill>
                <a:schemeClr val="tx1"/>
              </a:solidFill>
              <a:sym typeface="+mn-ea"/>
            </a:endParaRPr>
          </a:p>
        </p:txBody>
      </p:sp>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最优体积分数机理</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文本框 48"/>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grpSp>
        <p:nvGrpSpPr>
          <p:cNvPr id="18" name="组合 17"/>
          <p:cNvGrpSpPr/>
          <p:nvPr/>
        </p:nvGrpSpPr>
        <p:grpSpPr>
          <a:xfrm>
            <a:off x="216535" y="5107305"/>
            <a:ext cx="1411605" cy="1066165"/>
            <a:chOff x="427" y="7450"/>
            <a:chExt cx="2223" cy="1679"/>
          </a:xfrm>
        </p:grpSpPr>
        <p:sp>
          <p:nvSpPr>
            <p:cNvPr id="13" name="椭圆 12"/>
            <p:cNvSpPr/>
            <p:nvPr/>
          </p:nvSpPr>
          <p:spPr>
            <a:xfrm>
              <a:off x="427" y="7450"/>
              <a:ext cx="2223" cy="1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 y="7781"/>
              <a:ext cx="2209" cy="1016"/>
            </a:xfrm>
            <a:prstGeom prst="rect">
              <a:avLst/>
            </a:prstGeom>
            <a:noFill/>
          </p:spPr>
          <p:txBody>
            <a:bodyPr wrap="square" rtlCol="0">
              <a:spAutoFit/>
            </a:bodyPr>
            <a:lstStyle/>
            <a:p>
              <a:r>
                <a:rPr lang="zh-CN" altLang="en-US" b="1">
                  <a:solidFill>
                    <a:srgbClr val="FF0000"/>
                  </a:solidFill>
                </a:rPr>
                <a:t>绝缘强度均大于基液</a:t>
              </a:r>
              <a:r>
                <a:rPr lang="en-US" altLang="zh-CN" b="1">
                  <a:solidFill>
                    <a:srgbClr val="FF0000"/>
                  </a:solidFill>
                </a:rPr>
                <a:t>  </a:t>
              </a:r>
              <a:r>
                <a:rPr lang="zh-CN" altLang="en-US" b="1">
                  <a:solidFill>
                    <a:srgbClr val="FF0000"/>
                  </a:solidFill>
                </a:rPr>
                <a:t>！</a:t>
              </a:r>
              <a:endParaRPr lang="zh-CN" altLang="en-US"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32" grpId="0" animBg="1"/>
      <p:bldP spid="32" grpId="1" animBg="1"/>
      <p:bldP spid="47" grpId="0" animBg="1"/>
      <p:bldP spid="47" grpId="1" animBg="1"/>
      <p:bldP spid="48" grpId="0" animBg="1"/>
      <p:bldP spid="48" grpId="1" animBg="1"/>
      <p:bldP spid="55" grpId="0" animBg="1"/>
      <p:bldP spid="55" grpId="1" animBg="1"/>
      <p:bldP spid="71" grpId="0" animBg="1"/>
      <p:bldP spid="71" grpId="1" animBg="1"/>
      <p:bldP spid="59" grpId="0" animBg="1"/>
      <p:bldP spid="59"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bwMode="auto">
          <a:xfrm>
            <a:off x="457835" y="1332230"/>
            <a:ext cx="8216900" cy="102044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rgbClr val="FF0000"/>
                </a:solidFill>
              </a:rPr>
              <a:t>碳酸丙烯酯基纳米液体</a:t>
            </a:r>
            <a:r>
              <a:rPr lang="zh-CN" altLang="en-US" sz="2400" b="1" dirty="0">
                <a:solidFill>
                  <a:schemeClr val="tx1"/>
                </a:solidFill>
              </a:rPr>
              <a:t>同样存在平均击穿强度最优体积分数，</a:t>
            </a:r>
            <a:endParaRPr lang="zh-CN" altLang="en-US" sz="2400" b="1" dirty="0">
              <a:solidFill>
                <a:schemeClr val="tx1"/>
              </a:solidFill>
            </a:endParaRPr>
          </a:p>
          <a:p>
            <a:pPr eaLnBrk="1" fontAlgn="auto" hangingPunct="1">
              <a:lnSpc>
                <a:spcPct val="125000"/>
              </a:lnSpc>
              <a:spcBef>
                <a:spcPts val="0"/>
              </a:spcBef>
              <a:spcAft>
                <a:spcPts val="0"/>
              </a:spcAft>
              <a:defRPr/>
            </a:pPr>
            <a:r>
              <a:rPr lang="zh-CN" altLang="en-US" sz="2400" b="1" dirty="0">
                <a:solidFill>
                  <a:schemeClr val="tx1"/>
                </a:solidFill>
              </a:rPr>
              <a:t>其最优体积分数为</a:t>
            </a:r>
            <a:r>
              <a:rPr lang="en-US" altLang="zh-CN" sz="2400" b="1" dirty="0">
                <a:solidFill>
                  <a:schemeClr val="tx1"/>
                </a:solidFill>
              </a:rPr>
              <a:t>0.6%</a:t>
            </a:r>
            <a:endParaRPr lang="zh-CN" altLang="en-US" sz="2400" b="1" dirty="0">
              <a:solidFill>
                <a:schemeClr val="tx1"/>
              </a:solidFill>
            </a:endParaRPr>
          </a:p>
        </p:txBody>
      </p:sp>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实验结果</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4" name="文本框 3"/>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矩形 4"/>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8" name="矩形 7"/>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aphicFrame>
        <p:nvGraphicFramePr>
          <p:cNvPr id="10" name="对象 9"/>
          <p:cNvGraphicFramePr>
            <a:graphicFrameLocks noChangeAspect="1"/>
          </p:cNvGraphicFramePr>
          <p:nvPr/>
        </p:nvGraphicFramePr>
        <p:xfrm>
          <a:off x="721995" y="2593975"/>
          <a:ext cx="3484245" cy="2459355"/>
        </p:xfrm>
        <a:graphic>
          <a:graphicData uri="http://schemas.openxmlformats.org/presentationml/2006/ole">
            <mc:AlternateContent xmlns:mc="http://schemas.openxmlformats.org/markup-compatibility/2006">
              <mc:Choice xmlns:v="urn:schemas-microsoft-com:vml" Requires="v">
                <p:oleObj spid="_x0000_s2070" name="" r:id="rId2" imgW="4276725" imgH="3022600" progId="Origin50.Graph">
                  <p:embed/>
                </p:oleObj>
              </mc:Choice>
              <mc:Fallback>
                <p:oleObj name="" r:id="rId2" imgW="4276725" imgH="3022600" progId="Origin50.Graph">
                  <p:embed/>
                  <p:pic>
                    <p:nvPicPr>
                      <p:cNvPr id="0" name="对象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 y="2593975"/>
                        <a:ext cx="3484245" cy="2459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文本框 10"/>
          <p:cNvSpPr txBox="1"/>
          <p:nvPr/>
        </p:nvSpPr>
        <p:spPr>
          <a:xfrm>
            <a:off x="344805" y="5295265"/>
            <a:ext cx="8329930" cy="645160"/>
          </a:xfrm>
          <a:prstGeom prst="rect">
            <a:avLst/>
          </a:prstGeom>
          <a:noFill/>
        </p:spPr>
        <p:txBody>
          <a:bodyPr wrap="square" rtlCol="0" anchor="t">
            <a:spAutoFit/>
          </a:bodyPr>
          <a:lstStyle/>
          <a:p>
            <a:r>
              <a:rPr lang="zh-CN" altLang="en-US" b="1" dirty="0">
                <a:sym typeface="+mn-ea"/>
              </a:rPr>
              <a:t>纳米粒子的掺杂都对基液绝缘强度最优体积分数理论存在一定普适性，</a:t>
            </a:r>
            <a:r>
              <a:rPr lang="zh-CN" altLang="en-US" b="1">
                <a:solidFill>
                  <a:srgbClr val="FF0000"/>
                </a:solidFill>
              </a:rPr>
              <a:t>碳酸丙烯酯基纳米液体、蓖麻油基纳米液体、</a:t>
            </a:r>
            <a:r>
              <a:rPr lang="en-US" altLang="zh-CN" b="1">
                <a:solidFill>
                  <a:srgbClr val="FF0000"/>
                </a:solidFill>
              </a:rPr>
              <a:t>Midel</a:t>
            </a:r>
            <a:r>
              <a:rPr lang="zh-CN" altLang="en-US" b="1">
                <a:solidFill>
                  <a:srgbClr val="FF0000"/>
                </a:solidFill>
              </a:rPr>
              <a:t>油基纳米液体</a:t>
            </a:r>
            <a:r>
              <a:rPr lang="zh-CN" altLang="en-US" b="1" dirty="0"/>
              <a:t>均适用</a:t>
            </a:r>
            <a:endParaRPr lang="zh-CN" altLang="en-US" b="1" dirty="0"/>
          </a:p>
        </p:txBody>
      </p:sp>
      <p:pic>
        <p:nvPicPr>
          <p:cNvPr id="12" name="图片 15"/>
          <p:cNvPicPr>
            <a:picLocks noChangeAspect="1"/>
          </p:cNvPicPr>
          <p:nvPr/>
        </p:nvPicPr>
        <p:blipFill>
          <a:blip r:embed="rId4"/>
          <a:stretch>
            <a:fillRect/>
          </a:stretch>
        </p:blipFill>
        <p:spPr>
          <a:xfrm>
            <a:off x="4439920" y="2585720"/>
            <a:ext cx="3747135" cy="2493645"/>
          </a:xfrm>
          <a:prstGeom prst="rect">
            <a:avLst/>
          </a:prstGeom>
          <a:noFill/>
          <a:ln w="9525">
            <a:noFill/>
          </a:ln>
        </p:spPr>
      </p:pic>
      <p:sp>
        <p:nvSpPr>
          <p:cNvPr id="16" name="文本框 15"/>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
        <p:nvSpPr>
          <p:cNvPr id="34" name="矩形 33"/>
          <p:cNvSpPr/>
          <p:nvPr/>
        </p:nvSpPr>
        <p:spPr bwMode="auto">
          <a:xfrm>
            <a:off x="2099945" y="2568575"/>
            <a:ext cx="2339975" cy="6578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sz="2400" b="1" dirty="0">
                <a:solidFill>
                  <a:schemeClr val="tx1"/>
                </a:solidFill>
              </a:rPr>
              <a:t> </a:t>
            </a:r>
            <a:r>
              <a:rPr lang="en-US" sz="2400" b="1" dirty="0">
                <a:solidFill>
                  <a:srgbClr val="FF0000"/>
                </a:solidFill>
              </a:rPr>
              <a:t>36%</a:t>
            </a:r>
            <a:r>
              <a:rPr lang="en-US" sz="2400" b="1" dirty="0">
                <a:solidFill>
                  <a:schemeClr val="tx1"/>
                </a:solidFill>
              </a:rPr>
              <a:t>@</a:t>
            </a:r>
            <a:r>
              <a:rPr lang="en-US" sz="2400" b="1" dirty="0">
                <a:solidFill>
                  <a:srgbClr val="FF0000"/>
                </a:solidFill>
              </a:rPr>
              <a:t> 0.6%</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0" y="2368153"/>
            <a:ext cx="9144000" cy="213717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1" y="2855119"/>
            <a:ext cx="822722"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490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sz="8625" dirty="0">
                <a:solidFill>
                  <a:schemeClr val="bg1"/>
                </a:solidFill>
                <a:latin typeface="Impact" panose="020B0806030902050204" pitchFamily="34" charset="0"/>
              </a:rPr>
              <a:t>3</a:t>
            </a:r>
            <a:endParaRPr lang="en-US" sz="8625" dirty="0">
              <a:solidFill>
                <a:schemeClr val="bg1"/>
              </a:solidFill>
              <a:latin typeface="Impact" panose="020B0806030902050204" pitchFamily="34" charset="0"/>
            </a:endParaRPr>
          </a:p>
        </p:txBody>
      </p:sp>
      <p:sp>
        <p:nvSpPr>
          <p:cNvPr id="5" name="文本框 4"/>
          <p:cNvSpPr txBox="1">
            <a:spLocks noChangeArrowheads="1"/>
          </p:cNvSpPr>
          <p:nvPr/>
        </p:nvSpPr>
        <p:spPr bwMode="auto">
          <a:xfrm>
            <a:off x="314325" y="2836069"/>
            <a:ext cx="428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第</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6" name="矩形 5"/>
          <p:cNvSpPr/>
          <p:nvPr/>
        </p:nvSpPr>
        <p:spPr>
          <a:xfrm>
            <a:off x="1874044" y="2855119"/>
            <a:ext cx="7269956"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1894285" y="2836069"/>
            <a:ext cx="132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部分</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nvSpPr>
        <p:spPr bwMode="auto">
          <a:xfrm>
            <a:off x="4665980" y="3581400"/>
            <a:ext cx="44297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纳米粒子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bwMode="auto">
          <a:xfrm>
            <a:off x="7299960" y="363220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b="1" dirty="0">
                <a:solidFill>
                  <a:schemeClr val="tx1"/>
                </a:solidFill>
                <a:sym typeface="+mn-ea"/>
              </a:rPr>
              <a:t>影响</a:t>
            </a:r>
            <a:endParaRPr lang="zh-CN" b="1" dirty="0">
              <a:solidFill>
                <a:schemeClr val="tx1"/>
              </a:solidFill>
              <a:sym typeface="+mn-ea"/>
            </a:endParaRPr>
          </a:p>
        </p:txBody>
      </p:sp>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材料选择</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bwMode="auto">
          <a:xfrm>
            <a:off x="521970" y="1449070"/>
            <a:ext cx="8152765" cy="886460"/>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选择变压器油作为纳米改性基液，</a:t>
            </a:r>
            <a:r>
              <a:rPr lang="en-US" altLang="zh-CN" sz="2400" b="1" dirty="0">
                <a:solidFill>
                  <a:schemeClr val="tx1"/>
                </a:solidFill>
              </a:rPr>
              <a:t>TiO</a:t>
            </a:r>
            <a:r>
              <a:rPr lang="en-US" altLang="zh-CN" sz="2400" b="1" baseline="-25000" dirty="0">
                <a:solidFill>
                  <a:schemeClr val="tx1"/>
                </a:solidFill>
              </a:rPr>
              <a:t>2</a:t>
            </a:r>
            <a:r>
              <a:rPr lang="zh-CN" altLang="en-US" sz="2400" b="1" dirty="0">
                <a:solidFill>
                  <a:schemeClr val="tx1"/>
                </a:solidFill>
              </a:rPr>
              <a:t>与</a:t>
            </a:r>
            <a:r>
              <a:rPr lang="en-US" altLang="zh-CN" sz="2400" b="1" dirty="0">
                <a:solidFill>
                  <a:schemeClr val="tx1"/>
                </a:solidFill>
              </a:rPr>
              <a:t>Al</a:t>
            </a:r>
            <a:r>
              <a:rPr lang="en-US" altLang="zh-CN" sz="2400" b="1" baseline="-25000" dirty="0">
                <a:solidFill>
                  <a:schemeClr val="tx1"/>
                </a:solidFill>
              </a:rPr>
              <a:t>2</a:t>
            </a:r>
            <a:r>
              <a:rPr lang="en-US" altLang="zh-CN" sz="2400" b="1" dirty="0">
                <a:solidFill>
                  <a:schemeClr val="tx1"/>
                </a:solidFill>
              </a:rPr>
              <a:t>O</a:t>
            </a:r>
            <a:r>
              <a:rPr lang="en-US" altLang="zh-CN" sz="2400" b="1" baseline="-25000" dirty="0">
                <a:solidFill>
                  <a:schemeClr val="tx1"/>
                </a:solidFill>
              </a:rPr>
              <a:t>3</a:t>
            </a:r>
            <a:r>
              <a:rPr lang="en-US" altLang="zh-CN" sz="2400" b="1" dirty="0">
                <a:solidFill>
                  <a:schemeClr val="tx1"/>
                </a:solidFill>
              </a:rPr>
              <a:t> </a:t>
            </a:r>
            <a:r>
              <a:rPr lang="zh-CN" altLang="en-US" sz="2400" b="1" dirty="0">
                <a:solidFill>
                  <a:schemeClr val="tx1"/>
                </a:solidFill>
              </a:rPr>
              <a:t>纳米粒子为掺杂粒子，制备体积分数为</a:t>
            </a:r>
            <a:r>
              <a:rPr lang="en-US" altLang="zh-CN" sz="2400" b="1" dirty="0">
                <a:solidFill>
                  <a:srgbClr val="FF0000"/>
                </a:solidFill>
              </a:rPr>
              <a:t>0.2%-0.8%</a:t>
            </a:r>
            <a:r>
              <a:rPr lang="zh-CN" altLang="en-US" sz="2400" b="1" dirty="0">
                <a:solidFill>
                  <a:schemeClr val="tx1"/>
                </a:solidFill>
              </a:rPr>
              <a:t>的纳米液体</a:t>
            </a:r>
            <a:endParaRPr lang="zh-CN" altLang="en-US" sz="2400" b="1" dirty="0">
              <a:solidFill>
                <a:schemeClr val="tx1"/>
              </a:solidFill>
            </a:endParaRPr>
          </a:p>
        </p:txBody>
      </p:sp>
      <p:pic>
        <p:nvPicPr>
          <p:cNvPr id="12" name="图片 11"/>
          <p:cNvPicPr>
            <a:picLocks noChangeAspect="1"/>
          </p:cNvPicPr>
          <p:nvPr/>
        </p:nvPicPr>
        <p:blipFill>
          <a:blip r:embed="rId2"/>
          <a:srcRect t="48973" r="51672"/>
          <a:stretch>
            <a:fillRect/>
          </a:stretch>
        </p:blipFill>
        <p:spPr>
          <a:xfrm>
            <a:off x="3676650" y="4469130"/>
            <a:ext cx="2312176" cy="1620000"/>
          </a:xfrm>
          <a:prstGeom prst="rect">
            <a:avLst/>
          </a:prstGeom>
        </p:spPr>
      </p:pic>
      <p:pic>
        <p:nvPicPr>
          <p:cNvPr id="13" name="图片 12"/>
          <p:cNvPicPr>
            <a:picLocks noChangeAspect="1"/>
          </p:cNvPicPr>
          <p:nvPr/>
        </p:nvPicPr>
        <p:blipFill>
          <a:blip r:embed="rId3"/>
          <a:srcRect l="31400" t="33725" r="-676"/>
          <a:stretch>
            <a:fillRect/>
          </a:stretch>
        </p:blipFill>
        <p:spPr>
          <a:xfrm>
            <a:off x="3644900" y="2623185"/>
            <a:ext cx="2343785" cy="1610995"/>
          </a:xfrm>
          <a:prstGeom prst="rect">
            <a:avLst/>
          </a:prstGeom>
        </p:spPr>
      </p:pic>
      <p:sp>
        <p:nvSpPr>
          <p:cNvPr id="23" name="矩形 22"/>
          <p:cNvSpPr/>
          <p:nvPr/>
        </p:nvSpPr>
        <p:spPr bwMode="auto">
          <a:xfrm>
            <a:off x="6116955" y="4679950"/>
            <a:ext cx="2854960" cy="1197610"/>
          </a:xfrm>
          <a:prstGeom prst="rect">
            <a:avLst/>
          </a:prstGeom>
          <a:noFill/>
          <a:ln w="19050">
            <a:no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lnSpc>
                <a:spcPct val="125000"/>
              </a:lnSpc>
              <a:spcBef>
                <a:spcPts val="0"/>
              </a:spcBef>
              <a:spcAft>
                <a:spcPts val="0"/>
              </a:spcAft>
              <a:buClrTx/>
              <a:buSzTx/>
              <a:buFontTx/>
              <a:defRPr/>
            </a:pPr>
            <a:r>
              <a:rPr lang="zh-CN" altLang="en-US" sz="2000" b="1" dirty="0">
                <a:solidFill>
                  <a:schemeClr val="tx1"/>
                </a:solidFill>
                <a:sym typeface="+mn-ea"/>
              </a:rPr>
              <a:t>电导率</a:t>
            </a:r>
            <a:r>
              <a:rPr lang="zh-CN" altLang="en-US" sz="2000" b="1" dirty="0">
                <a:solidFill>
                  <a:srgbClr val="FF0000"/>
                </a:solidFill>
                <a:sym typeface="+mn-ea"/>
              </a:rPr>
              <a:t> </a:t>
            </a:r>
            <a:r>
              <a:rPr lang="en-US" altLang="zh-CN" sz="2000" b="1" dirty="0">
                <a:solidFill>
                  <a:srgbClr val="FF0000"/>
                </a:solidFill>
                <a:sym typeface="+mn-ea"/>
              </a:rPr>
              <a:t>1.0×10</a:t>
            </a:r>
            <a:r>
              <a:rPr lang="en-US" altLang="zh-CN" sz="2000" b="1" baseline="30000" dirty="0">
                <a:solidFill>
                  <a:srgbClr val="FF0000"/>
                </a:solidFill>
                <a:sym typeface="+mn-ea"/>
              </a:rPr>
              <a:t>−12</a:t>
            </a:r>
            <a:r>
              <a:rPr lang="en-US" altLang="zh-CN" sz="2000" b="1" dirty="0">
                <a:solidFill>
                  <a:srgbClr val="FF0000"/>
                </a:solidFill>
                <a:sym typeface="+mn-ea"/>
              </a:rPr>
              <a:t> S/m</a:t>
            </a:r>
            <a:endParaRPr lang="en-US" altLang="zh-CN" sz="2000" b="1" dirty="0">
              <a:solidFill>
                <a:srgbClr val="FF0000"/>
              </a:solidFill>
              <a:sym typeface="+mn-ea"/>
            </a:endParaRPr>
          </a:p>
          <a:p>
            <a:pPr algn="l" eaLnBrk="1" fontAlgn="auto" hangingPunct="1">
              <a:lnSpc>
                <a:spcPct val="125000"/>
              </a:lnSpc>
              <a:spcBef>
                <a:spcPts val="0"/>
              </a:spcBef>
              <a:spcAft>
                <a:spcPts val="0"/>
              </a:spcAft>
              <a:buClrTx/>
              <a:buSzTx/>
              <a:buFontTx/>
              <a:defRPr/>
            </a:pPr>
            <a:r>
              <a:rPr lang="zh-CN" altLang="en-US" sz="2000" b="1" dirty="0">
                <a:solidFill>
                  <a:schemeClr val="tx1"/>
                </a:solidFill>
                <a:sym typeface="+mn-ea"/>
              </a:rPr>
              <a:t>相对介电常数</a:t>
            </a:r>
            <a:r>
              <a:rPr lang="zh-CN" altLang="en-US" sz="2000" b="1" dirty="0">
                <a:solidFill>
                  <a:srgbClr val="FF0000"/>
                </a:solidFill>
                <a:sym typeface="+mn-ea"/>
              </a:rPr>
              <a:t> </a:t>
            </a:r>
            <a:r>
              <a:rPr lang="en-US" altLang="zh-CN" sz="2000" b="1" dirty="0">
                <a:solidFill>
                  <a:srgbClr val="FF0000"/>
                </a:solidFill>
              </a:rPr>
              <a:t>9.9</a:t>
            </a:r>
            <a:endParaRPr lang="en-US" altLang="zh-CN" sz="2000" b="1" dirty="0">
              <a:solidFill>
                <a:srgbClr val="FF0000"/>
              </a:solidFill>
            </a:endParaRPr>
          </a:p>
        </p:txBody>
      </p:sp>
      <p:sp>
        <p:nvSpPr>
          <p:cNvPr id="28" name="矩形 27"/>
          <p:cNvSpPr/>
          <p:nvPr/>
        </p:nvSpPr>
        <p:spPr bwMode="auto">
          <a:xfrm>
            <a:off x="6116955" y="2909570"/>
            <a:ext cx="2854325" cy="1197610"/>
          </a:xfrm>
          <a:prstGeom prst="rect">
            <a:avLst/>
          </a:prstGeom>
          <a:noFill/>
          <a:ln w="19050">
            <a:no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lnSpc>
                <a:spcPct val="125000"/>
              </a:lnSpc>
              <a:spcBef>
                <a:spcPts val="0"/>
              </a:spcBef>
              <a:spcAft>
                <a:spcPts val="0"/>
              </a:spcAft>
              <a:buClrTx/>
              <a:buSzTx/>
              <a:buFontTx/>
              <a:defRPr/>
            </a:pPr>
            <a:r>
              <a:rPr lang="zh-CN" altLang="en-US" sz="2000" b="1" dirty="0">
                <a:solidFill>
                  <a:schemeClr val="tx1"/>
                </a:solidFill>
                <a:sym typeface="+mn-ea"/>
              </a:rPr>
              <a:t>电导率</a:t>
            </a:r>
            <a:r>
              <a:rPr lang="zh-CN" altLang="en-US" sz="2000" b="1" dirty="0">
                <a:solidFill>
                  <a:srgbClr val="FF0000"/>
                </a:solidFill>
                <a:sym typeface="+mn-ea"/>
              </a:rPr>
              <a:t> </a:t>
            </a:r>
            <a:r>
              <a:rPr lang="en-US" altLang="zh-CN" sz="2000" b="1" dirty="0">
                <a:solidFill>
                  <a:srgbClr val="FF0000"/>
                </a:solidFill>
                <a:sym typeface="+mn-ea"/>
              </a:rPr>
              <a:t>10</a:t>
            </a:r>
            <a:r>
              <a:rPr lang="en-US" altLang="zh-CN" sz="2000" b="1" baseline="30000" dirty="0">
                <a:solidFill>
                  <a:srgbClr val="FF0000"/>
                </a:solidFill>
                <a:sym typeface="+mn-ea"/>
              </a:rPr>
              <a:t>-8</a:t>
            </a:r>
            <a:r>
              <a:rPr lang="en-US" altLang="zh-CN" sz="2000" b="1" dirty="0">
                <a:solidFill>
                  <a:srgbClr val="FF0000"/>
                </a:solidFill>
                <a:sym typeface="+mn-ea"/>
              </a:rPr>
              <a:t>-10 S/m</a:t>
            </a:r>
            <a:endParaRPr lang="en-US" altLang="zh-CN" sz="2000" b="1" dirty="0">
              <a:solidFill>
                <a:srgbClr val="FF0000"/>
              </a:solidFill>
              <a:sym typeface="+mn-ea"/>
            </a:endParaRPr>
          </a:p>
          <a:p>
            <a:pPr eaLnBrk="1" fontAlgn="auto" hangingPunct="1">
              <a:lnSpc>
                <a:spcPct val="125000"/>
              </a:lnSpc>
              <a:spcBef>
                <a:spcPts val="0"/>
              </a:spcBef>
              <a:spcAft>
                <a:spcPts val="0"/>
              </a:spcAft>
              <a:defRPr/>
            </a:pPr>
            <a:r>
              <a:rPr lang="zh-CN" altLang="en-US" sz="2000" b="1" dirty="0">
                <a:solidFill>
                  <a:schemeClr val="tx1"/>
                </a:solidFill>
              </a:rPr>
              <a:t>相对介电常数</a:t>
            </a:r>
            <a:r>
              <a:rPr lang="zh-CN" altLang="en-US" sz="2000" b="1" dirty="0">
                <a:solidFill>
                  <a:srgbClr val="FF0000"/>
                </a:solidFill>
              </a:rPr>
              <a:t> </a:t>
            </a:r>
            <a:r>
              <a:rPr lang="en-US" altLang="zh-CN" sz="2000" b="1" dirty="0">
                <a:solidFill>
                  <a:srgbClr val="FF0000"/>
                </a:solidFill>
              </a:rPr>
              <a:t>114</a:t>
            </a:r>
            <a:endParaRPr lang="en-US" altLang="zh-CN" sz="2000" b="1" dirty="0">
              <a:solidFill>
                <a:srgbClr val="FF0000"/>
              </a:solidFill>
            </a:endParaRPr>
          </a:p>
        </p:txBody>
      </p:sp>
      <p:sp>
        <p:nvSpPr>
          <p:cNvPr id="29" name="左箭头 28"/>
          <p:cNvSpPr/>
          <p:nvPr/>
        </p:nvSpPr>
        <p:spPr>
          <a:xfrm rot="19500000">
            <a:off x="2891790" y="3434080"/>
            <a:ext cx="607695" cy="334645"/>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30" name="左箭头 29"/>
          <p:cNvSpPr/>
          <p:nvPr/>
        </p:nvSpPr>
        <p:spPr>
          <a:xfrm rot="2100000">
            <a:off x="2891790" y="4963160"/>
            <a:ext cx="607695" cy="334645"/>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31" name="矩形 30"/>
          <p:cNvSpPr/>
          <p:nvPr/>
        </p:nvSpPr>
        <p:spPr bwMode="auto">
          <a:xfrm>
            <a:off x="2850515" y="3811905"/>
            <a:ext cx="901065" cy="100711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b="1" dirty="0">
                <a:solidFill>
                  <a:schemeClr val="tx1"/>
                </a:solidFill>
              </a:rPr>
              <a:t>掺杂</a:t>
            </a:r>
            <a:endParaRPr lang="zh-CN" b="1" dirty="0">
              <a:solidFill>
                <a:schemeClr val="tx1"/>
              </a:solidFill>
            </a:endParaRPr>
          </a:p>
        </p:txBody>
      </p:sp>
      <p:grpSp>
        <p:nvGrpSpPr>
          <p:cNvPr id="37" name="组合 36"/>
          <p:cNvGrpSpPr/>
          <p:nvPr/>
        </p:nvGrpSpPr>
        <p:grpSpPr>
          <a:xfrm>
            <a:off x="457200" y="3164840"/>
            <a:ext cx="2853690" cy="2924175"/>
            <a:chOff x="467" y="5181"/>
            <a:chExt cx="4494" cy="4605"/>
          </a:xfrm>
        </p:grpSpPr>
        <p:pic>
          <p:nvPicPr>
            <p:cNvPr id="38" name="图片 37"/>
            <p:cNvPicPr>
              <a:picLocks noChangeAspect="1"/>
            </p:cNvPicPr>
            <p:nvPr/>
          </p:nvPicPr>
          <p:blipFill>
            <a:blip r:embed="rId4"/>
            <a:stretch>
              <a:fillRect/>
            </a:stretch>
          </p:blipFill>
          <p:spPr>
            <a:xfrm>
              <a:off x="1317" y="5181"/>
              <a:ext cx="2319" cy="3092"/>
            </a:xfrm>
            <a:prstGeom prst="rect">
              <a:avLst/>
            </a:prstGeom>
          </p:spPr>
        </p:pic>
        <p:sp>
          <p:nvSpPr>
            <p:cNvPr id="39" name="矩形 38"/>
            <p:cNvSpPr/>
            <p:nvPr/>
          </p:nvSpPr>
          <p:spPr bwMode="auto">
            <a:xfrm>
              <a:off x="467" y="7900"/>
              <a:ext cx="4495" cy="1886"/>
            </a:xfrm>
            <a:prstGeom prst="rect">
              <a:avLst/>
            </a:prstGeom>
            <a:noFill/>
            <a:ln w="19050">
              <a:no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lnSpc>
                  <a:spcPct val="125000"/>
                </a:lnSpc>
                <a:spcBef>
                  <a:spcPts val="0"/>
                </a:spcBef>
                <a:spcAft>
                  <a:spcPts val="0"/>
                </a:spcAft>
                <a:buClrTx/>
                <a:buSzTx/>
                <a:buFontTx/>
                <a:defRPr/>
              </a:pPr>
              <a:r>
                <a:rPr lang="zh-CN" altLang="en-US" sz="2000" b="1" dirty="0">
                  <a:solidFill>
                    <a:schemeClr val="tx1"/>
                  </a:solidFill>
                  <a:sym typeface="+mn-ea"/>
                </a:rPr>
                <a:t>电导率</a:t>
              </a:r>
              <a:r>
                <a:rPr lang="zh-CN" altLang="en-US" sz="2000" b="1" dirty="0">
                  <a:solidFill>
                    <a:srgbClr val="FF0000"/>
                  </a:solidFill>
                  <a:sym typeface="+mn-ea"/>
                </a:rPr>
                <a:t> </a:t>
              </a:r>
              <a:r>
                <a:rPr lang="en-US" altLang="zh-CN" sz="2000" b="1" dirty="0">
                  <a:solidFill>
                    <a:srgbClr val="FF0000"/>
                  </a:solidFill>
                  <a:sym typeface="+mn-ea"/>
                </a:rPr>
                <a:t>1.0×10</a:t>
              </a:r>
              <a:r>
                <a:rPr lang="en-US" altLang="zh-CN" sz="2000" b="1" baseline="30000" dirty="0">
                  <a:solidFill>
                    <a:srgbClr val="FF0000"/>
                  </a:solidFill>
                  <a:sym typeface="+mn-ea"/>
                </a:rPr>
                <a:t>−12</a:t>
              </a:r>
              <a:r>
                <a:rPr lang="en-US" altLang="zh-CN" sz="2000" b="1" dirty="0">
                  <a:solidFill>
                    <a:srgbClr val="FF0000"/>
                  </a:solidFill>
                  <a:sym typeface="+mn-ea"/>
                </a:rPr>
                <a:t> S/m</a:t>
              </a:r>
              <a:endParaRPr lang="en-US" altLang="zh-CN" sz="2000" b="1" dirty="0">
                <a:solidFill>
                  <a:srgbClr val="FF0000"/>
                </a:solidFill>
                <a:sym typeface="+mn-ea"/>
              </a:endParaRPr>
            </a:p>
            <a:p>
              <a:pPr eaLnBrk="1" fontAlgn="auto" hangingPunct="1">
                <a:lnSpc>
                  <a:spcPct val="125000"/>
                </a:lnSpc>
                <a:spcBef>
                  <a:spcPts val="0"/>
                </a:spcBef>
                <a:spcAft>
                  <a:spcPts val="0"/>
                </a:spcAft>
                <a:defRPr/>
              </a:pPr>
              <a:r>
                <a:rPr lang="zh-CN" altLang="en-US" sz="2000" b="1" dirty="0">
                  <a:solidFill>
                    <a:schemeClr val="tx1"/>
                  </a:solidFill>
                </a:rPr>
                <a:t>相对介电常数</a:t>
              </a:r>
              <a:r>
                <a:rPr lang="zh-CN" altLang="en-US" sz="2000" b="1" dirty="0">
                  <a:solidFill>
                    <a:srgbClr val="FF0000"/>
                  </a:solidFill>
                </a:rPr>
                <a:t> </a:t>
              </a:r>
              <a:r>
                <a:rPr lang="en-US" altLang="zh-CN" sz="2000" b="1" dirty="0">
                  <a:solidFill>
                    <a:srgbClr val="FF0000"/>
                  </a:solidFill>
                </a:rPr>
                <a:t>2.2</a:t>
              </a:r>
              <a:endParaRPr lang="en-US" altLang="zh-CN" sz="2000" b="1" dirty="0">
                <a:solidFill>
                  <a:srgbClr val="FF0000"/>
                </a:solidFill>
              </a:endParaRPr>
            </a:p>
          </p:txBody>
        </p:sp>
      </p:grpSp>
      <p:sp>
        <p:nvSpPr>
          <p:cNvPr id="24" name="文本框 23"/>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实验结果</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3" name="图片 113"/>
          <p:cNvPicPr/>
          <p:nvPr/>
        </p:nvPicPr>
        <p:blipFill>
          <a:blip r:embed="rId2" cstate="print">
            <a:extLst>
              <a:ext uri="{28A0092B-C50C-407E-A947-70E740481C1C}">
                <a14:useLocalDpi xmlns:a14="http://schemas.microsoft.com/office/drawing/2010/main" val="0"/>
              </a:ext>
            </a:extLst>
          </a:blip>
          <a:srcRect/>
          <a:stretch>
            <a:fillRect/>
          </a:stretch>
        </p:blipFill>
        <p:spPr>
          <a:xfrm>
            <a:off x="648335" y="2908300"/>
            <a:ext cx="3809365" cy="2941320"/>
          </a:xfrm>
          <a:prstGeom prst="rect">
            <a:avLst/>
          </a:prstGeom>
          <a:noFill/>
          <a:ln>
            <a:noFill/>
          </a:ln>
        </p:spPr>
      </p:pic>
      <p:pic>
        <p:nvPicPr>
          <p:cNvPr id="114" name="图片 114"/>
          <p:cNvPicPr/>
          <p:nvPr/>
        </p:nvPicPr>
        <p:blipFill>
          <a:blip r:embed="rId3" cstate="print">
            <a:extLst>
              <a:ext uri="{28A0092B-C50C-407E-A947-70E740481C1C}">
                <a14:useLocalDpi xmlns:a14="http://schemas.microsoft.com/office/drawing/2010/main" val="0"/>
              </a:ext>
            </a:extLst>
          </a:blip>
          <a:srcRect/>
          <a:stretch>
            <a:fillRect/>
          </a:stretch>
        </p:blipFill>
        <p:spPr>
          <a:xfrm>
            <a:off x="4458335" y="2908935"/>
            <a:ext cx="3735705" cy="2940685"/>
          </a:xfrm>
          <a:prstGeom prst="rect">
            <a:avLst/>
          </a:prstGeom>
          <a:noFill/>
          <a:ln>
            <a:noFill/>
          </a:ln>
        </p:spPr>
      </p:pic>
      <p:sp>
        <p:nvSpPr>
          <p:cNvPr id="11" name="矩形 10"/>
          <p:cNvSpPr/>
          <p:nvPr/>
        </p:nvSpPr>
        <p:spPr bwMode="auto">
          <a:xfrm>
            <a:off x="521970" y="1588135"/>
            <a:ext cx="8152765" cy="112331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两种纳米液体改性效果</a:t>
            </a:r>
            <a:r>
              <a:rPr lang="zh-CN" sz="2400" b="1" dirty="0">
                <a:solidFill>
                  <a:srgbClr val="FF0000"/>
                </a:solidFill>
              </a:rPr>
              <a:t>最优体积分数</a:t>
            </a:r>
            <a:r>
              <a:rPr lang="zh-CN" sz="2400" b="1" dirty="0">
                <a:solidFill>
                  <a:schemeClr val="tx1"/>
                </a:solidFill>
              </a:rPr>
              <a:t>均为</a:t>
            </a:r>
            <a:r>
              <a:rPr lang="en-US" altLang="zh-CN" sz="2400" b="1" dirty="0">
                <a:solidFill>
                  <a:srgbClr val="FF0000"/>
                </a:solidFill>
              </a:rPr>
              <a:t>0.6%</a:t>
            </a:r>
            <a:endParaRPr lang="en-US" altLang="zh-CN" sz="2400" b="1" dirty="0">
              <a:solidFill>
                <a:srgbClr val="FF0000"/>
              </a:solidFill>
            </a:endParaRPr>
          </a:p>
          <a:p>
            <a:pPr eaLnBrk="1" fontAlgn="auto" hangingPunct="1">
              <a:lnSpc>
                <a:spcPct val="125000"/>
              </a:lnSpc>
              <a:spcBef>
                <a:spcPts val="0"/>
              </a:spcBef>
              <a:spcAft>
                <a:spcPts val="0"/>
              </a:spcAft>
              <a:defRPr/>
            </a:pPr>
            <a:r>
              <a:rPr lang="zh-CN" altLang="en-US" sz="2400" b="1" dirty="0">
                <a:solidFill>
                  <a:schemeClr val="tx1"/>
                </a:solidFill>
              </a:rPr>
              <a:t>两种纳米液体的绝缘能力</a:t>
            </a:r>
            <a:r>
              <a:rPr lang="zh-CN" altLang="en-US" sz="2400" b="1" dirty="0">
                <a:solidFill>
                  <a:srgbClr val="FF0000"/>
                </a:solidFill>
              </a:rPr>
              <a:t>为</a:t>
            </a:r>
            <a:r>
              <a:rPr lang="en-US" altLang="zh-CN" sz="2400" b="1" dirty="0">
                <a:solidFill>
                  <a:srgbClr val="FF0000"/>
                </a:solidFill>
              </a:rPr>
              <a:t>18%</a:t>
            </a:r>
            <a:endParaRPr lang="en-US" altLang="zh-CN" sz="2400" b="1" dirty="0">
              <a:solidFill>
                <a:srgbClr val="FF0000"/>
              </a:solidFill>
            </a:endParaRPr>
          </a:p>
        </p:txBody>
      </p:sp>
      <p:sp>
        <p:nvSpPr>
          <p:cNvPr id="12" name="矩形 11"/>
          <p:cNvSpPr/>
          <p:nvPr/>
        </p:nvSpPr>
        <p:spPr bwMode="auto">
          <a:xfrm>
            <a:off x="2019300" y="5739130"/>
            <a:ext cx="1276350" cy="6578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sz="2400" b="1" dirty="0">
                <a:solidFill>
                  <a:srgbClr val="FF0000"/>
                </a:solidFill>
              </a:rPr>
              <a:t>2%-18%</a:t>
            </a:r>
            <a:endParaRPr lang="en-US" sz="2400" b="1" dirty="0">
              <a:solidFill>
                <a:srgbClr val="FF0000"/>
              </a:solidFill>
            </a:endParaRPr>
          </a:p>
        </p:txBody>
      </p:sp>
      <p:sp>
        <p:nvSpPr>
          <p:cNvPr id="13" name="矩形 12"/>
          <p:cNvSpPr/>
          <p:nvPr/>
        </p:nvSpPr>
        <p:spPr bwMode="auto">
          <a:xfrm>
            <a:off x="5824855" y="5739130"/>
            <a:ext cx="1300480" cy="6578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sz="2400" b="1" dirty="0">
                <a:solidFill>
                  <a:srgbClr val="FF0000"/>
                </a:solidFill>
              </a:rPr>
              <a:t>5%-18%</a:t>
            </a:r>
            <a:endParaRPr lang="en-US" sz="2400" b="1" dirty="0">
              <a:solidFill>
                <a:srgbClr val="FF0000"/>
              </a:solidFill>
            </a:endParaRPr>
          </a:p>
        </p:txBody>
      </p:sp>
      <p:sp>
        <p:nvSpPr>
          <p:cNvPr id="17" name="文本框 16"/>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
        <p:nvSpPr>
          <p:cNvPr id="2" name="文本框 1"/>
          <p:cNvSpPr txBox="1"/>
          <p:nvPr/>
        </p:nvSpPr>
        <p:spPr>
          <a:xfrm>
            <a:off x="1560195" y="3266440"/>
            <a:ext cx="581660" cy="368300"/>
          </a:xfrm>
          <a:prstGeom prst="rect">
            <a:avLst/>
          </a:prstGeom>
          <a:noFill/>
        </p:spPr>
        <p:txBody>
          <a:bodyPr wrap="none" rtlCol="0" anchor="t">
            <a:spAutoFit/>
          </a:bodyPr>
          <a:lstStyle/>
          <a:p>
            <a:r>
              <a:rPr lang="en-US" altLang="zh-CN" b="1" dirty="0">
                <a:sym typeface="+mn-ea"/>
              </a:rPr>
              <a:t>TiO</a:t>
            </a:r>
            <a:r>
              <a:rPr lang="en-US" altLang="zh-CN" b="1" baseline="-25000" dirty="0">
                <a:sym typeface="+mn-ea"/>
              </a:rPr>
              <a:t>2</a:t>
            </a:r>
            <a:endParaRPr lang="zh-CN" altLang="en-US"/>
          </a:p>
        </p:txBody>
      </p:sp>
      <p:sp>
        <p:nvSpPr>
          <p:cNvPr id="7" name="文本框 6"/>
          <p:cNvSpPr txBox="1"/>
          <p:nvPr/>
        </p:nvSpPr>
        <p:spPr>
          <a:xfrm>
            <a:off x="5165725" y="3326130"/>
            <a:ext cx="734060" cy="368300"/>
          </a:xfrm>
          <a:prstGeom prst="rect">
            <a:avLst/>
          </a:prstGeom>
          <a:noFill/>
        </p:spPr>
        <p:txBody>
          <a:bodyPr wrap="none" rtlCol="0" anchor="t">
            <a:spAutoFit/>
          </a:bodyPr>
          <a:lstStyle/>
          <a:p>
            <a:r>
              <a:rPr lang="en-US" altLang="zh-CN" b="1" dirty="0">
                <a:sym typeface="+mn-ea"/>
              </a:rPr>
              <a:t>Al</a:t>
            </a:r>
            <a:r>
              <a:rPr lang="en-US" altLang="zh-CN" b="1" baseline="-25000" dirty="0">
                <a:sym typeface="+mn-ea"/>
              </a:rPr>
              <a:t>2</a:t>
            </a:r>
            <a:r>
              <a:rPr lang="en-US" altLang="zh-CN" b="1" dirty="0">
                <a:sym typeface="+mn-ea"/>
              </a:rPr>
              <a:t>O</a:t>
            </a:r>
            <a:r>
              <a:rPr lang="en-US" altLang="zh-CN" b="1" baseline="-25000" dirty="0">
                <a:sym typeface="+mn-ea"/>
              </a:rPr>
              <a:t>3</a:t>
            </a:r>
            <a:r>
              <a:rPr lang="en-US" altLang="zh-CN" b="1" dirty="0">
                <a:sym typeface="+mn-ea"/>
              </a:rPr>
              <a:t> </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
          <a:stretch>
            <a:fillRect/>
          </a:stretch>
        </p:blipFill>
        <p:spPr>
          <a:xfrm>
            <a:off x="476885" y="188595"/>
            <a:ext cx="891540" cy="891540"/>
          </a:xfrm>
          <a:prstGeom prst="rect">
            <a:avLst/>
          </a:prstGeom>
        </p:spPr>
      </p:pic>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3175">
            <a:solidFill>
              <a:srgbClr val="0000FF"/>
            </a:solidFill>
            <a:round/>
          </a:ln>
        </p:spPr>
        <p:txBody>
          <a:bodyPr/>
          <a:lstStyle/>
          <a:p>
            <a:endParaRPr lang="zh-CN" altLang="en-US" sz="1875"/>
          </a:p>
        </p:txBody>
      </p:sp>
      <p:sp>
        <p:nvSpPr>
          <p:cNvPr id="23" name="文本框 22"/>
          <p:cNvSpPr txBox="1">
            <a:spLocks noChangeArrowheads="1"/>
          </p:cNvSpPr>
          <p:nvPr/>
        </p:nvSpPr>
        <p:spPr bwMode="auto">
          <a:xfrm>
            <a:off x="-109855" y="6533515"/>
            <a:ext cx="328930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第七届全国脉冲功率会议</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31" name="文本框 30"/>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18" name="文本框 17"/>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26" name="矩形 2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文本框 31"/>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34" name="矩形 3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文本框 35"/>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1647190" y="1840230"/>
            <a:ext cx="5848985" cy="3796030"/>
          </a:xfrm>
          <a:prstGeom prst="rect">
            <a:avLst/>
          </a:prstGeom>
          <a:noFill/>
        </p:spPr>
        <p:txBody>
          <a:bodyPr wrap="square" rtlCol="0" anchor="t">
            <a:spAutoFit/>
          </a:bodyPr>
          <a:lstStyle/>
          <a:p>
            <a:pPr marL="476250" indent="-476250" algn="ctr" fontAlgn="base">
              <a:lnSpc>
                <a:spcPct val="200000"/>
              </a:lnSpc>
              <a:spcBef>
                <a:spcPct val="20000"/>
              </a:spcBef>
              <a:buClr>
                <a:schemeClr val="accent2"/>
              </a:buClr>
              <a:buSzTx/>
              <a:buNone/>
            </a:pPr>
            <a:r>
              <a:rPr lang="zh-CN" altLang="en-US" sz="2800" b="1" dirty="0">
                <a:latin typeface="微软雅黑" panose="020B0503020204020204" pitchFamily="34" charset="-122"/>
                <a:ea typeface="微软雅黑" panose="020B0503020204020204" pitchFamily="34" charset="-122"/>
                <a:sym typeface="+mn-ea"/>
              </a:rPr>
              <a:t>一、研究背景</a:t>
            </a:r>
            <a:endParaRPr lang="zh-CN" altLang="en-US" sz="2800" b="1" dirty="0">
              <a:solidFill>
                <a:schemeClr val="tx1"/>
              </a:solidFill>
              <a:latin typeface="微软雅黑" panose="020B0503020204020204" pitchFamily="34" charset="-122"/>
              <a:ea typeface="微软雅黑" panose="020B0503020204020204" pitchFamily="34" charset="-122"/>
            </a:endParaRPr>
          </a:p>
          <a:p>
            <a:pPr marL="476250" indent="-476250" algn="ctr" fontAlgn="base">
              <a:lnSpc>
                <a:spcPct val="200000"/>
              </a:lnSpc>
              <a:spcBef>
                <a:spcPct val="20000"/>
              </a:spcBef>
              <a:buClr>
                <a:schemeClr val="accent2"/>
              </a:buClr>
              <a:buSzTx/>
              <a:buNone/>
            </a:pPr>
            <a:r>
              <a:rPr lang="zh-CN" altLang="en-US" sz="2800" b="1" dirty="0">
                <a:latin typeface="微软雅黑" panose="020B0503020204020204" pitchFamily="34" charset="-122"/>
                <a:ea typeface="微软雅黑" panose="020B0503020204020204" pitchFamily="34" charset="-122"/>
                <a:sym typeface="+mn-ea"/>
              </a:rPr>
              <a:t>二、基液种类</a:t>
            </a:r>
            <a:endParaRPr lang="zh-CN" altLang="en-US" sz="2800" b="1" dirty="0">
              <a:solidFill>
                <a:schemeClr val="tx1"/>
              </a:solidFill>
              <a:latin typeface="微软雅黑" panose="020B0503020204020204" pitchFamily="34" charset="-122"/>
              <a:ea typeface="微软雅黑" panose="020B0503020204020204" pitchFamily="34" charset="-122"/>
            </a:endParaRPr>
          </a:p>
          <a:p>
            <a:pPr marL="476250" indent="-476250" algn="ctr" fontAlgn="base">
              <a:lnSpc>
                <a:spcPct val="200000"/>
              </a:lnSpc>
              <a:spcBef>
                <a:spcPct val="20000"/>
              </a:spcBef>
              <a:buClr>
                <a:schemeClr val="accent2"/>
              </a:buClr>
              <a:buSzTx/>
              <a:buNone/>
            </a:pPr>
            <a:r>
              <a:rPr lang="zh-CN" altLang="en-US" sz="2800" b="1" dirty="0">
                <a:latin typeface="微软雅黑" panose="020B0503020204020204" pitchFamily="34" charset="-122"/>
                <a:ea typeface="微软雅黑" panose="020B0503020204020204" pitchFamily="34" charset="-122"/>
                <a:sym typeface="+mn-ea"/>
              </a:rPr>
              <a:t>三、纳米粒子</a:t>
            </a:r>
            <a:endParaRPr lang="zh-CN" altLang="en-US" sz="2800" b="1" dirty="0">
              <a:latin typeface="微软雅黑" panose="020B0503020204020204" pitchFamily="34" charset="-122"/>
              <a:ea typeface="微软雅黑" panose="020B0503020204020204" pitchFamily="34" charset="-122"/>
              <a:sym typeface="+mn-ea"/>
            </a:endParaRPr>
          </a:p>
          <a:p>
            <a:pPr marL="476250" indent="-476250" algn="ctr" fontAlgn="base">
              <a:lnSpc>
                <a:spcPct val="200000"/>
              </a:lnSpc>
              <a:spcBef>
                <a:spcPct val="20000"/>
              </a:spcBef>
              <a:buClr>
                <a:schemeClr val="accent2"/>
              </a:buClr>
              <a:buSzTx/>
              <a:buNone/>
            </a:pPr>
            <a:r>
              <a:rPr lang="zh-CN" altLang="en-US" sz="2800" b="1" dirty="0">
                <a:latin typeface="微软雅黑" panose="020B0503020204020204" pitchFamily="34" charset="-122"/>
                <a:ea typeface="微软雅黑" panose="020B0503020204020204" pitchFamily="34" charset="-122"/>
                <a:sym typeface="+mn-ea"/>
              </a:rPr>
              <a:t>四、总结展望</a:t>
            </a:r>
            <a:endParaRPr lang="zh-CN" altLang="en-US" sz="2800" b="1" dirty="0">
              <a:latin typeface="微软雅黑" panose="020B0503020204020204" pitchFamily="34" charset="-122"/>
              <a:ea typeface="微软雅黑" panose="020B0503020204020204" pitchFamily="34" charset="-122"/>
              <a:sym typeface="+mn-ea"/>
            </a:endParaRPr>
          </a:p>
        </p:txBody>
      </p:sp>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报告内容</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极化捕获模型</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3175">
            <a:solidFill>
              <a:srgbClr val="0000FF"/>
            </a:solidFill>
            <a:round/>
          </a:ln>
        </p:spPr>
        <p:txBody>
          <a:bodyPr/>
          <a:lstStyle/>
          <a:p>
            <a:endParaRPr lang="zh-CN" altLang="en-US" sz="1875"/>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4" name="图片 44"/>
          <p:cNvPicPr/>
          <p:nvPr/>
        </p:nvPicPr>
        <p:blipFill>
          <a:blip r:embed="rId2" cstate="print">
            <a:extLst>
              <a:ext uri="{28A0092B-C50C-407E-A947-70E740481C1C}">
                <a14:useLocalDpi xmlns:a14="http://schemas.microsoft.com/office/drawing/2010/main" val="0"/>
              </a:ext>
            </a:extLst>
          </a:blip>
          <a:srcRect/>
          <a:stretch>
            <a:fillRect/>
          </a:stretch>
        </p:blipFill>
        <p:spPr>
          <a:xfrm>
            <a:off x="733425" y="3037205"/>
            <a:ext cx="2734310" cy="2625725"/>
          </a:xfrm>
          <a:prstGeom prst="rect">
            <a:avLst/>
          </a:prstGeom>
          <a:noFill/>
          <a:ln>
            <a:noFill/>
          </a:ln>
        </p:spPr>
      </p:pic>
      <p:pic>
        <p:nvPicPr>
          <p:cNvPr id="7" name="图片 6"/>
          <p:cNvPicPr>
            <a:picLocks noChangeAspect="1"/>
          </p:cNvPicPr>
          <p:nvPr/>
        </p:nvPicPr>
        <p:blipFill>
          <a:blip r:embed="rId3"/>
          <a:stretch>
            <a:fillRect/>
          </a:stretch>
        </p:blipFill>
        <p:spPr>
          <a:xfrm>
            <a:off x="3830320" y="2988310"/>
            <a:ext cx="1638300" cy="780415"/>
          </a:xfrm>
          <a:prstGeom prst="rect">
            <a:avLst/>
          </a:prstGeom>
        </p:spPr>
      </p:pic>
      <p:sp>
        <p:nvSpPr>
          <p:cNvPr id="24" name="矩形 23"/>
          <p:cNvSpPr/>
          <p:nvPr/>
        </p:nvSpPr>
        <p:spPr bwMode="auto">
          <a:xfrm>
            <a:off x="521970" y="1544955"/>
            <a:ext cx="8152765" cy="110934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chemeClr val="tx1"/>
                </a:solidFill>
              </a:rPr>
              <a:t>传统极化捕获模型，分析纳米粒子在</a:t>
            </a:r>
            <a:r>
              <a:rPr lang="zh-CN" sz="2400" b="1" dirty="0">
                <a:solidFill>
                  <a:srgbClr val="FF0000"/>
                </a:solidFill>
              </a:rPr>
              <a:t>恒定场</a:t>
            </a:r>
            <a:r>
              <a:rPr lang="zh-CN" sz="2400" b="1" dirty="0">
                <a:solidFill>
                  <a:schemeClr val="tx1"/>
                </a:solidFill>
              </a:rPr>
              <a:t>中的电动力过程，判断纳米粒子的</a:t>
            </a:r>
            <a:r>
              <a:rPr lang="zh-CN" sz="2400" b="1" dirty="0">
                <a:solidFill>
                  <a:srgbClr val="FF0000"/>
                </a:solidFill>
              </a:rPr>
              <a:t>改性能力</a:t>
            </a:r>
            <a:endParaRPr lang="zh-CN" sz="2400" b="1" dirty="0">
              <a:solidFill>
                <a:schemeClr val="tx1"/>
              </a:solidFill>
            </a:endParaRPr>
          </a:p>
        </p:txBody>
      </p:sp>
      <p:graphicFrame>
        <p:nvGraphicFramePr>
          <p:cNvPr id="11" name="对象 10">
            <a:hlinkClick r:id="" action="ppaction://ole?verb=0"/>
          </p:cNvPr>
          <p:cNvGraphicFramePr>
            <a:graphicFrameLocks noChangeAspect="1"/>
          </p:cNvGraphicFramePr>
          <p:nvPr/>
        </p:nvGraphicFramePr>
        <p:xfrm>
          <a:off x="7108190" y="3634740"/>
          <a:ext cx="914400" cy="215900"/>
        </p:xfrm>
        <a:graphic>
          <a:graphicData uri="http://schemas.openxmlformats.org/presentationml/2006/ole">
            <mc:AlternateContent xmlns:mc="http://schemas.openxmlformats.org/markup-compatibility/2006">
              <mc:Choice xmlns:v="urn:schemas-microsoft-com:vml" Requires="v">
                <p:oleObj spid="_x0000_s2070" name="" r:id="rId4" imgW="914400" imgH="215900" progId="Equation.KSEE3">
                  <p:embed/>
                </p:oleObj>
              </mc:Choice>
              <mc:Fallback>
                <p:oleObj name="" r:id="rId4" imgW="914400" imgH="215900" progId="Equation.KSEE3">
                  <p:embed/>
                  <p:pic>
                    <p:nvPicPr>
                      <p:cNvPr id="0" name="对象 10">
                        <a:hlinkClick r:id="" action="ppaction://ole?verb=0"/>
                      </p:cNvPr>
                      <p:cNvPicPr/>
                      <p:nvPr/>
                    </p:nvPicPr>
                    <p:blipFill>
                      <a:blip r:embed="rId5"/>
                      <a:stretch>
                        <a:fillRect/>
                      </a:stretch>
                    </p:blipFill>
                    <p:spPr>
                      <a:xfrm>
                        <a:off x="7108190" y="3634740"/>
                        <a:ext cx="914400" cy="215900"/>
                      </a:xfrm>
                      <a:prstGeom prst="rect">
                        <a:avLst/>
                      </a:prstGeom>
                    </p:spPr>
                  </p:pic>
                </p:oleObj>
              </mc:Fallback>
            </mc:AlternateContent>
          </a:graphicData>
        </a:graphic>
      </p:graphicFrame>
      <p:sp>
        <p:nvSpPr>
          <p:cNvPr id="12" name="矩形 11"/>
          <p:cNvSpPr/>
          <p:nvPr/>
        </p:nvSpPr>
        <p:spPr bwMode="auto">
          <a:xfrm>
            <a:off x="6650990" y="3768725"/>
            <a:ext cx="1707515" cy="9378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000" b="1" dirty="0">
                <a:solidFill>
                  <a:schemeClr val="tx1"/>
                </a:solidFill>
              </a:rPr>
              <a:t>流注发展时间</a:t>
            </a:r>
            <a:endParaRPr lang="zh-CN" sz="2000" b="1" dirty="0">
              <a:solidFill>
                <a:schemeClr val="tx1"/>
              </a:solidFill>
            </a:endParaRPr>
          </a:p>
        </p:txBody>
      </p:sp>
      <p:sp>
        <p:nvSpPr>
          <p:cNvPr id="13" name="矩形 12"/>
          <p:cNvSpPr/>
          <p:nvPr/>
        </p:nvSpPr>
        <p:spPr bwMode="auto">
          <a:xfrm>
            <a:off x="3913505" y="3768725"/>
            <a:ext cx="1717040" cy="9378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弛豫时间</a:t>
            </a:r>
            <a:endParaRPr lang="zh-CN" sz="2000" b="1" dirty="0">
              <a:solidFill>
                <a:schemeClr val="tx1"/>
              </a:solidFill>
            </a:endParaRPr>
          </a:p>
        </p:txBody>
      </p:sp>
      <p:sp>
        <p:nvSpPr>
          <p:cNvPr id="16" name="左右箭头 15"/>
          <p:cNvSpPr/>
          <p:nvPr/>
        </p:nvSpPr>
        <p:spPr>
          <a:xfrm>
            <a:off x="5434330" y="4095750"/>
            <a:ext cx="1216660" cy="3943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33" name="矩形 23"/>
          <p:cNvSpPr>
            <a:spLocks noChangeArrowheads="1"/>
          </p:cNvSpPr>
          <p:nvPr/>
        </p:nvSpPr>
        <p:spPr bwMode="auto">
          <a:xfrm>
            <a:off x="5468620" y="3623310"/>
            <a:ext cx="114744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lnSpc>
                <a:spcPct val="150000"/>
              </a:lnSpc>
              <a:spcBef>
                <a:spcPct val="20000"/>
              </a:spcBef>
              <a:buClr>
                <a:srgbClr val="FF0000"/>
              </a:buClr>
              <a:buFont typeface="Wingdings" panose="05000000000000000000" pitchFamily="2" charset="2"/>
              <a:buNone/>
            </a:pPr>
            <a:r>
              <a:rPr lang="zh-CN" altLang="en-US" sz="2000" dirty="0">
                <a:solidFill>
                  <a:srgbClr val="FF0000"/>
                </a:solidFill>
                <a:latin typeface="微软雅黑" panose="020B0503020204020204" pitchFamily="34" charset="-122"/>
                <a:ea typeface="微软雅黑" panose="020B0503020204020204" pitchFamily="34" charset="-122"/>
              </a:rPr>
              <a:t>比较</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4446270" y="4895215"/>
            <a:ext cx="3576320" cy="937895"/>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lnSpc>
                <a:spcPct val="125000"/>
              </a:lnSpc>
              <a:spcBef>
                <a:spcPts val="0"/>
              </a:spcBef>
              <a:spcAft>
                <a:spcPts val="0"/>
              </a:spcAft>
              <a:defRPr/>
            </a:pPr>
            <a:r>
              <a:rPr lang="en-US" altLang="zh-CN" sz="2000" dirty="0">
                <a:solidFill>
                  <a:schemeClr val="tx1"/>
                </a:solidFill>
              </a:rPr>
              <a:t>1.</a:t>
            </a:r>
            <a:r>
              <a:rPr lang="zh-CN" altLang="en-US" sz="2000" b="1" dirty="0">
                <a:solidFill>
                  <a:srgbClr val="FF0000"/>
                </a:solidFill>
              </a:rPr>
              <a:t>相当或小于</a:t>
            </a:r>
            <a:r>
              <a:rPr lang="zh-CN" altLang="en-US" sz="2000" b="1" dirty="0">
                <a:solidFill>
                  <a:schemeClr val="tx1"/>
                </a:solidFill>
              </a:rPr>
              <a:t>，显著改性效果</a:t>
            </a:r>
            <a:endParaRPr lang="en-US" altLang="zh-CN" sz="2000" b="1" dirty="0">
              <a:solidFill>
                <a:schemeClr val="tx1"/>
              </a:solidFill>
            </a:endParaRPr>
          </a:p>
          <a:p>
            <a:pPr algn="l" eaLnBrk="1" fontAlgn="auto" hangingPunct="1">
              <a:lnSpc>
                <a:spcPct val="125000"/>
              </a:lnSpc>
              <a:spcBef>
                <a:spcPts val="0"/>
              </a:spcBef>
              <a:spcAft>
                <a:spcPts val="0"/>
              </a:spcAft>
              <a:defRPr/>
            </a:pPr>
            <a:r>
              <a:rPr lang="en-US" altLang="zh-CN" sz="2000" dirty="0">
                <a:solidFill>
                  <a:schemeClr val="tx1"/>
                </a:solidFill>
              </a:rPr>
              <a:t>2.</a:t>
            </a:r>
            <a:r>
              <a:rPr lang="zh-CN" altLang="en-US" sz="2000" b="1" dirty="0">
                <a:solidFill>
                  <a:srgbClr val="FF0000"/>
                </a:solidFill>
              </a:rPr>
              <a:t>远大于</a:t>
            </a:r>
            <a:r>
              <a:rPr lang="zh-CN" altLang="en-US" sz="2000" b="1" dirty="0">
                <a:solidFill>
                  <a:schemeClr val="tx1"/>
                </a:solidFill>
              </a:rPr>
              <a:t>，无明显改性效果</a:t>
            </a:r>
            <a:r>
              <a:rPr lang="zh-CN" altLang="en-US" sz="2000" dirty="0">
                <a:solidFill>
                  <a:schemeClr val="tx1"/>
                </a:solidFill>
              </a:rPr>
              <a:t>  </a:t>
            </a:r>
            <a:endParaRPr lang="zh-CN" altLang="en-US" sz="2000" dirty="0">
              <a:solidFill>
                <a:schemeClr val="tx1"/>
              </a:solidFill>
            </a:endParaRPr>
          </a:p>
        </p:txBody>
      </p:sp>
      <p:sp>
        <p:nvSpPr>
          <p:cNvPr id="15" name="星形: 七角 31"/>
          <p:cNvSpPr/>
          <p:nvPr/>
        </p:nvSpPr>
        <p:spPr>
          <a:xfrm>
            <a:off x="242881" y="1933939"/>
            <a:ext cx="8658239" cy="3931193"/>
          </a:xfrm>
          <a:prstGeom prst="star7">
            <a:avLst/>
          </a:prstGeom>
          <a:solidFill>
            <a:schemeClr val="accent1">
              <a:lumMod val="75000"/>
            </a:schemeClr>
          </a:solidFill>
          <a:ln w="25400" cap="flat" cmpd="sng" algn="ctr">
            <a:solidFill>
              <a:srgbClr val="C0504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存在问题：</a:t>
            </a:r>
            <a:r>
              <a:rPr kumimoji="0" lang="zh-CN" altLang="en-US" sz="3200" b="1" i="0" u="none" strike="noStrike" kern="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实际电场</a:t>
            </a: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是变化场，能否用恒定场代替？</a:t>
            </a:r>
            <a:endPar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6"/>
          <a:stretch>
            <a:fillRect/>
          </a:stretch>
        </p:blipFill>
        <p:spPr>
          <a:xfrm>
            <a:off x="2865120" y="3037205"/>
            <a:ext cx="167640" cy="243840"/>
          </a:xfrm>
          <a:prstGeom prst="rect">
            <a:avLst/>
          </a:prstGeom>
        </p:spPr>
      </p:pic>
      <p:pic>
        <p:nvPicPr>
          <p:cNvPr id="18" name="图片 17"/>
          <p:cNvPicPr>
            <a:picLocks noChangeAspect="1"/>
          </p:cNvPicPr>
          <p:nvPr/>
        </p:nvPicPr>
        <p:blipFill>
          <a:blip r:embed="rId7"/>
          <a:stretch>
            <a:fillRect/>
          </a:stretch>
        </p:blipFill>
        <p:spPr>
          <a:xfrm>
            <a:off x="3048000" y="4712335"/>
            <a:ext cx="175260" cy="205740"/>
          </a:xfrm>
          <a:prstGeom prst="rect">
            <a:avLst/>
          </a:prstGeom>
        </p:spPr>
      </p:pic>
      <p:pic>
        <p:nvPicPr>
          <p:cNvPr id="19" name="图片 18"/>
          <p:cNvPicPr>
            <a:picLocks noChangeAspect="1"/>
          </p:cNvPicPr>
          <p:nvPr/>
        </p:nvPicPr>
        <p:blipFill>
          <a:blip r:embed="rId8"/>
          <a:stretch>
            <a:fillRect/>
          </a:stretch>
        </p:blipFill>
        <p:spPr>
          <a:xfrm>
            <a:off x="2865120" y="4706620"/>
            <a:ext cx="182880" cy="182880"/>
          </a:xfrm>
          <a:prstGeom prst="rect">
            <a:avLst/>
          </a:prstGeom>
        </p:spPr>
      </p:pic>
      <p:pic>
        <p:nvPicPr>
          <p:cNvPr id="21" name="图片 20"/>
          <p:cNvPicPr>
            <a:picLocks noChangeAspect="1"/>
          </p:cNvPicPr>
          <p:nvPr/>
        </p:nvPicPr>
        <p:blipFill>
          <a:blip r:embed="rId9"/>
          <a:stretch>
            <a:fillRect/>
          </a:stretch>
        </p:blipFill>
        <p:spPr>
          <a:xfrm>
            <a:off x="3040380" y="3037205"/>
            <a:ext cx="182880" cy="259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533"/>
                                        </p:tgtEl>
                                        <p:attrNameLst>
                                          <p:attrName>style.visibility</p:attrName>
                                        </p:attrNameLst>
                                      </p:cBhvr>
                                      <p:to>
                                        <p:strVal val="visible"/>
                                      </p:to>
                                    </p:set>
                                    <p:anim calcmode="lin" valueType="num">
                                      <p:cBhvr additive="base">
                                        <p:cTn id="27" dur="500" fill="hold"/>
                                        <p:tgtEl>
                                          <p:spTgt spid="22533"/>
                                        </p:tgtEl>
                                        <p:attrNameLst>
                                          <p:attrName>ppt_x</p:attrName>
                                        </p:attrNameLst>
                                      </p:cBhvr>
                                      <p:tavLst>
                                        <p:tav tm="0">
                                          <p:val>
                                            <p:strVal val="#ppt_x"/>
                                          </p:val>
                                        </p:tav>
                                        <p:tav tm="100000">
                                          <p:val>
                                            <p:strVal val="#ppt_x"/>
                                          </p:val>
                                        </p:tav>
                                      </p:tavLst>
                                    </p:anim>
                                    <p:anim calcmode="lin" valueType="num">
                                      <p:cBhvr additive="base">
                                        <p:cTn id="2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animBg="1"/>
      <p:bldP spid="16" grpId="0" bldLvl="0" animBg="1"/>
      <p:bldP spid="16" grpId="1" animBg="1"/>
      <p:bldP spid="22533" grpId="0"/>
      <p:bldP spid="22533" grpId="1"/>
      <p:bldP spid="25" grpId="0" bldLvl="0" animBg="1"/>
      <p:bldP spid="25" grpId="1" animBg="1"/>
      <p:bldP spid="15" grpId="0" bldLvl="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极化捕获模型优化</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aphicFrame>
        <p:nvGraphicFramePr>
          <p:cNvPr id="7" name="对象 6">
            <a:hlinkClick r:id="" action="ppaction://ole?verb=0"/>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070" name="" r:id="rId2" imgW="914400" imgH="215900" progId="Equation.KSEE3">
                  <p:embed/>
                </p:oleObj>
              </mc:Choice>
              <mc:Fallback>
                <p:oleObj name="" r:id="rId2" imgW="914400" imgH="215900" progId="Equation.KSEE3">
                  <p:embed/>
                  <p:pic>
                    <p:nvPicPr>
                      <p:cNvPr id="0" name="图片 2048"/>
                      <p:cNvPicPr/>
                      <p:nvPr/>
                    </p:nvPicPr>
                    <p:blipFill>
                      <a:blip r:embed="rId3"/>
                      <a:stretch>
                        <a:fillRect/>
                      </a:stretch>
                    </p:blipFill>
                    <p:spPr>
                      <a:xfrm>
                        <a:off x="4114800" y="3321050"/>
                        <a:ext cx="914400" cy="215900"/>
                      </a:xfrm>
                      <a:prstGeom prst="rect">
                        <a:avLst/>
                      </a:prstGeom>
                    </p:spPr>
                  </p:pic>
                </p:oleObj>
              </mc:Fallback>
            </mc:AlternateContent>
          </a:graphicData>
        </a:graphic>
      </p:graphicFrame>
      <p:pic>
        <p:nvPicPr>
          <p:cNvPr id="126" name="图片 126"/>
          <p:cNvPicPr/>
          <p:nvPr/>
        </p:nvPicPr>
        <p:blipFill>
          <a:blip r:embed="rId4" cstate="print">
            <a:extLst>
              <a:ext uri="{28A0092B-C50C-407E-A947-70E740481C1C}">
                <a14:useLocalDpi xmlns:a14="http://schemas.microsoft.com/office/drawing/2010/main" val="0"/>
              </a:ext>
            </a:extLst>
          </a:blip>
          <a:srcRect l="51825" r="-650" b="11404"/>
          <a:stretch>
            <a:fillRect/>
          </a:stretch>
        </p:blipFill>
        <p:spPr>
          <a:xfrm>
            <a:off x="3362325" y="3587750"/>
            <a:ext cx="2418715" cy="2304415"/>
          </a:xfrm>
          <a:prstGeom prst="rect">
            <a:avLst/>
          </a:prstGeom>
          <a:noFill/>
          <a:ln>
            <a:noFill/>
          </a:ln>
        </p:spPr>
      </p:pic>
      <p:pic>
        <p:nvPicPr>
          <p:cNvPr id="12" name="图片 126"/>
          <p:cNvPicPr/>
          <p:nvPr/>
        </p:nvPicPr>
        <p:blipFill>
          <a:blip r:embed="rId4" cstate="print">
            <a:extLst>
              <a:ext uri="{28A0092B-C50C-407E-A947-70E740481C1C}">
                <a14:useLocalDpi xmlns:a14="http://schemas.microsoft.com/office/drawing/2010/main" val="0"/>
              </a:ext>
            </a:extLst>
          </a:blip>
          <a:srcRect r="49611" b="12185"/>
          <a:stretch>
            <a:fillRect/>
          </a:stretch>
        </p:blipFill>
        <p:spPr>
          <a:xfrm>
            <a:off x="3397250" y="1252855"/>
            <a:ext cx="2496185" cy="2284095"/>
          </a:xfrm>
          <a:prstGeom prst="rect">
            <a:avLst/>
          </a:prstGeom>
          <a:noFill/>
          <a:ln>
            <a:noFill/>
          </a:ln>
        </p:spPr>
      </p:pic>
      <p:sp>
        <p:nvSpPr>
          <p:cNvPr id="13" name="左箭头 12"/>
          <p:cNvSpPr/>
          <p:nvPr/>
        </p:nvSpPr>
        <p:spPr>
          <a:xfrm>
            <a:off x="3037205" y="2031365"/>
            <a:ext cx="607695" cy="30988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22" name="右箭头 21"/>
          <p:cNvSpPr/>
          <p:nvPr/>
        </p:nvSpPr>
        <p:spPr>
          <a:xfrm rot="5400000">
            <a:off x="1313815" y="4145280"/>
            <a:ext cx="485140" cy="312420"/>
          </a:xfrm>
          <a:prstGeom prst="rightArrow">
            <a:avLst>
              <a:gd name="adj1" fmla="val 50000"/>
              <a:gd name="adj2" fmla="val 734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bwMode="auto">
          <a:xfrm>
            <a:off x="277495" y="1798320"/>
            <a:ext cx="2593340" cy="77597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击穿从</a:t>
            </a:r>
            <a:r>
              <a:rPr lang="en-US" altLang="zh-CN" sz="2000" b="1" dirty="0">
                <a:solidFill>
                  <a:schemeClr val="tx1"/>
                </a:solidFill>
              </a:rPr>
              <a:t>t=0</a:t>
            </a:r>
            <a:r>
              <a:rPr lang="zh-CN" altLang="en-US" sz="2000" b="1" dirty="0">
                <a:solidFill>
                  <a:schemeClr val="tx1"/>
                </a:solidFill>
              </a:rPr>
              <a:t>时刻开始</a:t>
            </a:r>
            <a:endParaRPr lang="zh-CN" altLang="en-US" sz="2000" b="1" dirty="0">
              <a:solidFill>
                <a:schemeClr val="tx1"/>
              </a:solidFill>
            </a:endParaRPr>
          </a:p>
        </p:txBody>
      </p:sp>
      <p:sp>
        <p:nvSpPr>
          <p:cNvPr id="34" name="矩形 33"/>
          <p:cNvSpPr/>
          <p:nvPr/>
        </p:nvSpPr>
        <p:spPr bwMode="auto">
          <a:xfrm>
            <a:off x="277495" y="3183255"/>
            <a:ext cx="2593340" cy="81851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极化</a:t>
            </a:r>
            <a:r>
              <a:rPr lang="zh-CN" sz="2000" b="1" dirty="0">
                <a:solidFill>
                  <a:schemeClr val="tx1"/>
                </a:solidFill>
                <a:sym typeface="+mn-ea"/>
              </a:rPr>
              <a:t>从</a:t>
            </a:r>
            <a:r>
              <a:rPr lang="en-US" altLang="zh-CN" sz="2000" b="1" dirty="0">
                <a:solidFill>
                  <a:schemeClr val="tx1"/>
                </a:solidFill>
                <a:sym typeface="+mn-ea"/>
              </a:rPr>
              <a:t>t=0</a:t>
            </a:r>
            <a:r>
              <a:rPr lang="zh-CN" altLang="en-US" sz="2000" b="1" dirty="0">
                <a:solidFill>
                  <a:schemeClr val="tx1"/>
                </a:solidFill>
                <a:sym typeface="+mn-ea"/>
              </a:rPr>
              <a:t>时刻开始</a:t>
            </a:r>
            <a:endParaRPr lang="zh-CN" sz="2000" b="1" dirty="0">
              <a:solidFill>
                <a:schemeClr val="tx1"/>
              </a:solidFill>
            </a:endParaRPr>
          </a:p>
        </p:txBody>
      </p:sp>
      <p:sp>
        <p:nvSpPr>
          <p:cNvPr id="37" name="矩形 36"/>
          <p:cNvSpPr/>
          <p:nvPr/>
        </p:nvSpPr>
        <p:spPr bwMode="auto">
          <a:xfrm>
            <a:off x="277495" y="4631055"/>
            <a:ext cx="2593340" cy="8244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比较参数：</a:t>
            </a:r>
            <a:endParaRPr lang="zh-CN" sz="2000" b="1" dirty="0">
              <a:solidFill>
                <a:schemeClr val="tx1"/>
              </a:solidFill>
            </a:endParaRPr>
          </a:p>
          <a:p>
            <a:pPr algn="ctr" eaLnBrk="1" fontAlgn="auto" hangingPunct="1">
              <a:lnSpc>
                <a:spcPct val="125000"/>
              </a:lnSpc>
              <a:spcBef>
                <a:spcPts val="0"/>
              </a:spcBef>
              <a:spcAft>
                <a:spcPts val="0"/>
              </a:spcAft>
              <a:defRPr/>
            </a:pPr>
            <a:r>
              <a:rPr lang="zh-CN" sz="2000" b="1" dirty="0">
                <a:solidFill>
                  <a:srgbClr val="FF0000"/>
                </a:solidFill>
              </a:rPr>
              <a:t>流注发展时间</a:t>
            </a:r>
            <a:endParaRPr lang="zh-CN" sz="2000" b="1" dirty="0">
              <a:solidFill>
                <a:srgbClr val="FF0000"/>
              </a:solidFill>
            </a:endParaRPr>
          </a:p>
        </p:txBody>
      </p:sp>
      <p:sp>
        <p:nvSpPr>
          <p:cNvPr id="43" name="右箭头 42"/>
          <p:cNvSpPr/>
          <p:nvPr/>
        </p:nvSpPr>
        <p:spPr>
          <a:xfrm rot="5400000">
            <a:off x="1350010" y="2722880"/>
            <a:ext cx="424815" cy="300355"/>
          </a:xfrm>
          <a:prstGeom prst="rightArrow">
            <a:avLst>
              <a:gd name="adj1" fmla="val 50000"/>
              <a:gd name="adj2" fmla="val 734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rot="5400000">
            <a:off x="7331710" y="4145280"/>
            <a:ext cx="485140" cy="312420"/>
          </a:xfrm>
          <a:prstGeom prst="rightArrow">
            <a:avLst>
              <a:gd name="adj1" fmla="val 50000"/>
              <a:gd name="adj2" fmla="val 734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bwMode="auto">
          <a:xfrm>
            <a:off x="6264910" y="1798320"/>
            <a:ext cx="2593340" cy="77597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击穿之前存在电压爬升</a:t>
            </a:r>
            <a:endParaRPr lang="zh-CN" sz="2000" b="1" dirty="0">
              <a:solidFill>
                <a:schemeClr val="tx1"/>
              </a:solidFill>
            </a:endParaRPr>
          </a:p>
        </p:txBody>
      </p:sp>
      <p:sp>
        <p:nvSpPr>
          <p:cNvPr id="47" name="矩形 46"/>
          <p:cNvSpPr/>
          <p:nvPr/>
        </p:nvSpPr>
        <p:spPr bwMode="auto">
          <a:xfrm>
            <a:off x="6277610" y="3183255"/>
            <a:ext cx="2593340" cy="81851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sym typeface="+mn-ea"/>
              </a:rPr>
              <a:t>极化从</a:t>
            </a:r>
            <a:r>
              <a:rPr lang="en-US" altLang="zh-CN" sz="2000" b="1" dirty="0">
                <a:solidFill>
                  <a:schemeClr val="tx1"/>
                </a:solidFill>
                <a:sym typeface="+mn-ea"/>
              </a:rPr>
              <a:t>t=0</a:t>
            </a:r>
            <a:r>
              <a:rPr lang="zh-CN" altLang="en-US" sz="2000" b="1" dirty="0">
                <a:solidFill>
                  <a:schemeClr val="tx1"/>
                </a:solidFill>
                <a:sym typeface="+mn-ea"/>
              </a:rPr>
              <a:t>时刻开始</a:t>
            </a:r>
            <a:endParaRPr lang="zh-CN" altLang="en-US" sz="2000" b="1" dirty="0">
              <a:solidFill>
                <a:schemeClr val="tx1"/>
              </a:solidFill>
            </a:endParaRPr>
          </a:p>
        </p:txBody>
      </p:sp>
      <p:sp>
        <p:nvSpPr>
          <p:cNvPr id="50" name="矩形 49"/>
          <p:cNvSpPr/>
          <p:nvPr/>
        </p:nvSpPr>
        <p:spPr bwMode="auto">
          <a:xfrm>
            <a:off x="6264910" y="5271770"/>
            <a:ext cx="2593340" cy="6667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endParaRPr lang="zh-CN" sz="2000" dirty="0">
              <a:solidFill>
                <a:schemeClr val="tx1"/>
              </a:solidFill>
            </a:endParaRPr>
          </a:p>
        </p:txBody>
      </p:sp>
      <p:sp>
        <p:nvSpPr>
          <p:cNvPr id="52" name="右箭头 51"/>
          <p:cNvSpPr/>
          <p:nvPr/>
        </p:nvSpPr>
        <p:spPr>
          <a:xfrm rot="5400000">
            <a:off x="7356475" y="2722880"/>
            <a:ext cx="424180" cy="300355"/>
          </a:xfrm>
          <a:prstGeom prst="rightArrow">
            <a:avLst>
              <a:gd name="adj1" fmla="val 50000"/>
              <a:gd name="adj2" fmla="val 734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左箭头 52"/>
          <p:cNvSpPr/>
          <p:nvPr/>
        </p:nvSpPr>
        <p:spPr>
          <a:xfrm rot="10800000">
            <a:off x="5561330" y="4631055"/>
            <a:ext cx="607695" cy="30988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bwMode="auto">
          <a:xfrm>
            <a:off x="6277610" y="4632325"/>
            <a:ext cx="2593340" cy="82296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b="1" dirty="0">
                <a:solidFill>
                  <a:schemeClr val="tx1"/>
                </a:solidFill>
              </a:rPr>
              <a:t>比较参数：</a:t>
            </a:r>
            <a:endParaRPr lang="zh-CN" sz="2000" b="1" dirty="0">
              <a:solidFill>
                <a:schemeClr val="tx1"/>
              </a:solidFill>
            </a:endParaRPr>
          </a:p>
          <a:p>
            <a:pPr algn="ctr" eaLnBrk="1" fontAlgn="auto" hangingPunct="1">
              <a:lnSpc>
                <a:spcPct val="125000"/>
              </a:lnSpc>
              <a:spcBef>
                <a:spcPts val="0"/>
              </a:spcBef>
              <a:spcAft>
                <a:spcPts val="0"/>
              </a:spcAft>
              <a:defRPr/>
            </a:pPr>
            <a:r>
              <a:rPr lang="zh-CN" sz="2000" b="1" dirty="0">
                <a:solidFill>
                  <a:srgbClr val="FF0000"/>
                </a:solidFill>
              </a:rPr>
              <a:t>电压上升时间</a:t>
            </a:r>
            <a:endParaRPr lang="zh-CN" sz="2000" b="1" dirty="0">
              <a:solidFill>
                <a:srgbClr val="FF0000"/>
              </a:solidFill>
            </a:endParaRPr>
          </a:p>
        </p:txBody>
      </p:sp>
      <p:sp>
        <p:nvSpPr>
          <p:cNvPr id="58" name="矩形 57"/>
          <p:cNvSpPr/>
          <p:nvPr/>
        </p:nvSpPr>
        <p:spPr bwMode="auto">
          <a:xfrm>
            <a:off x="4430395" y="2574290"/>
            <a:ext cx="901065" cy="4997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b="1" dirty="0">
                <a:solidFill>
                  <a:schemeClr val="tx1"/>
                </a:solidFill>
              </a:rPr>
              <a:t>传统</a:t>
            </a:r>
            <a:endParaRPr lang="zh-CN" altLang="en-US" b="1" dirty="0">
              <a:solidFill>
                <a:schemeClr val="tx1"/>
              </a:solidFill>
            </a:endParaRPr>
          </a:p>
        </p:txBody>
      </p:sp>
      <p:sp>
        <p:nvSpPr>
          <p:cNvPr id="59" name="矩形 58"/>
          <p:cNvSpPr/>
          <p:nvPr/>
        </p:nvSpPr>
        <p:spPr bwMode="auto">
          <a:xfrm>
            <a:off x="4430395" y="4794250"/>
            <a:ext cx="901065" cy="4997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b="1" dirty="0">
                <a:solidFill>
                  <a:schemeClr val="tx1"/>
                </a:solidFill>
              </a:rPr>
              <a:t>优化</a:t>
            </a:r>
            <a:endParaRPr lang="zh-CN" altLang="en-US" b="1" dirty="0">
              <a:solidFill>
                <a:schemeClr val="tx1"/>
              </a:solidFill>
            </a:endParaRPr>
          </a:p>
        </p:txBody>
      </p:sp>
      <p:sp>
        <p:nvSpPr>
          <p:cNvPr id="30" name="文本框 29"/>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22" grpId="0" bldLvl="0" animBg="1"/>
      <p:bldP spid="26" grpId="0" bldLvl="0" animBg="1"/>
      <p:bldP spid="26" grpId="1" animBg="1"/>
      <p:bldP spid="34" grpId="0" bldLvl="0" animBg="1"/>
      <p:bldP spid="34" grpId="1" animBg="1"/>
      <p:bldP spid="37" grpId="0" bldLvl="0" animBg="1"/>
      <p:bldP spid="43" grpId="0" bldLvl="0" animBg="1"/>
      <p:bldP spid="43" grpId="1" animBg="1"/>
      <p:bldP spid="40" grpId="0" bldLvl="0" animBg="1"/>
      <p:bldP spid="40" grpId="1" animBg="1"/>
      <p:bldP spid="42" grpId="0" bldLvl="0" animBg="1"/>
      <p:bldP spid="42" grpId="1" animBg="1"/>
      <p:bldP spid="47" grpId="0" bldLvl="0" animBg="1"/>
      <p:bldP spid="47" grpId="1" animBg="1"/>
      <p:bldP spid="50" grpId="0" bldLvl="0" animBg="1"/>
      <p:bldP spid="50" grpId="1" animBg="1"/>
      <p:bldP spid="52" grpId="0" bldLvl="0" animBg="1"/>
      <p:bldP spid="52" grpId="1" animBg="1"/>
      <p:bldP spid="53" grpId="0" bldLvl="0" animBg="1"/>
      <p:bldP spid="53" grpId="1" animBg="1"/>
      <p:bldP spid="56" grpId="0" bldLvl="0" animBg="1"/>
      <p:bldP spid="56" grpId="1" animBg="1"/>
      <p:bldP spid="59" grpId="0" bldLvl="0" animBg="1"/>
      <p:bldP spid="5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极化捕获模型优化</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文本框 29"/>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graphicFrame>
        <p:nvGraphicFramePr>
          <p:cNvPr id="16" name="表格 15"/>
          <p:cNvGraphicFramePr>
            <a:graphicFrameLocks noGrp="1"/>
          </p:cNvGraphicFramePr>
          <p:nvPr>
            <p:custDataLst>
              <p:tags r:id="rId2"/>
            </p:custDataLst>
          </p:nvPr>
        </p:nvGraphicFramePr>
        <p:xfrm>
          <a:off x="1374775" y="3507740"/>
          <a:ext cx="6532245" cy="1408430"/>
        </p:xfrm>
        <a:graphic>
          <a:graphicData uri="http://schemas.openxmlformats.org/drawingml/2006/table">
            <a:tbl>
              <a:tblPr firstRow="1" bandRow="1">
                <a:tableStyleId>{5C22544A-7EE6-4342-B048-85BDC9FD1C3A}</a:tableStyleId>
              </a:tblPr>
              <a:tblGrid>
                <a:gridCol w="2418715"/>
                <a:gridCol w="1310640"/>
                <a:gridCol w="1647190"/>
                <a:gridCol w="1155700"/>
              </a:tblGrid>
              <a:tr h="412115">
                <a:tc>
                  <a:txBody>
                    <a:bodyPr/>
                    <a:lstStyle/>
                    <a:p>
                      <a:pPr indent="0" algn="ctr">
                        <a:buNone/>
                      </a:pPr>
                      <a:endParaRPr lang="en-US" altLang="en-US" sz="1800" b="1">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zh-CN" altLang="en-US" sz="1800" b="1">
                          <a:solidFill>
                            <a:srgbClr val="000000"/>
                          </a:solidFill>
                          <a:latin typeface="Times New Roman" panose="02020603050405020304" pitchFamily="18" charset="0"/>
                          <a:cs typeface="Times New Roman" panose="02020603050405020304" pitchFamily="18" charset="0"/>
                        </a:rPr>
                        <a:t>弛豫时间</a:t>
                      </a:r>
                      <a:r>
                        <a:rPr lang="en-US" sz="1800" b="1" i="1">
                          <a:solidFill>
                            <a:srgbClr val="000000"/>
                          </a:solidFill>
                          <a:latin typeface="Times New Roman" panose="02020603050405020304" pitchFamily="18" charset="0"/>
                          <a:cs typeface="Times New Roman" panose="02020603050405020304" pitchFamily="18" charset="0"/>
                        </a:rPr>
                        <a:t>τ</a:t>
                      </a:r>
                      <a:r>
                        <a:rPr lang="en-US" sz="1800" b="1" i="1" baseline="-25000">
                          <a:solidFill>
                            <a:srgbClr val="000000"/>
                          </a:solidFill>
                          <a:latin typeface="Times New Roman" panose="02020603050405020304" pitchFamily="18" charset="0"/>
                          <a:cs typeface="Times New Roman" panose="02020603050405020304" pitchFamily="18" charset="0"/>
                        </a:rPr>
                        <a:t>r</a:t>
                      </a:r>
                      <a:endParaRPr lang="en-US" altLang="en-US" sz="1800" b="1" i="1">
                        <a:solidFill>
                          <a:srgbClr val="00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zh-CN" altLang="en-US" sz="1800" b="1">
                          <a:solidFill>
                            <a:srgbClr val="000000"/>
                          </a:solidFill>
                          <a:latin typeface="Times New Roman" panose="02020603050405020304" pitchFamily="18" charset="0"/>
                          <a:cs typeface="Times New Roman" panose="02020603050405020304" pitchFamily="18" charset="0"/>
                        </a:rPr>
                        <a:t>电压上升时间</a:t>
                      </a:r>
                      <a:r>
                        <a:rPr lang="en-US" sz="1800" b="1" i="1">
                          <a:solidFill>
                            <a:srgbClr val="000000"/>
                          </a:solidFill>
                          <a:latin typeface="Times New Roman" panose="02020603050405020304" pitchFamily="18" charset="0"/>
                          <a:cs typeface="Times New Roman" panose="02020603050405020304" pitchFamily="18" charset="0"/>
                        </a:rPr>
                        <a:t>τ</a:t>
                      </a:r>
                      <a:endParaRPr lang="en-US" altLang="en-US" sz="1800" b="1" i="1">
                        <a:solidFill>
                          <a:srgbClr val="00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改性效果</a:t>
                      </a:r>
                      <a:endPar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r>
              <a:tr h="332105">
                <a:tc>
                  <a:txBody>
                    <a:bodyPr/>
                    <a:lstStyle/>
                    <a:p>
                      <a:pPr indent="0" algn="ctr">
                        <a:buNone/>
                      </a:pPr>
                      <a:r>
                        <a:rPr lang="en-US" sz="1800" b="1">
                          <a:latin typeface="Times New Roman" panose="02020603050405020304" pitchFamily="18" charset="0"/>
                          <a:cs typeface="Times New Roman" panose="02020603050405020304" pitchFamily="18" charset="0"/>
                        </a:rPr>
                        <a:t>PC中的TiO</a:t>
                      </a:r>
                      <a:r>
                        <a:rPr lang="en-US" sz="1800" b="1" baseline="-25000">
                          <a:latin typeface="Times New Roman" panose="02020603050405020304" pitchFamily="18" charset="0"/>
                          <a:cs typeface="Times New Roman" panose="02020603050405020304" pitchFamily="18" charset="0"/>
                        </a:rPr>
                        <a:t>2</a:t>
                      </a:r>
                      <a:endParaRPr lang="en-US" altLang="en-US" sz="1800" b="1">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10-100 µs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25 μs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altLang="en-US" sz="1800" b="1">
                          <a:solidFill>
                            <a:srgbClr val="FF0000"/>
                          </a:solidFill>
                          <a:latin typeface="Times New Roman" panose="02020603050405020304" pitchFamily="18" charset="0"/>
                          <a:cs typeface="Times New Roman" panose="02020603050405020304" pitchFamily="18" charset="0"/>
                        </a:rPr>
                        <a:t>28%</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r>
              <a:tr h="332105">
                <a:tc>
                  <a:txBody>
                    <a:bodyPr/>
                    <a:lstStyle/>
                    <a:p>
                      <a:pPr indent="0" algn="ctr">
                        <a:buNone/>
                      </a:pPr>
                      <a:r>
                        <a:rPr lang="en-US" sz="1800" b="1">
                          <a:latin typeface="Times New Roman" panose="02020603050405020304" pitchFamily="18" charset="0"/>
                          <a:cs typeface="Times New Roman" panose="02020603050405020304" pitchFamily="18" charset="0"/>
                        </a:rPr>
                        <a:t>变压器油的TiO</a:t>
                      </a:r>
                      <a:r>
                        <a:rPr lang="en-US" sz="1800" b="1" baseline="-25000">
                          <a:latin typeface="Times New Roman" panose="02020603050405020304" pitchFamily="18" charset="0"/>
                          <a:cs typeface="Times New Roman" panose="02020603050405020304" pitchFamily="18" charset="0"/>
                        </a:rPr>
                        <a:t>2</a:t>
                      </a:r>
                      <a:endParaRPr lang="en-US" altLang="en-US" sz="1800" b="1">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10 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10 µs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altLang="en-US" sz="1800" b="1">
                          <a:solidFill>
                            <a:srgbClr val="FF0000"/>
                          </a:solidFill>
                          <a:latin typeface="Times New Roman" panose="02020603050405020304" pitchFamily="18" charset="0"/>
                          <a:cs typeface="Times New Roman" panose="02020603050405020304" pitchFamily="18" charset="0"/>
                        </a:rPr>
                        <a:t>18%</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r>
              <a:tr h="332105">
                <a:tc>
                  <a:txBody>
                    <a:bodyPr/>
                    <a:lstStyle/>
                    <a:p>
                      <a:pPr indent="0" algn="ctr">
                        <a:buNone/>
                      </a:pPr>
                      <a:r>
                        <a:rPr lang="en-US" sz="1800" b="1">
                          <a:latin typeface="Times New Roman" panose="02020603050405020304" pitchFamily="18" charset="0"/>
                          <a:cs typeface="Times New Roman" panose="02020603050405020304" pitchFamily="18" charset="0"/>
                        </a:rPr>
                        <a:t>变压器油中的Al</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O</a:t>
                      </a:r>
                      <a:r>
                        <a:rPr lang="en-US" sz="1800" b="1" baseline="-25000">
                          <a:latin typeface="Times New Roman" panose="02020603050405020304" pitchFamily="18" charset="0"/>
                          <a:cs typeface="Times New Roman" panose="02020603050405020304" pitchFamily="18" charset="0"/>
                        </a:rPr>
                        <a:t>3</a:t>
                      </a:r>
                      <a:endParaRPr lang="en-US" altLang="en-US" sz="1800" b="1">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42 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solidFill>
                            <a:srgbClr val="FF0000"/>
                          </a:solidFill>
                          <a:latin typeface="Times New Roman" panose="02020603050405020304" pitchFamily="18" charset="0"/>
                          <a:cs typeface="Times New Roman" panose="02020603050405020304" pitchFamily="18" charset="0"/>
                        </a:rPr>
                        <a:t>10 µs</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altLang="en-US" sz="1800" b="1">
                          <a:solidFill>
                            <a:srgbClr val="FF0000"/>
                          </a:solidFill>
                          <a:latin typeface="Times New Roman" panose="02020603050405020304" pitchFamily="18" charset="0"/>
                          <a:cs typeface="Times New Roman" panose="02020603050405020304" pitchFamily="18" charset="0"/>
                        </a:rPr>
                        <a:t>18%</a:t>
                      </a:r>
                      <a:endParaRPr lang="en-US" altLang="en-US" sz="1800" b="1">
                        <a:solidFill>
                          <a:srgbClr val="FF0000"/>
                        </a:solidFill>
                        <a:latin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8" name="文本框 17"/>
          <p:cNvSpPr txBox="1"/>
          <p:nvPr/>
        </p:nvSpPr>
        <p:spPr>
          <a:xfrm>
            <a:off x="747395" y="1758950"/>
            <a:ext cx="7785735" cy="1410970"/>
          </a:xfrm>
          <a:prstGeom prst="rect">
            <a:avLst/>
          </a:prstGeom>
          <a:noFill/>
        </p:spPr>
        <p:txBody>
          <a:bodyPr wrap="square" rtlCol="0" anchor="t">
            <a:spAutoFit/>
          </a:bodyPr>
          <a:lstStyle/>
          <a:p>
            <a:pPr marL="471170" lvl="1" indent="0" eaLnBrk="0" hangingPunct="0">
              <a:lnSpc>
                <a:spcPct val="130000"/>
              </a:lnSpc>
              <a:buClrTx/>
              <a:buNone/>
            </a:pPr>
            <a:r>
              <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sym typeface="+mn-ea"/>
              </a:rPr>
              <a:t>碳酸丙烯酯纳米液体：</a:t>
            </a:r>
            <a:r>
              <a:rPr lang="en-US" sz="2200" b="1" i="1">
                <a:solidFill>
                  <a:srgbClr val="000000"/>
                </a:solidFill>
                <a:latin typeface="Times New Roman" panose="02020603050405020304" pitchFamily="18" charset="0"/>
                <a:cs typeface="Times New Roman" panose="02020603050405020304" pitchFamily="18" charset="0"/>
                <a:sym typeface="+mn-ea"/>
              </a:rPr>
              <a:t>τ</a:t>
            </a:r>
            <a:r>
              <a:rPr lang="en-US" sz="2200" b="1" i="1" baseline="-25000">
                <a:solidFill>
                  <a:srgbClr val="000000"/>
                </a:solidFill>
                <a:latin typeface="Times New Roman" panose="02020603050405020304" pitchFamily="18" charset="0"/>
                <a:cs typeface="Times New Roman" panose="02020603050405020304" pitchFamily="18" charset="0"/>
                <a:sym typeface="+mn-ea"/>
              </a:rPr>
              <a:t>r</a:t>
            </a:r>
            <a:r>
              <a:rPr lang="zh-CN" altLang="en-US" sz="2200" b="1" i="1">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sz="2200" b="1" i="1">
                <a:solidFill>
                  <a:srgbClr val="000000"/>
                </a:solidFill>
                <a:latin typeface="Times New Roman" panose="02020603050405020304" pitchFamily="18" charset="0"/>
                <a:cs typeface="Times New Roman" panose="02020603050405020304" pitchFamily="18" charset="0"/>
                <a:sym typeface="+mn-ea"/>
              </a:rPr>
              <a:t>τ</a:t>
            </a:r>
            <a:r>
              <a:rPr lang="zh-CN" altLang="en-US" sz="2200" b="1">
                <a:solidFill>
                  <a:srgbClr val="FF0000"/>
                </a:solidFill>
                <a:latin typeface="Times New Roman" panose="02020603050405020304" pitchFamily="18" charset="0"/>
                <a:cs typeface="Times New Roman" panose="02020603050405020304" pitchFamily="18" charset="0"/>
                <a:sym typeface="+mn-ea"/>
              </a:rPr>
              <a:t>相近</a:t>
            </a:r>
            <a:endParaRPr lang="zh-CN" altLang="en-US" sz="2200" b="1" i="1">
              <a:solidFill>
                <a:srgbClr val="FF0000"/>
              </a:solidFill>
              <a:latin typeface="Times New Roman" panose="02020603050405020304" pitchFamily="18" charset="0"/>
              <a:cs typeface="Times New Roman" panose="02020603050405020304" pitchFamily="18" charset="0"/>
              <a:sym typeface="+mn-ea"/>
            </a:endParaRPr>
          </a:p>
          <a:p>
            <a:pPr marL="471170" lvl="1" indent="0" eaLnBrk="0" hangingPunct="0">
              <a:lnSpc>
                <a:spcPct val="130000"/>
              </a:lnSpc>
              <a:buClrTx/>
              <a:buNone/>
            </a:pPr>
            <a:r>
              <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sym typeface="+mn-ea"/>
              </a:rPr>
              <a:t>变压器油纳米液体</a:t>
            </a:r>
            <a:r>
              <a:rPr lang="zh-CN" altLang="en-US" sz="2200" b="1">
                <a:latin typeface="Times New Roman" panose="02020603050405020304" pitchFamily="18" charset="0"/>
                <a:cs typeface="Times New Roman" panose="02020603050405020304" pitchFamily="18" charset="0"/>
                <a:sym typeface="+mn-ea"/>
              </a:rPr>
              <a:t>：</a:t>
            </a:r>
            <a:r>
              <a:rPr lang="en-US" sz="2200" b="1" i="1">
                <a:solidFill>
                  <a:srgbClr val="000000"/>
                </a:solidFill>
                <a:latin typeface="Times New Roman" panose="02020603050405020304" pitchFamily="18" charset="0"/>
                <a:cs typeface="Times New Roman" panose="02020603050405020304" pitchFamily="18" charset="0"/>
                <a:sym typeface="+mn-ea"/>
              </a:rPr>
              <a:t>τ</a:t>
            </a:r>
            <a:r>
              <a:rPr lang="en-US" sz="2200" b="1" i="1" baseline="-25000">
                <a:solidFill>
                  <a:srgbClr val="000000"/>
                </a:solidFill>
                <a:latin typeface="Times New Roman" panose="02020603050405020304" pitchFamily="18" charset="0"/>
                <a:cs typeface="Times New Roman" panose="02020603050405020304" pitchFamily="18" charset="0"/>
                <a:sym typeface="+mn-ea"/>
              </a:rPr>
              <a:t>r </a:t>
            </a:r>
            <a:r>
              <a:rPr lang="zh-CN" altLang="en-US" sz="2200" b="1">
                <a:solidFill>
                  <a:srgbClr val="FF0000"/>
                </a:solidFill>
                <a:latin typeface="Times New Roman" panose="02020603050405020304" pitchFamily="18" charset="0"/>
                <a:cs typeface="Times New Roman" panose="02020603050405020304" pitchFamily="18" charset="0"/>
                <a:sym typeface="+mn-ea"/>
              </a:rPr>
              <a:t>远大于</a:t>
            </a:r>
            <a:r>
              <a:rPr lang="en-US" altLang="zh-CN" sz="2200" b="1" i="1">
                <a:solidFill>
                  <a:srgbClr val="000000"/>
                </a:solidFill>
                <a:latin typeface="Times New Roman" panose="02020603050405020304" pitchFamily="18" charset="0"/>
                <a:cs typeface="Times New Roman" panose="02020603050405020304" pitchFamily="18" charset="0"/>
                <a:sym typeface="+mn-ea"/>
              </a:rPr>
              <a:t> </a:t>
            </a:r>
            <a:r>
              <a:rPr lang="en-US" sz="2200" b="1" i="1">
                <a:solidFill>
                  <a:srgbClr val="000000"/>
                </a:solidFill>
                <a:latin typeface="Times New Roman" panose="02020603050405020304" pitchFamily="18" charset="0"/>
                <a:cs typeface="Times New Roman" panose="02020603050405020304" pitchFamily="18" charset="0"/>
                <a:sym typeface="+mn-ea"/>
              </a:rPr>
              <a:t>τ</a:t>
            </a:r>
            <a:endPar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471170" lvl="1" indent="0" eaLnBrk="0" hangingPunct="0">
              <a:lnSpc>
                <a:spcPct val="130000"/>
              </a:lnSpc>
              <a:buClrTx/>
              <a:buNone/>
            </a:pPr>
            <a:r>
              <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sym typeface="+mn-ea"/>
              </a:rPr>
              <a:t>改性效果：碳酸丙烯酯基纳米液体</a:t>
            </a:r>
            <a:r>
              <a:rPr lang="zh-CN" altLang="en-US"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sym typeface="+mn-ea"/>
              </a:rPr>
              <a:t>变压器油基纳米液体</a:t>
            </a:r>
            <a:endParaRPr lang="zh-CN" altLang="en-US" sz="2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流注示意图</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6" name="图片 116"/>
          <p:cNvPicPr/>
          <p:nvPr/>
        </p:nvPicPr>
        <p:blipFill>
          <a:blip r:embed="rId2" cstate="print">
            <a:extLst>
              <a:ext uri="{28A0092B-C50C-407E-A947-70E740481C1C}">
                <a14:useLocalDpi xmlns:a14="http://schemas.microsoft.com/office/drawing/2010/main" val="0"/>
              </a:ext>
            </a:extLst>
          </a:blip>
          <a:srcRect/>
          <a:stretch>
            <a:fillRect/>
          </a:stretch>
        </p:blipFill>
        <p:spPr>
          <a:xfrm>
            <a:off x="3206115" y="2656205"/>
            <a:ext cx="3239135" cy="3221355"/>
          </a:xfrm>
          <a:prstGeom prst="rect">
            <a:avLst/>
          </a:prstGeom>
          <a:noFill/>
          <a:ln>
            <a:noFill/>
          </a:ln>
        </p:spPr>
      </p:pic>
      <p:sp>
        <p:nvSpPr>
          <p:cNvPr id="24" name="矩形 23"/>
          <p:cNvSpPr/>
          <p:nvPr/>
        </p:nvSpPr>
        <p:spPr bwMode="auto">
          <a:xfrm>
            <a:off x="521970" y="1449070"/>
            <a:ext cx="8152765" cy="1069340"/>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chemeClr val="tx1"/>
                </a:solidFill>
              </a:rPr>
              <a:t>建立流注模型示意图：主流注、初级流注分支、次级流注分支，以便于区分流注形态</a:t>
            </a:r>
            <a:endParaRPr lang="zh-CN" sz="2400" b="1" dirty="0">
              <a:solidFill>
                <a:schemeClr val="tx1"/>
              </a:solidFill>
            </a:endParaRPr>
          </a:p>
        </p:txBody>
      </p:sp>
      <p:sp>
        <p:nvSpPr>
          <p:cNvPr id="22535" name="Rectangle 22"/>
          <p:cNvSpPr>
            <a:spLocks noChangeArrowheads="1"/>
          </p:cNvSpPr>
          <p:nvPr/>
        </p:nvSpPr>
        <p:spPr bwMode="auto">
          <a:xfrm>
            <a:off x="6769100" y="3606165"/>
            <a:ext cx="1492250" cy="132207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just" eaLnBrk="1" hangingPunct="1">
              <a:buFont typeface="Symbol" panose="050501020107060205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主流注</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贯穿针电极与板电极的明亮通道</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Rectangle 22"/>
          <p:cNvSpPr>
            <a:spLocks noChangeArrowheads="1"/>
          </p:cNvSpPr>
          <p:nvPr/>
        </p:nvSpPr>
        <p:spPr bwMode="auto">
          <a:xfrm>
            <a:off x="832485" y="2921635"/>
            <a:ext cx="1838325" cy="101473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just" eaLnBrk="1" hangingPunct="1">
              <a:buFont typeface="Symbol" panose="050501020107060205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初级流注分支</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从主流注上</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分叉出的分支</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Rectangle 22"/>
          <p:cNvSpPr>
            <a:spLocks noChangeArrowheads="1"/>
          </p:cNvSpPr>
          <p:nvPr/>
        </p:nvSpPr>
        <p:spPr bwMode="auto">
          <a:xfrm>
            <a:off x="832485" y="4862830"/>
            <a:ext cx="2022475" cy="1014730"/>
          </a:xfrm>
          <a:prstGeom prst="rect">
            <a:avLst/>
          </a:prstGeom>
          <a:solidFill>
            <a:schemeClr val="accent1">
              <a:lumMod val="40000"/>
              <a:lumOff val="60000"/>
            </a:schemeClr>
          </a:solidFill>
          <a:ln w="9525">
            <a:solidFill>
              <a:schemeClr val="accent1">
                <a:lumMod val="60000"/>
                <a:lumOff val="40000"/>
              </a:schemeClr>
            </a:solidFill>
            <a:miter lim="800000"/>
          </a:ln>
        </p:spPr>
        <p:txBody>
          <a:bodyPr wrap="square" lIns="92075" tIns="46038" rIns="92075" bIns="46038">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just" eaLnBrk="1" hangingPunct="1">
              <a:buFont typeface="Symbol" panose="050501020107060205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次级流注分支</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buFont typeface="Symbol" panose="05050102010706020507" pitchFamily="18" charset="2"/>
              <a:buNone/>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从初级流注分支上分叉出的分支</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22190" y="3074789"/>
            <a:ext cx="6854349" cy="3160932"/>
            <a:chOff x="4944" y="4946"/>
            <a:chExt cx="7978" cy="4370"/>
          </a:xfrm>
        </p:grpSpPr>
        <p:sp>
          <p:nvSpPr>
            <p:cNvPr id="25" name="矩形 24"/>
            <p:cNvSpPr/>
            <p:nvPr/>
          </p:nvSpPr>
          <p:spPr>
            <a:xfrm>
              <a:off x="9161" y="5396"/>
              <a:ext cx="598" cy="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4944" y="4946"/>
              <a:ext cx="7978" cy="4370"/>
            </a:xfrm>
            <a:prstGeom prst="rect">
              <a:avLst/>
            </a:prstGeom>
          </p:spPr>
        </p:pic>
      </p:grpSp>
      <p:sp>
        <p:nvSpPr>
          <p:cNvPr id="8" name="矩形 7"/>
          <p:cNvSpPr/>
          <p:nvPr/>
        </p:nvSpPr>
        <p:spPr>
          <a:xfrm>
            <a:off x="3467100" y="1707515"/>
            <a:ext cx="6066155" cy="514350"/>
          </a:xfrm>
          <a:prstGeom prst="rect">
            <a:avLst/>
          </a:prstGeom>
        </p:spPr>
        <p:txBody>
          <a:bodyPr wrap="square">
            <a:spAutoFit/>
          </a:bodyPr>
          <a:lstStyle/>
          <a:p>
            <a:pPr eaLnBrk="1" fontAlgn="auto" hangingPunct="1">
              <a:lnSpc>
                <a:spcPct val="125000"/>
              </a:lnSpc>
              <a:spcBef>
                <a:spcPts val="0"/>
              </a:spcBef>
              <a:spcAft>
                <a:spcPts val="0"/>
              </a:spcAft>
              <a:defRPr/>
            </a:pPr>
            <a:r>
              <a:rPr lang="zh-CN" altLang="en-US"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Applied Sciences-Basel </a:t>
            </a:r>
            <a:r>
              <a:rPr lang="en-US" altLang="zh-CN"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10</a:t>
            </a:r>
            <a:r>
              <a:rPr lang="zh-CN" altLang="en-US"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20</a:t>
            </a:r>
            <a:r>
              <a:rPr lang="zh-CN" altLang="en-US"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7376, 2020</a:t>
            </a:r>
            <a:endParaRPr lang="en-US" altLang="zh-CN" sz="2200" b="1" i="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9" name="图片 8"/>
          <p:cNvPicPr>
            <a:picLocks noChangeAspect="1"/>
          </p:cNvPicPr>
          <p:nvPr userDrawn="1"/>
        </p:nvPicPr>
        <p:blipFill>
          <a:blip r:embed="rId2"/>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结果分析</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24" name="文本框 23"/>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27" name="矩形 26"/>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文本框 32"/>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34" name="矩形 3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bwMode="auto">
          <a:xfrm>
            <a:off x="670957" y="1433195"/>
            <a:ext cx="8152765" cy="143700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chemeClr val="tx1"/>
                </a:solidFill>
              </a:rPr>
              <a:t>变压器油流注：</a:t>
            </a:r>
            <a:r>
              <a:rPr lang="zh-CN" sz="2400" b="1" dirty="0">
                <a:solidFill>
                  <a:srgbClr val="FF0000"/>
                </a:solidFill>
              </a:rPr>
              <a:t>分支数量多</a:t>
            </a:r>
            <a:r>
              <a:rPr lang="zh-CN" sz="2400" b="1" dirty="0">
                <a:solidFill>
                  <a:schemeClr val="tx1"/>
                </a:solidFill>
              </a:rPr>
              <a:t>，整体呈</a:t>
            </a:r>
            <a:r>
              <a:rPr lang="zh-CN" sz="2400" b="1" dirty="0">
                <a:solidFill>
                  <a:srgbClr val="FF0000"/>
                </a:solidFill>
              </a:rPr>
              <a:t>雪花状</a:t>
            </a:r>
            <a:endParaRPr lang="zh-CN" sz="2400" b="1" dirty="0">
              <a:solidFill>
                <a:srgbClr val="FF0000"/>
              </a:solidFill>
            </a:endParaRPr>
          </a:p>
          <a:p>
            <a:pPr eaLnBrk="1" fontAlgn="auto" hangingPunct="1">
              <a:lnSpc>
                <a:spcPct val="125000"/>
              </a:lnSpc>
              <a:spcBef>
                <a:spcPts val="0"/>
              </a:spcBef>
              <a:spcAft>
                <a:spcPts val="0"/>
              </a:spcAft>
              <a:defRPr/>
            </a:pPr>
            <a:r>
              <a:rPr lang="zh-CN" sz="2400" b="1" dirty="0">
                <a:solidFill>
                  <a:schemeClr val="tx1"/>
                </a:solidFill>
                <a:sym typeface="+mn-ea"/>
              </a:rPr>
              <a:t>TiO</a:t>
            </a:r>
            <a:r>
              <a:rPr lang="zh-CN" sz="2400" b="1" baseline="-25000" dirty="0">
                <a:solidFill>
                  <a:schemeClr val="tx1"/>
                </a:solidFill>
                <a:sym typeface="+mn-ea"/>
              </a:rPr>
              <a:t>2</a:t>
            </a:r>
            <a:r>
              <a:rPr lang="zh-CN" sz="2400" b="1" dirty="0">
                <a:solidFill>
                  <a:schemeClr val="tx1"/>
                </a:solidFill>
                <a:sym typeface="+mn-ea"/>
              </a:rPr>
              <a:t>：</a:t>
            </a:r>
            <a:r>
              <a:rPr lang="zh-CN" sz="2400" b="1" dirty="0">
                <a:solidFill>
                  <a:srgbClr val="FF0000"/>
                </a:solidFill>
                <a:sym typeface="+mn-ea"/>
              </a:rPr>
              <a:t>次级流注分支</a:t>
            </a:r>
            <a:r>
              <a:rPr lang="zh-CN" sz="2400" b="1" dirty="0">
                <a:solidFill>
                  <a:schemeClr val="tx1"/>
                </a:solidFill>
                <a:sym typeface="+mn-ea"/>
              </a:rPr>
              <a:t>数量明显减少，整体呈</a:t>
            </a:r>
            <a:r>
              <a:rPr lang="zh-CN" sz="2400" b="1" dirty="0">
                <a:solidFill>
                  <a:srgbClr val="FF0000"/>
                </a:solidFill>
                <a:sym typeface="+mn-ea"/>
              </a:rPr>
              <a:t>松针状</a:t>
            </a:r>
            <a:endParaRPr lang="en-US" altLang="zh-CN" sz="2400" b="1" dirty="0">
              <a:solidFill>
                <a:srgbClr val="FF0000"/>
              </a:solidFill>
              <a:sym typeface="+mn-ea"/>
            </a:endParaRPr>
          </a:p>
          <a:p>
            <a:pPr>
              <a:lnSpc>
                <a:spcPct val="125000"/>
              </a:lnSpc>
              <a:defRPr/>
            </a:pPr>
            <a:r>
              <a:rPr lang="en-US" altLang="zh-CN" sz="2400" b="1" dirty="0">
                <a:solidFill>
                  <a:schemeClr val="tx1"/>
                </a:solidFill>
              </a:rPr>
              <a:t>Al</a:t>
            </a:r>
            <a:r>
              <a:rPr lang="en-US" altLang="zh-CN" sz="2400" b="1" baseline="-25000" dirty="0">
                <a:solidFill>
                  <a:schemeClr val="tx1"/>
                </a:solidFill>
              </a:rPr>
              <a:t>2</a:t>
            </a:r>
            <a:r>
              <a:rPr lang="en-US" altLang="zh-CN" sz="2400" b="1" dirty="0">
                <a:solidFill>
                  <a:schemeClr val="tx1"/>
                </a:solidFill>
              </a:rPr>
              <a:t>O</a:t>
            </a:r>
            <a:r>
              <a:rPr lang="en-US" altLang="zh-CN" sz="2400" b="1" baseline="-25000" dirty="0">
                <a:solidFill>
                  <a:schemeClr val="tx1"/>
                </a:solidFill>
              </a:rPr>
              <a:t>3</a:t>
            </a:r>
            <a:r>
              <a:rPr lang="zh-CN" altLang="zh-CN" sz="2400" b="1" dirty="0">
                <a:solidFill>
                  <a:schemeClr val="tx1"/>
                </a:solidFill>
              </a:rPr>
              <a:t>：</a:t>
            </a:r>
            <a:r>
              <a:rPr lang="zh-CN" altLang="zh-CN" sz="2400" b="1" dirty="0">
                <a:solidFill>
                  <a:srgbClr val="FF0000"/>
                </a:solidFill>
                <a:sym typeface="+mn-ea"/>
              </a:rPr>
              <a:t>次级流注分支</a:t>
            </a:r>
            <a:r>
              <a:rPr lang="zh-CN" altLang="zh-CN" sz="2400" b="1" dirty="0">
                <a:solidFill>
                  <a:schemeClr val="tx1"/>
                </a:solidFill>
                <a:sym typeface="+mn-ea"/>
              </a:rPr>
              <a:t>数量明显减少</a:t>
            </a:r>
            <a:r>
              <a:rPr lang="zh-CN" altLang="zh-CN" sz="2400" b="1" dirty="0">
                <a:solidFill>
                  <a:schemeClr val="tx1"/>
                </a:solidFill>
              </a:rPr>
              <a:t>，整体呈</a:t>
            </a:r>
            <a:r>
              <a:rPr lang="zh-CN" altLang="zh-CN" sz="2400" b="1" dirty="0">
                <a:solidFill>
                  <a:srgbClr val="FF0000"/>
                </a:solidFill>
              </a:rPr>
              <a:t>松针状</a:t>
            </a:r>
            <a:endParaRPr lang="zh-CN" sz="2400" b="1" dirty="0">
              <a:solidFill>
                <a:schemeClr val="tx1"/>
              </a:solidFill>
            </a:endParaRPr>
          </a:p>
        </p:txBody>
      </p:sp>
      <p:sp>
        <p:nvSpPr>
          <p:cNvPr id="17" name="文本框 16"/>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流注改性机理</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8" name="图片 118"/>
          <p:cNvPicPr/>
          <p:nvPr/>
        </p:nvPicPr>
        <p:blipFill>
          <a:blip r:embed="rId2" cstate="print">
            <a:extLst>
              <a:ext uri="{28A0092B-C50C-407E-A947-70E740481C1C}">
                <a14:useLocalDpi xmlns:a14="http://schemas.microsoft.com/office/drawing/2010/main" val="0"/>
              </a:ext>
            </a:extLst>
          </a:blip>
          <a:srcRect l="51370" t="9229"/>
          <a:stretch>
            <a:fillRect/>
          </a:stretch>
        </p:blipFill>
        <p:spPr>
          <a:xfrm>
            <a:off x="4481830" y="3463290"/>
            <a:ext cx="3347720" cy="2498090"/>
          </a:xfrm>
          <a:prstGeom prst="rect">
            <a:avLst/>
          </a:prstGeom>
          <a:noFill/>
          <a:ln>
            <a:noFill/>
          </a:ln>
        </p:spPr>
      </p:pic>
      <p:pic>
        <p:nvPicPr>
          <p:cNvPr id="7" name="图片 118"/>
          <p:cNvPicPr/>
          <p:nvPr/>
        </p:nvPicPr>
        <p:blipFill>
          <a:blip r:embed="rId2" cstate="print">
            <a:extLst>
              <a:ext uri="{28A0092B-C50C-407E-A947-70E740481C1C}">
                <a14:useLocalDpi xmlns:a14="http://schemas.microsoft.com/office/drawing/2010/main" val="0"/>
              </a:ext>
            </a:extLst>
          </a:blip>
          <a:srcRect l="3998" t="7960" r="46482"/>
          <a:stretch>
            <a:fillRect/>
          </a:stretch>
        </p:blipFill>
        <p:spPr>
          <a:xfrm>
            <a:off x="1058545" y="3556000"/>
            <a:ext cx="3249930" cy="2533015"/>
          </a:xfrm>
          <a:prstGeom prst="rect">
            <a:avLst/>
          </a:prstGeom>
          <a:noFill/>
          <a:ln>
            <a:noFill/>
          </a:ln>
        </p:spPr>
      </p:pic>
      <p:sp>
        <p:nvSpPr>
          <p:cNvPr id="16" name="矩形 15"/>
          <p:cNvSpPr/>
          <p:nvPr/>
        </p:nvSpPr>
        <p:spPr bwMode="auto">
          <a:xfrm>
            <a:off x="6851015" y="2090420"/>
            <a:ext cx="1823720" cy="81851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dirty="0">
                <a:solidFill>
                  <a:schemeClr val="tx1"/>
                </a:solidFill>
              </a:rPr>
              <a:t>流注</a:t>
            </a:r>
            <a:r>
              <a:rPr lang="zh-CN" sz="2000" b="1" dirty="0">
                <a:solidFill>
                  <a:srgbClr val="FF0000"/>
                </a:solidFill>
              </a:rPr>
              <a:t>分支减少</a:t>
            </a:r>
            <a:endParaRPr lang="zh-CN" sz="2000" b="1" dirty="0">
              <a:solidFill>
                <a:srgbClr val="FF0000"/>
              </a:solidFill>
            </a:endParaRPr>
          </a:p>
        </p:txBody>
      </p:sp>
      <p:sp>
        <p:nvSpPr>
          <p:cNvPr id="11" name="矩形 10"/>
          <p:cNvSpPr/>
          <p:nvPr/>
        </p:nvSpPr>
        <p:spPr bwMode="auto">
          <a:xfrm>
            <a:off x="549275" y="2085975"/>
            <a:ext cx="2178685" cy="77597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altLang="en-US" sz="2000" dirty="0">
                <a:solidFill>
                  <a:schemeClr val="tx1"/>
                </a:solidFill>
              </a:rPr>
              <a:t>交界面</a:t>
            </a:r>
            <a:r>
              <a:rPr lang="zh-CN" altLang="en-US" sz="2000" b="1" dirty="0">
                <a:solidFill>
                  <a:srgbClr val="FF0000"/>
                </a:solidFill>
              </a:rPr>
              <a:t>电荷不稳定性</a:t>
            </a:r>
            <a:r>
              <a:rPr lang="zh-CN" altLang="en-US" sz="2000" dirty="0">
                <a:solidFill>
                  <a:schemeClr val="tx1"/>
                </a:solidFill>
              </a:rPr>
              <a:t>导致分叉</a:t>
            </a:r>
            <a:endParaRPr lang="zh-CN" altLang="en-US" sz="2000" dirty="0">
              <a:solidFill>
                <a:schemeClr val="tx1"/>
              </a:solidFill>
            </a:endParaRPr>
          </a:p>
        </p:txBody>
      </p:sp>
      <p:sp>
        <p:nvSpPr>
          <p:cNvPr id="12" name="矩形 11"/>
          <p:cNvSpPr/>
          <p:nvPr/>
        </p:nvSpPr>
        <p:spPr bwMode="auto">
          <a:xfrm>
            <a:off x="3644265" y="2089785"/>
            <a:ext cx="2249805" cy="81851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5000"/>
              </a:lnSpc>
              <a:spcBef>
                <a:spcPts val="0"/>
              </a:spcBef>
              <a:spcAft>
                <a:spcPts val="0"/>
              </a:spcAft>
              <a:defRPr/>
            </a:pPr>
            <a:r>
              <a:rPr lang="zh-CN" sz="2000" dirty="0">
                <a:solidFill>
                  <a:schemeClr val="tx1"/>
                </a:solidFill>
              </a:rPr>
              <a:t>纳米粒子</a:t>
            </a:r>
            <a:r>
              <a:rPr lang="zh-CN" sz="2000" b="1" dirty="0">
                <a:solidFill>
                  <a:srgbClr val="FF0000"/>
                </a:solidFill>
              </a:rPr>
              <a:t>捕获电子</a:t>
            </a:r>
            <a:r>
              <a:rPr lang="zh-CN" sz="2000" dirty="0">
                <a:solidFill>
                  <a:schemeClr val="tx1"/>
                </a:solidFill>
              </a:rPr>
              <a:t>电荷密度下降</a:t>
            </a:r>
            <a:endParaRPr lang="zh-CN" sz="2000" dirty="0">
              <a:solidFill>
                <a:schemeClr val="tx1"/>
              </a:solidFill>
            </a:endParaRPr>
          </a:p>
        </p:txBody>
      </p:sp>
      <p:sp>
        <p:nvSpPr>
          <p:cNvPr id="53" name="左箭头 52"/>
          <p:cNvSpPr/>
          <p:nvPr/>
        </p:nvSpPr>
        <p:spPr>
          <a:xfrm rot="10800000">
            <a:off x="2889885" y="2319020"/>
            <a:ext cx="607695" cy="30988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rot="10800000">
            <a:off x="6090285" y="2344420"/>
            <a:ext cx="607695" cy="30988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1" grpId="0" bldLvl="0" animBg="1"/>
      <p:bldP spid="11" grpId="1" animBg="1"/>
      <p:bldP spid="12" grpId="0" bldLvl="0" animBg="1"/>
      <p:bldP spid="12" grpId="1" animBg="1"/>
      <p:bldP spid="53" grpId="0" bldLvl="0" animBg="1"/>
      <p:bldP spid="53" grpId="1" animBg="1"/>
      <p:bldP spid="13" grpId="0" bldLvl="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0" y="2368153"/>
            <a:ext cx="9144000" cy="213717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1" y="2855119"/>
            <a:ext cx="822722"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490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625" dirty="0">
                <a:solidFill>
                  <a:schemeClr val="bg1"/>
                </a:solidFill>
                <a:latin typeface="Impact" panose="020B0806030902050204" pitchFamily="34" charset="0"/>
              </a:rPr>
              <a:t>4</a:t>
            </a:r>
            <a:endParaRPr lang="zh-CN" altLang="en-US" sz="8625" dirty="0">
              <a:solidFill>
                <a:schemeClr val="bg1"/>
              </a:solidFill>
              <a:latin typeface="Impact" panose="020B0806030902050204" pitchFamily="34" charset="0"/>
            </a:endParaRPr>
          </a:p>
        </p:txBody>
      </p:sp>
      <p:sp>
        <p:nvSpPr>
          <p:cNvPr id="5" name="文本框 4"/>
          <p:cNvSpPr txBox="1">
            <a:spLocks noChangeArrowheads="1"/>
          </p:cNvSpPr>
          <p:nvPr/>
        </p:nvSpPr>
        <p:spPr bwMode="auto">
          <a:xfrm>
            <a:off x="314325" y="2836069"/>
            <a:ext cx="428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第</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6" name="矩形 5"/>
          <p:cNvSpPr/>
          <p:nvPr/>
        </p:nvSpPr>
        <p:spPr>
          <a:xfrm>
            <a:off x="1874044" y="2855119"/>
            <a:ext cx="7269956"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1894285" y="2836069"/>
            <a:ext cx="132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部分</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nvSpPr>
        <p:spPr bwMode="auto">
          <a:xfrm>
            <a:off x="4665980" y="3581400"/>
            <a:ext cx="4429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       总结展望</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总结</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bwMode="auto">
          <a:xfrm>
            <a:off x="422910" y="1652270"/>
            <a:ext cx="2456815" cy="4391660"/>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50000"/>
              </a:lnSpc>
              <a:spcBef>
                <a:spcPts val="0"/>
              </a:spcBef>
              <a:spcAft>
                <a:spcPts val="0"/>
              </a:spcAft>
              <a:defRPr/>
            </a:pPr>
            <a:r>
              <a:rPr lang="zh-CN" altLang="en-US" sz="2000" b="1" dirty="0">
                <a:solidFill>
                  <a:schemeClr val="tx1"/>
                </a:solidFill>
                <a:latin typeface="Times New Roman" panose="02020603050405020304" pitchFamily="18" charset="0"/>
                <a:cs typeface="Times New Roman" panose="02020603050405020304" pitchFamily="18" charset="0"/>
                <a:sym typeface="+mn-ea"/>
              </a:rPr>
              <a:t>蓖麻油与</a:t>
            </a:r>
            <a:r>
              <a:rPr lang="en-US" altLang="zh-CN" sz="2000" b="1" dirty="0" err="1">
                <a:solidFill>
                  <a:schemeClr val="tx1"/>
                </a:solidFill>
                <a:latin typeface="Times New Roman" panose="02020603050405020304" pitchFamily="18" charset="0"/>
                <a:cs typeface="Times New Roman" panose="02020603050405020304" pitchFamily="18" charset="0"/>
                <a:sym typeface="+mn-ea"/>
              </a:rPr>
              <a:t>Midel</a:t>
            </a:r>
            <a:r>
              <a:rPr lang="en-US" altLang="zh-CN" sz="2000" b="1" dirty="0">
                <a:solidFill>
                  <a:schemeClr val="tx1"/>
                </a:solidFill>
                <a:latin typeface="Times New Roman" panose="02020603050405020304" pitchFamily="18" charset="0"/>
                <a:cs typeface="Times New Roman" panose="02020603050405020304" pitchFamily="18" charset="0"/>
                <a:sym typeface="+mn-ea"/>
              </a:rPr>
              <a:t> 7131</a:t>
            </a:r>
            <a:r>
              <a:rPr lang="zh-CN" altLang="en-US" sz="2000" b="1" dirty="0">
                <a:solidFill>
                  <a:schemeClr val="tx1"/>
                </a:solidFill>
                <a:latin typeface="Times New Roman" panose="02020603050405020304" pitchFamily="18" charset="0"/>
                <a:cs typeface="Times New Roman" panose="02020603050405020304" pitchFamily="18" charset="0"/>
                <a:sym typeface="+mn-ea"/>
              </a:rPr>
              <a:t>纳米液体均存在</a:t>
            </a:r>
            <a:r>
              <a:rPr lang="zh-CN" altLang="en-US" sz="2000" b="1" dirty="0">
                <a:solidFill>
                  <a:srgbClr val="FF0000"/>
                </a:solidFill>
                <a:latin typeface="Times New Roman" panose="02020603050405020304" pitchFamily="18" charset="0"/>
                <a:cs typeface="Times New Roman" panose="02020603050405020304" pitchFamily="18" charset="0"/>
                <a:sym typeface="+mn-ea"/>
              </a:rPr>
              <a:t>绝缘能力最优体积分数</a:t>
            </a:r>
            <a:r>
              <a:rPr lang="zh-CN" altLang="en-US" sz="2000" b="1" dirty="0">
                <a:solidFill>
                  <a:schemeClr val="tx1"/>
                </a:solidFill>
                <a:latin typeface="Times New Roman" panose="02020603050405020304" pitchFamily="18" charset="0"/>
                <a:cs typeface="Times New Roman" panose="02020603050405020304" pitchFamily="18" charset="0"/>
                <a:sym typeface="+mn-ea"/>
              </a:rPr>
              <a:t>，蓖麻油纳米液体的最优体积分数</a:t>
            </a:r>
            <a:r>
              <a:rPr lang="zh-CN" altLang="en-US" sz="2000" b="1" dirty="0">
                <a:solidFill>
                  <a:srgbClr val="FF0000"/>
                </a:solidFill>
                <a:latin typeface="Times New Roman" panose="02020603050405020304" pitchFamily="18" charset="0"/>
                <a:cs typeface="Times New Roman" panose="02020603050405020304" pitchFamily="18" charset="0"/>
                <a:sym typeface="+mn-ea"/>
              </a:rPr>
              <a:t>高</a:t>
            </a:r>
            <a:r>
              <a:rPr lang="zh-CN" altLang="en-US" sz="2000" b="1" dirty="0">
                <a:solidFill>
                  <a:schemeClr val="tx1"/>
                </a:solidFill>
                <a:latin typeface="Times New Roman" panose="02020603050405020304" pitchFamily="18" charset="0"/>
                <a:cs typeface="Times New Roman" panose="02020603050405020304" pitchFamily="18" charset="0"/>
                <a:sym typeface="+mn-ea"/>
              </a:rPr>
              <a:t>于</a:t>
            </a:r>
            <a:r>
              <a:rPr lang="en-US" altLang="zh-CN" sz="2000" b="1" dirty="0" err="1">
                <a:solidFill>
                  <a:schemeClr val="tx1"/>
                </a:solidFill>
                <a:latin typeface="Times New Roman" panose="02020603050405020304" pitchFamily="18" charset="0"/>
                <a:cs typeface="Times New Roman" panose="02020603050405020304" pitchFamily="18" charset="0"/>
                <a:sym typeface="+mn-ea"/>
              </a:rPr>
              <a:t>Midel</a:t>
            </a:r>
            <a:r>
              <a:rPr lang="en-US" altLang="zh-CN" sz="2000" b="1" dirty="0">
                <a:solidFill>
                  <a:schemeClr val="tx1"/>
                </a:solidFill>
                <a:latin typeface="Times New Roman" panose="02020603050405020304" pitchFamily="18" charset="0"/>
                <a:cs typeface="Times New Roman" panose="02020603050405020304" pitchFamily="18" charset="0"/>
                <a:sym typeface="+mn-ea"/>
              </a:rPr>
              <a:t> 7131</a:t>
            </a:r>
            <a:endParaRPr lang="zh-CN" sz="2000" b="1" dirty="0">
              <a:solidFill>
                <a:schemeClr val="tx1"/>
              </a:solidFill>
              <a:latin typeface="Times New Roman" panose="02020603050405020304" pitchFamily="18" charset="0"/>
              <a:cs typeface="Times New Roman" panose="02020603050405020304" pitchFamily="18" charset="0"/>
              <a:sym typeface="+mn-ea"/>
            </a:endParaRPr>
          </a:p>
        </p:txBody>
      </p:sp>
      <p:sp>
        <p:nvSpPr>
          <p:cNvPr id="17" name="矩形 16"/>
          <p:cNvSpPr/>
          <p:nvPr/>
        </p:nvSpPr>
        <p:spPr bwMode="auto">
          <a:xfrm>
            <a:off x="3343275" y="1652905"/>
            <a:ext cx="2456815" cy="4391025"/>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50000"/>
              </a:lnSpc>
              <a:spcBef>
                <a:spcPts val="0"/>
              </a:spcBef>
              <a:spcAft>
                <a:spcPts val="0"/>
              </a:spcAft>
              <a:defRPr/>
            </a:pPr>
            <a:r>
              <a:rPr lang="zh-CN" altLang="en-US" sz="2000" b="1" dirty="0">
                <a:solidFill>
                  <a:schemeClr val="tx1"/>
                </a:solidFill>
                <a:sym typeface="+mn-ea"/>
              </a:rPr>
              <a:t>纳米液体体积分数的增加，对绝缘能力改性效果有</a:t>
            </a:r>
            <a:r>
              <a:rPr lang="zh-CN" altLang="en-US" sz="2000" b="1" dirty="0">
                <a:solidFill>
                  <a:srgbClr val="FF0000"/>
                </a:solidFill>
                <a:sym typeface="+mn-ea"/>
              </a:rPr>
              <a:t>积极作用</a:t>
            </a:r>
            <a:r>
              <a:rPr lang="zh-CN" altLang="en-US" sz="2000" b="1" dirty="0">
                <a:solidFill>
                  <a:schemeClr val="tx1"/>
                </a:solidFill>
                <a:sym typeface="+mn-ea"/>
              </a:rPr>
              <a:t>和</a:t>
            </a:r>
            <a:r>
              <a:rPr lang="zh-CN" altLang="en-US" sz="2000" b="1" dirty="0">
                <a:solidFill>
                  <a:srgbClr val="FF0000"/>
                </a:solidFill>
                <a:sym typeface="+mn-ea"/>
              </a:rPr>
              <a:t>消极作用</a:t>
            </a:r>
            <a:r>
              <a:rPr lang="zh-CN" altLang="en-US" sz="2000" b="1" dirty="0">
                <a:solidFill>
                  <a:schemeClr val="tx1"/>
                </a:solidFill>
                <a:sym typeface="+mn-ea"/>
              </a:rPr>
              <a:t>，在</a:t>
            </a:r>
            <a:r>
              <a:rPr lang="zh-CN" altLang="en-US" sz="2000" b="1" dirty="0">
                <a:solidFill>
                  <a:srgbClr val="FF0000"/>
                </a:solidFill>
                <a:sym typeface="+mn-ea"/>
              </a:rPr>
              <a:t>最优体积分数</a:t>
            </a:r>
            <a:r>
              <a:rPr lang="zh-CN" altLang="en-US" sz="2000" b="1" dirty="0">
                <a:solidFill>
                  <a:schemeClr val="tx1"/>
                </a:solidFill>
                <a:sym typeface="+mn-ea"/>
              </a:rPr>
              <a:t>下，两种作用达到平衡</a:t>
            </a:r>
            <a:endParaRPr lang="zh-CN" sz="2000" b="1" dirty="0">
              <a:solidFill>
                <a:schemeClr val="tx1"/>
              </a:solidFill>
              <a:sym typeface="+mn-ea"/>
            </a:endParaRPr>
          </a:p>
        </p:txBody>
      </p:sp>
      <p:sp>
        <p:nvSpPr>
          <p:cNvPr id="18" name="矩形 17"/>
          <p:cNvSpPr/>
          <p:nvPr/>
        </p:nvSpPr>
        <p:spPr bwMode="auto">
          <a:xfrm>
            <a:off x="6268720" y="1652905"/>
            <a:ext cx="2456815" cy="4391660"/>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50000"/>
              </a:lnSpc>
              <a:spcBef>
                <a:spcPts val="0"/>
              </a:spcBef>
              <a:spcAft>
                <a:spcPts val="0"/>
              </a:spcAft>
              <a:defRPr/>
            </a:pPr>
            <a:r>
              <a:rPr lang="zh-CN" altLang="en-US" sz="2000" b="1" dirty="0">
                <a:solidFill>
                  <a:schemeClr val="tx1"/>
                </a:solidFill>
                <a:sym typeface="+mn-ea"/>
              </a:rPr>
              <a:t>液体介质对纳米粒子的</a:t>
            </a:r>
            <a:r>
              <a:rPr lang="zh-CN" altLang="en-US" sz="2000" b="1" dirty="0">
                <a:solidFill>
                  <a:srgbClr val="FF0000"/>
                </a:solidFill>
                <a:sym typeface="+mn-ea"/>
              </a:rPr>
              <a:t>粘滞阻力</a:t>
            </a:r>
            <a:r>
              <a:rPr lang="zh-CN" altLang="en-US" sz="2000" b="1" dirty="0">
                <a:solidFill>
                  <a:schemeClr val="tx1"/>
                </a:solidFill>
                <a:sym typeface="+mn-ea"/>
              </a:rPr>
              <a:t>抑制了纳米粒子间的聚合，对其绝缘能力改性效果有</a:t>
            </a:r>
            <a:r>
              <a:rPr lang="zh-CN" altLang="en-US" sz="2000" b="1" dirty="0">
                <a:solidFill>
                  <a:srgbClr val="FF0000"/>
                </a:solidFill>
                <a:sym typeface="+mn-ea"/>
              </a:rPr>
              <a:t>积极作用</a:t>
            </a:r>
            <a:endParaRPr lang="zh-CN" altLang="en-US" sz="2000" b="1" dirty="0">
              <a:solidFill>
                <a:schemeClr val="tx1"/>
              </a:solidFill>
              <a:sym typeface="+mn-ea"/>
            </a:endParaRPr>
          </a:p>
        </p:txBody>
      </p:sp>
      <p:cxnSp>
        <p:nvCxnSpPr>
          <p:cNvPr id="19" name="直接连接符 18"/>
          <p:cNvCxnSpPr/>
          <p:nvPr/>
        </p:nvCxnSpPr>
        <p:spPr>
          <a:xfrm>
            <a:off x="3107055" y="1310005"/>
            <a:ext cx="10160" cy="499872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24245" y="1279525"/>
            <a:ext cx="10160" cy="499872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总结</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bwMode="auto">
          <a:xfrm>
            <a:off x="1535430" y="1637030"/>
            <a:ext cx="2456815" cy="4391660"/>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50000"/>
              </a:lnSpc>
              <a:spcBef>
                <a:spcPts val="0"/>
              </a:spcBef>
              <a:spcAft>
                <a:spcPts val="0"/>
              </a:spcAft>
              <a:defRPr/>
            </a:pPr>
            <a:r>
              <a:rPr lang="zh-CN" sz="2000" b="1" dirty="0">
                <a:solidFill>
                  <a:schemeClr val="tx1"/>
                </a:solidFill>
                <a:sym typeface="+mn-ea"/>
              </a:rPr>
              <a:t>揭</a:t>
            </a:r>
            <a:r>
              <a:rPr lang="zh-CN" altLang="en-US" sz="2000" b="1" dirty="0">
                <a:solidFill>
                  <a:schemeClr val="tx1"/>
                </a:solidFill>
                <a:sym typeface="+mn-ea"/>
              </a:rPr>
              <a:t>示</a:t>
            </a:r>
            <a:r>
              <a:rPr lang="zh-CN" sz="2000" b="1" dirty="0">
                <a:solidFill>
                  <a:schemeClr val="tx1"/>
                </a:solidFill>
                <a:sym typeface="+mn-ea"/>
              </a:rPr>
              <a:t>了</a:t>
            </a:r>
            <a:r>
              <a:rPr lang="zh-CN" sz="2000" b="1" dirty="0">
                <a:solidFill>
                  <a:srgbClr val="FF0000"/>
                </a:solidFill>
                <a:sym typeface="+mn-ea"/>
              </a:rPr>
              <a:t>纳米粒子改性液体介质流注形态机理</a:t>
            </a:r>
            <a:r>
              <a:rPr lang="zh-CN" sz="2000" b="1" dirty="0">
                <a:solidFill>
                  <a:schemeClr val="tx1"/>
                </a:solidFill>
                <a:sym typeface="+mn-ea"/>
              </a:rPr>
              <a:t>，对探索普适性纳米改性机理有重要意义，为下一步实验研究提供了很好的理论指导</a:t>
            </a:r>
            <a:endParaRPr lang="zh-CN" sz="2000" b="1" dirty="0">
              <a:solidFill>
                <a:schemeClr val="tx1"/>
              </a:solidFill>
              <a:latin typeface="Times New Roman" panose="02020603050405020304" pitchFamily="18" charset="0"/>
              <a:cs typeface="Times New Roman" panose="02020603050405020304" pitchFamily="18" charset="0"/>
              <a:sym typeface="+mn-ea"/>
            </a:endParaRPr>
          </a:p>
        </p:txBody>
      </p:sp>
      <p:sp>
        <p:nvSpPr>
          <p:cNvPr id="17" name="矩形 16"/>
          <p:cNvSpPr/>
          <p:nvPr/>
        </p:nvSpPr>
        <p:spPr bwMode="auto">
          <a:xfrm>
            <a:off x="4994275" y="1640840"/>
            <a:ext cx="2456815" cy="4391025"/>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50000"/>
              </a:lnSpc>
              <a:spcBef>
                <a:spcPts val="0"/>
              </a:spcBef>
              <a:spcAft>
                <a:spcPts val="0"/>
              </a:spcAft>
              <a:defRPr/>
            </a:pPr>
            <a:r>
              <a:rPr lang="zh-CN" sz="2000" b="1" dirty="0">
                <a:solidFill>
                  <a:srgbClr val="FF0000"/>
                </a:solidFill>
                <a:sym typeface="+mn-ea"/>
              </a:rPr>
              <a:t>优化</a:t>
            </a:r>
            <a:r>
              <a:rPr lang="zh-CN" sz="2000" b="1" dirty="0">
                <a:solidFill>
                  <a:schemeClr val="tx1"/>
                </a:solidFill>
                <a:sym typeface="+mn-ea"/>
              </a:rPr>
              <a:t>拓展了现有纳米粒子</a:t>
            </a:r>
            <a:r>
              <a:rPr lang="zh-CN" sz="2000" b="1" dirty="0">
                <a:solidFill>
                  <a:srgbClr val="FF0000"/>
                </a:solidFill>
                <a:sym typeface="+mn-ea"/>
              </a:rPr>
              <a:t>极化捕获模型</a:t>
            </a:r>
            <a:r>
              <a:rPr lang="zh-CN" sz="2000" b="1" dirty="0">
                <a:solidFill>
                  <a:schemeClr val="tx1"/>
                </a:solidFill>
                <a:sym typeface="+mn-ea"/>
              </a:rPr>
              <a:t>，成功解释了微秒脉冲下纳米改性机理，对实验中优选纳米粒子种类有重要的指导意义</a:t>
            </a:r>
            <a:endParaRPr lang="zh-CN" sz="2000" b="1" dirty="0">
              <a:solidFill>
                <a:schemeClr val="tx1"/>
              </a:solidFill>
              <a:sym typeface="+mn-ea"/>
            </a:endParaRPr>
          </a:p>
        </p:txBody>
      </p:sp>
      <p:cxnSp>
        <p:nvCxnSpPr>
          <p:cNvPr id="19" name="直接连接符 18"/>
          <p:cNvCxnSpPr/>
          <p:nvPr/>
        </p:nvCxnSpPr>
        <p:spPr>
          <a:xfrm>
            <a:off x="4488180" y="1357630"/>
            <a:ext cx="10160" cy="499872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展望（克尔电光效应）</a:t>
            </a:r>
            <a:endParaRPr kumimoji="0" lang="zh-CN" altLang="en-US" sz="2800" b="1" i="0" u="none" strike="noStrike" kern="120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前沿交叉学科学院</a:t>
            </a:r>
            <a:endParaRPr kumimoji="0" lang="zh-CN" altLang="en-US" sz="2100" b="1"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前沿交叉学科学院</a:t>
            </a:r>
            <a:endParaRPr kumimoji="0" lang="zh-CN" altLang="en-US" sz="2100" b="1"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rgbClr val="044875"/>
                </a:solidFill>
                <a:effectLst/>
                <a:uLnTx/>
                <a:uFillTx/>
                <a:latin typeface="微软雅黑" panose="020B0503020204020204" pitchFamily="34" charset="-122"/>
                <a:ea typeface="微软雅黑" panose="020B0503020204020204" pitchFamily="34" charset="-122"/>
                <a:cs typeface="+mn-cs"/>
              </a:rPr>
              <a:t>5</a:t>
            </a:r>
            <a:endParaRPr kumimoji="0" lang="zh-CN" altLang="en-US" sz="1500" b="0" i="0" u="none" strike="noStrike" kern="1200" cap="none" spc="0" normalizeH="0" baseline="0" noProof="0" dirty="0">
              <a:ln>
                <a:noFill/>
              </a:ln>
              <a:solidFill>
                <a:srgbClr val="044875"/>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1" name="文本框 20"/>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pic>
        <p:nvPicPr>
          <p:cNvPr id="28" name="图片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2415" y="3395345"/>
            <a:ext cx="6046470" cy="1889760"/>
          </a:xfrm>
          <a:prstGeom prst="rect">
            <a:avLst/>
          </a:prstGeom>
          <a:noFill/>
          <a:ln>
            <a:noFill/>
          </a:ln>
        </p:spPr>
      </p:pic>
      <p:pic>
        <p:nvPicPr>
          <p:cNvPr id="11" name="图片 10"/>
          <p:cNvPicPr>
            <a:picLocks noChangeAspect="1"/>
          </p:cNvPicPr>
          <p:nvPr/>
        </p:nvPicPr>
        <p:blipFill>
          <a:blip r:embed="rId3"/>
          <a:stretch>
            <a:fillRect/>
          </a:stretch>
        </p:blipFill>
        <p:spPr>
          <a:xfrm>
            <a:off x="6318885" y="3313430"/>
            <a:ext cx="2505075" cy="1928495"/>
          </a:xfrm>
          <a:prstGeom prst="rect">
            <a:avLst/>
          </a:prstGeom>
        </p:spPr>
      </p:pic>
      <p:sp>
        <p:nvSpPr>
          <p:cNvPr id="37" name="矩形 36"/>
          <p:cNvSpPr/>
          <p:nvPr/>
        </p:nvSpPr>
        <p:spPr bwMode="auto">
          <a:xfrm>
            <a:off x="416560" y="1433195"/>
            <a:ext cx="8152765" cy="1609090"/>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sz="2400" b="1" dirty="0">
                <a:solidFill>
                  <a:srgbClr val="FF0000"/>
                </a:solidFill>
              </a:rPr>
              <a:t>克尔电光效应法</a:t>
            </a:r>
            <a:r>
              <a:rPr lang="zh-CN" sz="2400" b="1" dirty="0">
                <a:solidFill>
                  <a:schemeClr val="tx1"/>
                </a:solidFill>
              </a:rPr>
              <a:t>测量液体介质的空间电荷分布，其</a:t>
            </a:r>
            <a:r>
              <a:rPr lang="zh-CN" sz="2400" b="1" dirty="0">
                <a:solidFill>
                  <a:srgbClr val="FF0000"/>
                </a:solidFill>
              </a:rPr>
              <a:t>测量精度高</a:t>
            </a:r>
            <a:r>
              <a:rPr lang="zh-CN" sz="2400" b="1" dirty="0">
                <a:solidFill>
                  <a:schemeClr val="tx1"/>
                </a:solidFill>
              </a:rPr>
              <a:t>、</a:t>
            </a:r>
            <a:r>
              <a:rPr lang="zh-CN" sz="2400" b="1" dirty="0">
                <a:solidFill>
                  <a:srgbClr val="FF0000"/>
                </a:solidFill>
              </a:rPr>
              <a:t>避免电磁干扰</a:t>
            </a:r>
            <a:r>
              <a:rPr lang="zh-CN" sz="2400" b="1" dirty="0">
                <a:solidFill>
                  <a:schemeClr val="tx1"/>
                </a:solidFill>
              </a:rPr>
              <a:t>。因此，该方法在脉冲电压条件下的液体介质电场和空间电荷分布测量具有巨大的潜力。</a:t>
            </a:r>
            <a:endParaRPr lang="zh-CN" sz="240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0" y="2368153"/>
            <a:ext cx="9144000" cy="213717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1" y="2855119"/>
            <a:ext cx="822722"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4906"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625" dirty="0">
                <a:solidFill>
                  <a:schemeClr val="bg1"/>
                </a:solidFill>
                <a:latin typeface="Impact" panose="020B0806030902050204" pitchFamily="34" charset="0"/>
              </a:rPr>
              <a:t>1</a:t>
            </a:r>
            <a:endParaRPr lang="zh-CN" altLang="en-US" sz="8625" dirty="0">
              <a:solidFill>
                <a:schemeClr val="bg1"/>
              </a:solidFill>
              <a:latin typeface="Impact" panose="020B0806030902050204" pitchFamily="34" charset="0"/>
            </a:endParaRPr>
          </a:p>
        </p:txBody>
      </p:sp>
      <p:sp>
        <p:nvSpPr>
          <p:cNvPr id="5" name="文本框 4"/>
          <p:cNvSpPr txBox="1">
            <a:spLocks noChangeArrowheads="1"/>
          </p:cNvSpPr>
          <p:nvPr/>
        </p:nvSpPr>
        <p:spPr bwMode="auto">
          <a:xfrm>
            <a:off x="314325" y="2836069"/>
            <a:ext cx="428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第</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6" name="矩形 5"/>
          <p:cNvSpPr/>
          <p:nvPr/>
        </p:nvSpPr>
        <p:spPr>
          <a:xfrm>
            <a:off x="1874044" y="2855119"/>
            <a:ext cx="7269956"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1894285" y="2836069"/>
            <a:ext cx="132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部分</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nvSpPr>
        <p:spPr bwMode="auto">
          <a:xfrm>
            <a:off x="4665980" y="3581400"/>
            <a:ext cx="44297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研究背景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纳米液体应用</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345" y="3243950"/>
            <a:ext cx="3699810" cy="2219886"/>
          </a:xfrm>
          <a:prstGeom prst="rect">
            <a:avLst/>
          </a:prstGeom>
        </p:spPr>
      </p:pic>
      <p:grpSp>
        <p:nvGrpSpPr>
          <p:cNvPr id="27" name="组合 3"/>
          <p:cNvGrpSpPr/>
          <p:nvPr/>
        </p:nvGrpSpPr>
        <p:grpSpPr bwMode="auto">
          <a:xfrm>
            <a:off x="169210" y="3281205"/>
            <a:ext cx="4422432" cy="2160000"/>
            <a:chOff x="234950" y="4339243"/>
            <a:chExt cx="4422432" cy="216081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39243"/>
              <a:ext cx="3510609" cy="216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5"/>
            <p:cNvSpPr>
              <a:spLocks noChangeArrowheads="1"/>
            </p:cNvSpPr>
            <p:nvPr/>
          </p:nvSpPr>
          <p:spPr bwMode="auto">
            <a:xfrm>
              <a:off x="234950" y="5209865"/>
              <a:ext cx="1866900" cy="102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脉冲</a:t>
              </a: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变压器</a:t>
              </a:r>
              <a:endPar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6"/>
            <p:cNvSpPr>
              <a:spLocks noChangeArrowheads="1"/>
            </p:cNvSpPr>
            <p:nvPr/>
          </p:nvSpPr>
          <p:spPr bwMode="auto">
            <a:xfrm>
              <a:off x="741046" y="4406899"/>
              <a:ext cx="1210588" cy="49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初级能源</a:t>
              </a:r>
              <a:endPar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7"/>
            <p:cNvSpPr>
              <a:spLocks noChangeArrowheads="1"/>
            </p:cNvSpPr>
            <p:nvPr/>
          </p:nvSpPr>
          <p:spPr bwMode="auto">
            <a:xfrm>
              <a:off x="2117878" y="5215700"/>
              <a:ext cx="1467068" cy="49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脉冲形成线</a:t>
              </a:r>
              <a:endPar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8"/>
            <p:cNvSpPr>
              <a:spLocks noChangeArrowheads="1"/>
            </p:cNvSpPr>
            <p:nvPr/>
          </p:nvSpPr>
          <p:spPr bwMode="auto">
            <a:xfrm>
              <a:off x="3390900" y="4596513"/>
              <a:ext cx="1171601" cy="49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主开关</a:t>
              </a:r>
              <a:endPar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9"/>
            <p:cNvSpPr>
              <a:spLocks noChangeArrowheads="1"/>
            </p:cNvSpPr>
            <p:nvPr/>
          </p:nvSpPr>
          <p:spPr bwMode="auto">
            <a:xfrm>
              <a:off x="3342933" y="5486399"/>
              <a:ext cx="1314449" cy="49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rgbClr val="0000FF"/>
                  </a:solidFill>
                  <a:latin typeface="Times New Roman" panose="02020603050405020304" pitchFamily="18" charset="0"/>
                  <a:ea typeface="宋体" panose="02010600030101010101" pitchFamily="2" charset="-122"/>
                </a:defRPr>
              </a:lvl1pPr>
              <a:lvl2pPr marL="742950" indent="-285750" eaLnBrk="0" hangingPunct="0">
                <a:defRPr sz="2500" b="1">
                  <a:solidFill>
                    <a:srgbClr val="0000FF"/>
                  </a:solidFill>
                  <a:latin typeface="Times New Roman" panose="02020603050405020304" pitchFamily="18" charset="0"/>
                  <a:ea typeface="宋体" panose="02010600030101010101" pitchFamily="2" charset="-122"/>
                </a:defRPr>
              </a:lvl2pPr>
              <a:lvl3pPr marL="1143000" indent="-228600" eaLnBrk="0" hangingPunct="0">
                <a:defRPr sz="2500" b="1">
                  <a:solidFill>
                    <a:srgbClr val="0000FF"/>
                  </a:solidFill>
                  <a:latin typeface="Times New Roman" panose="02020603050405020304" pitchFamily="18" charset="0"/>
                  <a:ea typeface="宋体" panose="02010600030101010101" pitchFamily="2" charset="-122"/>
                </a:defRPr>
              </a:lvl3pPr>
              <a:lvl4pPr marL="1600200" indent="-228600" eaLnBrk="0" hangingPunct="0">
                <a:defRPr sz="2500" b="1">
                  <a:solidFill>
                    <a:srgbClr val="0000FF"/>
                  </a:solidFill>
                  <a:latin typeface="Times New Roman" panose="02020603050405020304" pitchFamily="18" charset="0"/>
                  <a:ea typeface="宋体" panose="02010600030101010101" pitchFamily="2" charset="-122"/>
                </a:defRPr>
              </a:lvl4pPr>
              <a:lvl5pPr marL="2057400" indent="-228600" eaLnBrk="0" hangingPunct="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algn="ctr" eaLnBrk="1" hangingPunct="1"/>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二极管</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4" name="Rectangle 2"/>
          <p:cNvSpPr>
            <a:spLocks noChangeArrowheads="1"/>
          </p:cNvSpPr>
          <p:nvPr/>
        </p:nvSpPr>
        <p:spPr bwMode="auto">
          <a:xfrm>
            <a:off x="695400" y="1223964"/>
            <a:ext cx="10981220" cy="3155551"/>
          </a:xfrm>
          <a:prstGeom prst="rect">
            <a:avLst/>
          </a:prstGeom>
        </p:spPr>
        <p:txBody>
          <a:bodyPr/>
          <a:lstStyle/>
          <a:p>
            <a:pPr indent="0" algn="just" eaLnBrk="0" hangingPunct="0">
              <a:lnSpc>
                <a:spcPct val="120000"/>
              </a:lnSpc>
              <a:buClr>
                <a:srgbClr val="0066FF"/>
              </a:buClr>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纳米液体形成线重频运行</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814070" lvl="1" indent="-342900" eaLnBrk="0" hangingPunct="0">
              <a:lnSpc>
                <a:spcPct val="120000"/>
              </a:lnSpc>
              <a:buClrTx/>
              <a:buFont typeface="Wingdings" panose="05000000000000000000" charset="0"/>
              <a:buChar char="Ø"/>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运行体制：</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 Hz/ 100 </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pls</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814070" lvl="1" indent="-342900" eaLnBrk="0" hangingPunct="0">
              <a:lnSpc>
                <a:spcPct val="120000"/>
              </a:lnSpc>
              <a:buClrTx/>
              <a:buFont typeface="Wingdings" panose="05000000000000000000" charset="0"/>
              <a:buChar char="Ø"/>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工作电压：</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600-900</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kV</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814070" lvl="1" indent="-342900" eaLnBrk="0" hangingPunct="0">
              <a:lnSpc>
                <a:spcPct val="120000"/>
              </a:lnSpc>
              <a:buClrTx/>
              <a:buFont typeface="Wingdings" panose="05000000000000000000" charset="0"/>
              <a:buChar char="Ø"/>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离散度</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(RMS)</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sym typeface="+mn-ea"/>
              </a:rPr>
              <a:t>纳米液体应用</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5" name="文本框 4"/>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6" name="矩形 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10" name="矩形 9"/>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5" name="图片 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6885" y="2916913"/>
            <a:ext cx="4465955" cy="2610485"/>
          </a:xfrm>
          <a:prstGeom prst="rect">
            <a:avLst/>
          </a:prstGeom>
          <a:noFill/>
          <a:ln>
            <a:noFill/>
          </a:ln>
        </p:spPr>
      </p:pic>
      <p:pic>
        <p:nvPicPr>
          <p:cNvPr id="96" name="图片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3995" y="2962315"/>
            <a:ext cx="2685415" cy="2519680"/>
          </a:xfrm>
          <a:prstGeom prst="rect">
            <a:avLst/>
          </a:prstGeom>
          <a:noFill/>
          <a:ln>
            <a:noFill/>
          </a:ln>
        </p:spPr>
      </p:pic>
      <p:sp>
        <p:nvSpPr>
          <p:cNvPr id="34" name="Rectangle 2"/>
          <p:cNvSpPr>
            <a:spLocks noChangeArrowheads="1"/>
          </p:cNvSpPr>
          <p:nvPr/>
        </p:nvSpPr>
        <p:spPr bwMode="auto">
          <a:xfrm>
            <a:off x="695400" y="1223964"/>
            <a:ext cx="10981220" cy="3155551"/>
          </a:xfrm>
          <a:prstGeom prst="rect">
            <a:avLst/>
          </a:prstGeom>
        </p:spPr>
        <p:txBody>
          <a:bodyPr/>
          <a:lstStyle/>
          <a:p>
            <a:pPr indent="0" algn="just" eaLnBrk="0" hangingPunct="0">
              <a:lnSpc>
                <a:spcPct val="120000"/>
              </a:lnSpc>
              <a:buClr>
                <a:srgbClr val="0066FF"/>
              </a:buClr>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纳米液体脉冲源驱动微波源</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marL="814070" lvl="1" indent="-342900" eaLnBrk="0" hangingPunct="0">
              <a:lnSpc>
                <a:spcPct val="120000"/>
              </a:lnSpc>
              <a:buClrTx/>
              <a:buFont typeface="Wingdings" panose="05000000000000000000" charset="0"/>
              <a:buChar char="Ø"/>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微波脉宽：</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ns</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14070" lvl="1" indent="-342900" eaLnBrk="0" hangingPunct="0">
              <a:lnSpc>
                <a:spcPct val="120000"/>
              </a:lnSpc>
              <a:buClrTx/>
              <a:buFont typeface="Wingdings" panose="05000000000000000000" charset="0"/>
              <a:buChar char="Ø"/>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微波功率：</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2.1</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GW</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
          <a:stretch>
            <a:fillRect/>
          </a:stretch>
        </p:blipFill>
        <p:spPr>
          <a:xfrm>
            <a:off x="476885" y="188595"/>
            <a:ext cx="891540" cy="891540"/>
          </a:xfrm>
          <a:prstGeom prst="rect">
            <a:avLst/>
          </a:prstGeom>
        </p:spPr>
      </p:pic>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
        <p:nvSpPr>
          <p:cNvPr id="23" name="文本框 22"/>
          <p:cNvSpPr txBox="1">
            <a:spLocks noChangeArrowheads="1"/>
          </p:cNvSpPr>
          <p:nvPr/>
        </p:nvSpPr>
        <p:spPr bwMode="auto">
          <a:xfrm>
            <a:off x="-109855" y="6533515"/>
            <a:ext cx="328930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第七届全国脉冲功率会议</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4100" name="Rectangle 6"/>
          <p:cNvSpPr>
            <a:spLocks noChangeArrowheads="1"/>
          </p:cNvSpPr>
          <p:nvPr/>
        </p:nvSpPr>
        <p:spPr bwMode="auto">
          <a:xfrm>
            <a:off x="1310639" y="697372"/>
            <a:ext cx="6998473" cy="401240"/>
          </a:xfrm>
          <a:prstGeom prst="rect">
            <a:avLst/>
          </a:prstGeom>
          <a:noFill/>
          <a:ln w="9525">
            <a:noFill/>
            <a:miter lim="800000"/>
          </a:ln>
          <a:effectLst/>
        </p:spPr>
        <p:txBody>
          <a:bodyPr anchor="b"/>
          <a:lstStyle/>
          <a:p>
            <a:pPr>
              <a:lnSpc>
                <a:spcPct val="100000"/>
              </a:lnSpc>
              <a:spcBef>
                <a:spcPct val="0"/>
              </a:spcBef>
              <a:buClrTx/>
              <a:buFontTx/>
              <a:buNone/>
            </a:pPr>
            <a:r>
              <a:rPr lang="zh-CN" altLang="zh-CN" sz="2000" b="1" dirty="0">
                <a:solidFill>
                  <a:srgbClr val="006600"/>
                </a:solidFill>
                <a:ea typeface="黑体" panose="02010609060101010101" pitchFamily="49" charset="-122"/>
              </a:rPr>
              <a:t>第七届全国脉冲功率会议暨第八届全国特种电源学术交流会</a:t>
            </a:r>
            <a:endParaRPr lang="zh-CN" altLang="zh-CN" sz="2000" b="1" dirty="0">
              <a:solidFill>
                <a:srgbClr val="006600"/>
              </a:solidFill>
              <a:ea typeface="黑体" panose="02010609060101010101" pitchFamily="49" charset="-122"/>
            </a:endParaRPr>
          </a:p>
        </p:txBody>
      </p:sp>
      <p:sp>
        <p:nvSpPr>
          <p:cNvPr id="3" name="Line 5"/>
          <p:cNvSpPr>
            <a:spLocks noChangeShapeType="1"/>
          </p:cNvSpPr>
          <p:nvPr/>
        </p:nvSpPr>
        <p:spPr bwMode="auto">
          <a:xfrm flipV="1">
            <a:off x="566741" y="6173788"/>
            <a:ext cx="7470775" cy="0"/>
          </a:xfrm>
          <a:prstGeom prst="line">
            <a:avLst/>
          </a:prstGeom>
          <a:noFill/>
          <a:ln w="28575" cmpd="sng">
            <a:solidFill>
              <a:schemeClr val="accent1">
                <a:shade val="50000"/>
              </a:schemeClr>
            </a:solidFill>
            <a:prstDash val="solid"/>
            <a:round/>
          </a:ln>
          <a:effectLst/>
        </p:spPr>
        <p:txBody>
          <a:bodyPr/>
          <a:lstStyle/>
          <a:p>
            <a:endParaRPr lang="zh-CN" altLang="en-US" sz="1875"/>
          </a:p>
        </p:txBody>
      </p:sp>
      <p:pic>
        <p:nvPicPr>
          <p:cNvPr id="10" name="图片 9"/>
          <p:cNvPicPr>
            <a:picLocks noChangeAspect="1"/>
          </p:cNvPicPr>
          <p:nvPr userDrawn="1"/>
        </p:nvPicPr>
        <p:blipFill>
          <a:blip r:embed="rId2"/>
          <a:stretch>
            <a:fillRect/>
          </a:stretch>
        </p:blipFill>
        <p:spPr>
          <a:xfrm>
            <a:off x="7924800" y="5139055"/>
            <a:ext cx="1219200" cy="1143000"/>
          </a:xfrm>
          <a:prstGeom prst="rect">
            <a:avLst/>
          </a:prstGeom>
        </p:spPr>
      </p:pic>
      <p:sp>
        <p:nvSpPr>
          <p:cNvPr id="13315" name="矩形 5"/>
          <p:cNvSpPr>
            <a:spLocks noChangeArrowheads="1"/>
          </p:cNvSpPr>
          <p:nvPr/>
        </p:nvSpPr>
        <p:spPr bwMode="auto">
          <a:xfrm>
            <a:off x="2728595" y="2345690"/>
            <a:ext cx="421703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00000"/>
              </a:lnSpc>
              <a:spcBef>
                <a:spcPct val="0"/>
              </a:spcBef>
              <a:buClrTx/>
              <a:buFontTx/>
              <a:buNone/>
            </a:pPr>
            <a:r>
              <a:rPr lang="zh-CN" altLang="en-US"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谢谢</a:t>
            </a:r>
            <a:endParaRPr lang="zh-CN" altLang="en-US"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ctr" eaLnBrk="0" hangingPunct="0">
              <a:lnSpc>
                <a:spcPct val="100000"/>
              </a:lnSpc>
              <a:spcBef>
                <a:spcPct val="0"/>
              </a:spcBef>
              <a:buClrTx/>
              <a:buFontTx/>
              <a:buNone/>
            </a:pPr>
            <a:r>
              <a:rPr lang="zh-CN" altLang="en-US"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请批评指正！</a:t>
            </a:r>
            <a:endParaRPr lang="zh-CN" altLang="en-US"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31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050" y="4013679"/>
            <a:ext cx="3493294" cy="12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4"/>
          <a:stretch>
            <a:fillRect/>
          </a:stretch>
        </p:blipFill>
        <p:spPr>
          <a:xfrm>
            <a:off x="3009265" y="1269365"/>
            <a:ext cx="2975610" cy="1060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bwMode="auto">
          <a:xfrm>
            <a:off x="522605" y="1417320"/>
            <a:ext cx="8099425" cy="717550"/>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rgbClr val="FF0000"/>
                </a:solidFill>
              </a:rPr>
              <a:t>高功率微波技术</a:t>
            </a:r>
            <a:r>
              <a:rPr lang="zh-CN" altLang="en-US" sz="2400" b="1" dirty="0">
                <a:solidFill>
                  <a:schemeClr val="tx1"/>
                </a:solidFill>
              </a:rPr>
              <a:t>推动</a:t>
            </a:r>
            <a:r>
              <a:rPr lang="zh-CN" altLang="en-US" sz="2400" b="1" dirty="0">
                <a:solidFill>
                  <a:srgbClr val="FF0000"/>
                </a:solidFill>
              </a:rPr>
              <a:t>脉冲功率</a:t>
            </a:r>
            <a:r>
              <a:rPr lang="zh-CN" altLang="en-US" sz="2400" b="1" dirty="0">
                <a:solidFill>
                  <a:schemeClr val="tx1"/>
                </a:solidFill>
              </a:rPr>
              <a:t>科学与技术迅猛发展</a:t>
            </a:r>
            <a:endParaRPr lang="zh-CN" altLang="en-US" sz="2400" b="1" dirty="0">
              <a:solidFill>
                <a:schemeClr val="tx1"/>
              </a:solidFill>
            </a:endParaRPr>
          </a:p>
        </p:txBody>
      </p:sp>
      <p:sp>
        <p:nvSpPr>
          <p:cNvPr id="68" name="矩形 67"/>
          <p:cNvSpPr/>
          <p:nvPr/>
        </p:nvSpPr>
        <p:spPr bwMode="auto">
          <a:xfrm>
            <a:off x="1115060" y="2644775"/>
            <a:ext cx="2064385" cy="71755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脉冲功率系统</a:t>
            </a:r>
            <a:endParaRPr lang="zh-CN" altLang="en-US" sz="2400" b="1" dirty="0">
              <a:solidFill>
                <a:schemeClr val="tx1"/>
              </a:solidFill>
            </a:endParaRPr>
          </a:p>
        </p:txBody>
      </p:sp>
      <p:sp>
        <p:nvSpPr>
          <p:cNvPr id="69" name="矩形 68"/>
          <p:cNvSpPr/>
          <p:nvPr/>
        </p:nvSpPr>
        <p:spPr bwMode="auto">
          <a:xfrm>
            <a:off x="3868420" y="3143250"/>
            <a:ext cx="1730375" cy="717550"/>
          </a:xfrm>
          <a:prstGeom prst="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dirty="0">
                <a:solidFill>
                  <a:schemeClr val="tx1"/>
                </a:solidFill>
              </a:rPr>
              <a:t>电容储能型</a:t>
            </a:r>
            <a:endParaRPr lang="zh-CN" altLang="en-US" sz="2400" dirty="0">
              <a:solidFill>
                <a:schemeClr val="tx1"/>
              </a:solidFill>
            </a:endParaRPr>
          </a:p>
        </p:txBody>
      </p:sp>
      <p:sp>
        <p:nvSpPr>
          <p:cNvPr id="70" name="矩形 69"/>
          <p:cNvSpPr/>
          <p:nvPr/>
        </p:nvSpPr>
        <p:spPr bwMode="auto">
          <a:xfrm>
            <a:off x="3868420" y="2290445"/>
            <a:ext cx="1730375" cy="717550"/>
          </a:xfrm>
          <a:prstGeom prst="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dirty="0">
                <a:solidFill>
                  <a:schemeClr val="tx1"/>
                </a:solidFill>
                <a:sym typeface="+mn-ea"/>
              </a:rPr>
              <a:t>电感储能型</a:t>
            </a:r>
            <a:endParaRPr lang="zh-CN" altLang="en-US" sz="2400" dirty="0">
              <a:solidFill>
                <a:schemeClr val="tx1"/>
              </a:solidFill>
            </a:endParaRPr>
          </a:p>
        </p:txBody>
      </p:sp>
      <p:sp>
        <p:nvSpPr>
          <p:cNvPr id="74" name="右箭头 73"/>
          <p:cNvSpPr/>
          <p:nvPr/>
        </p:nvSpPr>
        <p:spPr>
          <a:xfrm rot="5400000">
            <a:off x="1663700" y="3949700"/>
            <a:ext cx="966470" cy="302895"/>
          </a:xfrm>
          <a:prstGeom prst="rightArrow">
            <a:avLst>
              <a:gd name="adj1" fmla="val 50000"/>
              <a:gd name="adj2" fmla="val 7349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bwMode="auto">
          <a:xfrm>
            <a:off x="479425" y="3618230"/>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en-US" altLang="zh-CN" sz="2400" dirty="0">
                <a:solidFill>
                  <a:schemeClr val="tx1"/>
                </a:solidFill>
                <a:sym typeface="+mn-ea"/>
              </a:rPr>
              <a:t>      </a:t>
            </a:r>
            <a:r>
              <a:rPr lang="zh-CN" altLang="en-US" sz="2400" b="1" dirty="0">
                <a:solidFill>
                  <a:schemeClr val="tx1"/>
                </a:solidFill>
                <a:sym typeface="+mn-ea"/>
              </a:rPr>
              <a:t>发展</a:t>
            </a:r>
            <a:endParaRPr lang="zh-CN" altLang="en-US" sz="2400" b="1" dirty="0">
              <a:solidFill>
                <a:schemeClr val="tx1"/>
              </a:solidFill>
              <a:sym typeface="+mn-ea"/>
            </a:endParaRPr>
          </a:p>
        </p:txBody>
      </p:sp>
      <p:sp>
        <p:nvSpPr>
          <p:cNvPr id="72" name="矩形 71"/>
          <p:cNvSpPr/>
          <p:nvPr/>
        </p:nvSpPr>
        <p:spPr bwMode="auto">
          <a:xfrm>
            <a:off x="360680" y="4599940"/>
            <a:ext cx="3825875"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rgbClr val="FF0000"/>
                </a:solidFill>
                <a:sym typeface="+mn-ea"/>
              </a:rPr>
              <a:t>高功率</a:t>
            </a:r>
            <a:r>
              <a:rPr lang="zh-CN" altLang="en-US" sz="2400" dirty="0">
                <a:solidFill>
                  <a:schemeClr val="tx1"/>
                </a:solidFill>
                <a:sym typeface="+mn-ea"/>
              </a:rPr>
              <a:t>、</a:t>
            </a:r>
            <a:r>
              <a:rPr lang="zh-CN" altLang="en-US" sz="2400" b="1" dirty="0">
                <a:solidFill>
                  <a:srgbClr val="FF0000"/>
                </a:solidFill>
                <a:sym typeface="+mn-ea"/>
              </a:rPr>
              <a:t>高重频</a:t>
            </a:r>
            <a:r>
              <a:rPr lang="zh-CN" altLang="en-US" sz="2400" dirty="0">
                <a:solidFill>
                  <a:schemeClr val="tx1"/>
                </a:solidFill>
                <a:sym typeface="+mn-ea"/>
              </a:rPr>
              <a:t>、</a:t>
            </a:r>
            <a:r>
              <a:rPr lang="zh-CN" altLang="en-US" sz="2400" b="1" dirty="0">
                <a:solidFill>
                  <a:srgbClr val="FF0000"/>
                </a:solidFill>
                <a:sym typeface="+mn-ea"/>
              </a:rPr>
              <a:t>紧凑化</a:t>
            </a:r>
            <a:endParaRPr lang="zh-CN" altLang="en-US" sz="2400" b="1" dirty="0">
              <a:solidFill>
                <a:srgbClr val="FF0000"/>
              </a:solidFill>
              <a:sym typeface="+mn-ea"/>
            </a:endParaRPr>
          </a:p>
        </p:txBody>
      </p:sp>
      <p:sp>
        <p:nvSpPr>
          <p:cNvPr id="76" name="左大括号 75"/>
          <p:cNvSpPr/>
          <p:nvPr/>
        </p:nvSpPr>
        <p:spPr>
          <a:xfrm>
            <a:off x="3328035" y="2579545"/>
            <a:ext cx="540385" cy="848995"/>
          </a:xfrm>
          <a:prstGeom prst="leftBrace">
            <a:avLst/>
          </a:prstGeom>
          <a:ln w="28575">
            <a:solidFill>
              <a:schemeClr val="tx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dirty="0"/>
          </a:p>
        </p:txBody>
      </p:sp>
      <p:sp>
        <p:nvSpPr>
          <p:cNvPr id="77" name="矩形 76"/>
          <p:cNvSpPr/>
          <p:nvPr/>
        </p:nvSpPr>
        <p:spPr bwMode="auto">
          <a:xfrm>
            <a:off x="5890895" y="2355850"/>
            <a:ext cx="2169795" cy="142684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sym typeface="+mn-ea"/>
              </a:rPr>
              <a:t>优势：</a:t>
            </a:r>
            <a:endParaRPr lang="zh-CN" altLang="en-US" sz="2400" b="1" dirty="0">
              <a:solidFill>
                <a:schemeClr val="tx1"/>
              </a:solidFill>
              <a:sym typeface="+mn-ea"/>
            </a:endParaRPr>
          </a:p>
          <a:p>
            <a:pPr eaLnBrk="1" fontAlgn="auto" hangingPunct="1">
              <a:lnSpc>
                <a:spcPct val="125000"/>
              </a:lnSpc>
              <a:spcBef>
                <a:spcPts val="0"/>
              </a:spcBef>
              <a:spcAft>
                <a:spcPts val="0"/>
              </a:spcAft>
              <a:defRPr/>
            </a:pPr>
            <a:r>
              <a:rPr lang="en-US" altLang="zh-CN" sz="2400" b="1" dirty="0">
                <a:solidFill>
                  <a:schemeClr val="tx1"/>
                </a:solidFill>
                <a:sym typeface="+mn-ea"/>
              </a:rPr>
              <a:t>1.</a:t>
            </a:r>
            <a:r>
              <a:rPr lang="zh-CN" altLang="en-US" sz="2400" b="1" dirty="0">
                <a:solidFill>
                  <a:srgbClr val="FF0000"/>
                </a:solidFill>
                <a:sym typeface="+mn-ea"/>
              </a:rPr>
              <a:t>输出波形好</a:t>
            </a:r>
            <a:endParaRPr lang="zh-CN" altLang="en-US" sz="2400" b="1" dirty="0">
              <a:solidFill>
                <a:schemeClr val="tx1"/>
              </a:solidFill>
              <a:sym typeface="+mn-ea"/>
            </a:endParaRPr>
          </a:p>
          <a:p>
            <a:pPr eaLnBrk="1" fontAlgn="auto" hangingPunct="1">
              <a:lnSpc>
                <a:spcPct val="125000"/>
              </a:lnSpc>
              <a:spcBef>
                <a:spcPts val="0"/>
              </a:spcBef>
              <a:spcAft>
                <a:spcPts val="0"/>
              </a:spcAft>
              <a:defRPr/>
            </a:pPr>
            <a:r>
              <a:rPr lang="en-US" altLang="zh-CN" sz="2400" b="1" dirty="0">
                <a:solidFill>
                  <a:schemeClr val="tx1"/>
                </a:solidFill>
                <a:sym typeface="+mn-ea"/>
              </a:rPr>
              <a:t>2.</a:t>
            </a:r>
            <a:r>
              <a:rPr lang="zh-CN" altLang="en-US" sz="2400" b="1" dirty="0">
                <a:solidFill>
                  <a:srgbClr val="FF0000"/>
                </a:solidFill>
                <a:sym typeface="+mn-ea"/>
              </a:rPr>
              <a:t>可重复运行</a:t>
            </a:r>
            <a:endParaRPr lang="zh-CN" altLang="en-US" sz="2400" b="1" dirty="0">
              <a:solidFill>
                <a:srgbClr val="FF0000"/>
              </a:solidFill>
              <a:sym typeface="+mn-ea"/>
            </a:endParaRPr>
          </a:p>
        </p:txBody>
      </p:sp>
      <p:sp>
        <p:nvSpPr>
          <p:cNvPr id="78" name="右箭头 77"/>
          <p:cNvSpPr/>
          <p:nvPr/>
        </p:nvSpPr>
        <p:spPr>
          <a:xfrm rot="5400000">
            <a:off x="4235450" y="4346575"/>
            <a:ext cx="996315" cy="302895"/>
          </a:xfrm>
          <a:prstGeom prst="rightArrow">
            <a:avLst>
              <a:gd name="adj1" fmla="val 50000"/>
              <a:gd name="adj2" fmla="val 7349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bwMode="auto">
          <a:xfrm>
            <a:off x="3978275" y="5107305"/>
            <a:ext cx="1510665" cy="717550"/>
          </a:xfrm>
          <a:prstGeom prst="rect">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sym typeface="+mn-ea"/>
              </a:rPr>
              <a:t>液体介质</a:t>
            </a:r>
            <a:endParaRPr lang="zh-CN" altLang="en-US" sz="2400" b="1" dirty="0">
              <a:solidFill>
                <a:schemeClr val="tx1"/>
              </a:solidFill>
              <a:sym typeface="+mn-ea"/>
            </a:endParaRPr>
          </a:p>
        </p:txBody>
      </p:sp>
      <p:sp>
        <p:nvSpPr>
          <p:cNvPr id="80" name="矩形 79"/>
          <p:cNvSpPr/>
          <p:nvPr/>
        </p:nvSpPr>
        <p:spPr bwMode="auto">
          <a:xfrm>
            <a:off x="4885055" y="3999865"/>
            <a:ext cx="1504950" cy="717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sym typeface="+mn-ea"/>
              </a:rPr>
              <a:t>储能介质</a:t>
            </a:r>
            <a:endParaRPr lang="zh-CN" altLang="en-US" sz="2400" b="1" dirty="0">
              <a:solidFill>
                <a:schemeClr val="tx1"/>
              </a:solidFill>
              <a:sym typeface="+mn-ea"/>
            </a:endParaRPr>
          </a:p>
        </p:txBody>
      </p:sp>
      <p:sp>
        <p:nvSpPr>
          <p:cNvPr id="81" name="矩形 80"/>
          <p:cNvSpPr/>
          <p:nvPr/>
        </p:nvSpPr>
        <p:spPr bwMode="auto">
          <a:xfrm>
            <a:off x="5890895" y="4881245"/>
            <a:ext cx="2169795" cy="142684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sym typeface="+mn-ea"/>
              </a:rPr>
              <a:t>优势：</a:t>
            </a:r>
            <a:endParaRPr lang="zh-CN" altLang="en-US" sz="2400" b="1" dirty="0">
              <a:solidFill>
                <a:schemeClr val="tx1"/>
              </a:solidFill>
              <a:sym typeface="+mn-ea"/>
            </a:endParaRPr>
          </a:p>
          <a:p>
            <a:pPr eaLnBrk="1" fontAlgn="auto" hangingPunct="1">
              <a:lnSpc>
                <a:spcPct val="125000"/>
              </a:lnSpc>
              <a:spcBef>
                <a:spcPts val="0"/>
              </a:spcBef>
              <a:spcAft>
                <a:spcPts val="0"/>
              </a:spcAft>
              <a:defRPr/>
            </a:pPr>
            <a:r>
              <a:rPr lang="en-US" altLang="zh-CN" sz="2400" b="1" dirty="0">
                <a:solidFill>
                  <a:schemeClr val="tx1"/>
                </a:solidFill>
                <a:sym typeface="+mn-ea"/>
              </a:rPr>
              <a:t>1.</a:t>
            </a:r>
            <a:r>
              <a:rPr lang="zh-CN" altLang="en-US" sz="2400" b="1" dirty="0">
                <a:solidFill>
                  <a:srgbClr val="FF0000"/>
                </a:solidFill>
                <a:sym typeface="+mn-ea"/>
              </a:rPr>
              <a:t>可恢复性</a:t>
            </a:r>
            <a:endParaRPr lang="zh-CN" altLang="en-US" sz="2400" b="1" dirty="0">
              <a:solidFill>
                <a:schemeClr val="tx1"/>
              </a:solidFill>
              <a:sym typeface="+mn-ea"/>
            </a:endParaRPr>
          </a:p>
          <a:p>
            <a:pPr eaLnBrk="1" fontAlgn="auto" hangingPunct="1">
              <a:lnSpc>
                <a:spcPct val="125000"/>
              </a:lnSpc>
              <a:spcBef>
                <a:spcPts val="0"/>
              </a:spcBef>
              <a:spcAft>
                <a:spcPts val="0"/>
              </a:spcAft>
              <a:defRPr/>
            </a:pPr>
            <a:r>
              <a:rPr lang="en-US" altLang="zh-CN" sz="2400" b="1" dirty="0">
                <a:solidFill>
                  <a:schemeClr val="tx1"/>
                </a:solidFill>
                <a:sym typeface="+mn-ea"/>
              </a:rPr>
              <a:t>2.</a:t>
            </a:r>
            <a:r>
              <a:rPr lang="zh-CN" altLang="en-US" sz="2400" b="1" dirty="0">
                <a:solidFill>
                  <a:srgbClr val="FF0000"/>
                </a:solidFill>
                <a:sym typeface="+mn-ea"/>
              </a:rPr>
              <a:t>高储能密度</a:t>
            </a:r>
            <a:endParaRPr lang="zh-CN" altLang="en-US" sz="2400" b="1" dirty="0">
              <a:solidFill>
                <a:srgbClr val="FF0000"/>
              </a:solidFill>
              <a:sym typeface="+mn-ea"/>
            </a:endParaRPr>
          </a:p>
        </p:txBody>
      </p:sp>
      <p:pic>
        <p:nvPicPr>
          <p:cNvPr id="7" name="图片 6"/>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研究背景</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文本框 21"/>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24" name="矩形 2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文本框 24"/>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69" grpId="1" animBg="1"/>
      <p:bldP spid="70" grpId="0" bldLvl="0" animBg="1"/>
      <p:bldP spid="70" grpId="1" animBg="1"/>
      <p:bldP spid="74" grpId="0" bldLvl="0" animBg="1"/>
      <p:bldP spid="71" grpId="0" bldLvl="0" animBg="1"/>
      <p:bldP spid="72" grpId="0" bldLvl="0" animBg="1"/>
      <p:bldP spid="76" grpId="0" bldLvl="0" animBg="1"/>
      <p:bldP spid="76" grpId="1" animBg="1"/>
      <p:bldP spid="77" grpId="0" bldLvl="0" animBg="1"/>
      <p:bldP spid="77" grpId="1" animBg="1"/>
      <p:bldP spid="78" grpId="0" bldLvl="0" animBg="1"/>
      <p:bldP spid="78" grpId="1" animBg="1"/>
      <p:bldP spid="79" grpId="0" bldLvl="0" animBg="1"/>
      <p:bldP spid="79" grpId="1" animBg="1"/>
      <p:bldP spid="80" grpId="0" bldLvl="0" animBg="1"/>
      <p:bldP spid="80" grpId="1" animBg="1"/>
      <p:bldP spid="81" grpId="0" bldLvl="0" animBg="1"/>
      <p:bldP spid="8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a:spLocks noChangeArrowheads="1"/>
          </p:cNvSpPr>
          <p:nvPr/>
        </p:nvSpPr>
        <p:spPr bwMode="auto">
          <a:xfrm>
            <a:off x="-110099" y="6503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35" name="矩形 34"/>
          <p:cNvSpPr/>
          <p:nvPr/>
        </p:nvSpPr>
        <p:spPr bwMode="auto">
          <a:xfrm>
            <a:off x="400050" y="1346200"/>
            <a:ext cx="8543925" cy="115887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rPr>
              <a:t>液体介质绝缘能力难以持续增长限制了电容储能型脉冲功率系统的</a:t>
            </a:r>
            <a:r>
              <a:rPr lang="zh-CN" altLang="en-US" sz="2400" b="1" dirty="0">
                <a:solidFill>
                  <a:srgbClr val="FF0000"/>
                </a:solidFill>
              </a:rPr>
              <a:t>紧凑化</a:t>
            </a:r>
            <a:r>
              <a:rPr lang="zh-CN" altLang="en-US" sz="2400" b="1" dirty="0">
                <a:solidFill>
                  <a:schemeClr val="tx1"/>
                </a:solidFill>
              </a:rPr>
              <a:t>发展，</a:t>
            </a:r>
            <a:r>
              <a:rPr lang="zh-CN" altLang="en-US" sz="2400" b="1" dirty="0">
                <a:solidFill>
                  <a:srgbClr val="FF0000"/>
                </a:solidFill>
              </a:rPr>
              <a:t>纳米掺杂技术</a:t>
            </a:r>
            <a:r>
              <a:rPr lang="zh-CN" altLang="en-US" sz="2400" b="1" dirty="0">
                <a:solidFill>
                  <a:schemeClr val="tx1"/>
                </a:solidFill>
              </a:rPr>
              <a:t>是实现</a:t>
            </a:r>
            <a:r>
              <a:rPr lang="zh-CN" altLang="en-US" sz="2400" b="1" dirty="0">
                <a:solidFill>
                  <a:srgbClr val="FF0000"/>
                </a:solidFill>
              </a:rPr>
              <a:t>绝缘增强</a:t>
            </a:r>
            <a:r>
              <a:rPr lang="zh-CN" altLang="en-US" sz="2400" b="1" dirty="0">
                <a:solidFill>
                  <a:schemeClr val="tx1"/>
                </a:solidFill>
              </a:rPr>
              <a:t>的有效手段</a:t>
            </a:r>
            <a:endParaRPr lang="zh-CN" sz="2400" b="1" dirty="0">
              <a:solidFill>
                <a:schemeClr val="tx1"/>
              </a:solidFill>
            </a:endParaRPr>
          </a:p>
        </p:txBody>
      </p:sp>
      <p:sp>
        <p:nvSpPr>
          <p:cNvPr id="24" name="矩形 23"/>
          <p:cNvSpPr/>
          <p:nvPr/>
        </p:nvSpPr>
        <p:spPr bwMode="auto">
          <a:xfrm>
            <a:off x="5334000" y="4819015"/>
            <a:ext cx="2878455" cy="145478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latin typeface="方正小标宋简体" panose="03000509000000000000" pitchFamily="65" charset="-122"/>
                <a:ea typeface="方正小标宋简体" panose="03000509000000000000" pitchFamily="65" charset="-122"/>
              </a:rPr>
              <a:t>纳米液体优势：</a:t>
            </a:r>
            <a:endParaRPr lang="en-US" altLang="zh-CN" sz="2400" b="1" dirty="0">
              <a:solidFill>
                <a:schemeClr val="tx1"/>
              </a:solidFill>
              <a:latin typeface="方正小标宋简体" panose="03000509000000000000" pitchFamily="65" charset="-122"/>
              <a:ea typeface="方正小标宋简体" panose="03000509000000000000" pitchFamily="65" charset="-122"/>
            </a:endParaRPr>
          </a:p>
          <a:p>
            <a:pPr eaLnBrk="1" fontAlgn="auto" hangingPunct="1">
              <a:lnSpc>
                <a:spcPct val="125000"/>
              </a:lnSpc>
              <a:spcBef>
                <a:spcPts val="0"/>
              </a:spcBef>
              <a:spcAft>
                <a:spcPts val="0"/>
              </a:spcAft>
              <a:defRPr/>
            </a:pPr>
            <a:r>
              <a:rPr lang="en-US" altLang="zh-CN" sz="2400" b="1" dirty="0">
                <a:solidFill>
                  <a:schemeClr val="tx1"/>
                </a:solidFill>
              </a:rPr>
              <a:t>1. </a:t>
            </a:r>
            <a:r>
              <a:rPr lang="zh-CN" sz="2400" b="1" dirty="0">
                <a:solidFill>
                  <a:srgbClr val="FF0000"/>
                </a:solidFill>
              </a:rPr>
              <a:t>储能密度提高</a:t>
            </a:r>
            <a:endParaRPr lang="en-US" altLang="zh-CN" sz="2400" b="1" dirty="0">
              <a:solidFill>
                <a:srgbClr val="FF0000"/>
              </a:solidFill>
            </a:endParaRPr>
          </a:p>
          <a:p>
            <a:pPr eaLnBrk="1" fontAlgn="auto" hangingPunct="1">
              <a:lnSpc>
                <a:spcPct val="125000"/>
              </a:lnSpc>
              <a:spcBef>
                <a:spcPts val="0"/>
              </a:spcBef>
              <a:spcAft>
                <a:spcPts val="0"/>
              </a:spcAft>
              <a:defRPr/>
            </a:pPr>
            <a:r>
              <a:rPr lang="en-US" altLang="zh-CN" sz="2400" b="1" dirty="0">
                <a:solidFill>
                  <a:schemeClr val="tx1"/>
                </a:solidFill>
              </a:rPr>
              <a:t>2. </a:t>
            </a:r>
            <a:r>
              <a:rPr lang="zh-CN" sz="2400" b="1" dirty="0">
                <a:solidFill>
                  <a:srgbClr val="FF0000"/>
                </a:solidFill>
              </a:rPr>
              <a:t>击穿稳定性提高</a:t>
            </a:r>
            <a:endParaRPr lang="zh-CN" sz="2400" b="1" dirty="0">
              <a:solidFill>
                <a:srgbClr val="FF0000"/>
              </a:solidFill>
            </a:endParaRPr>
          </a:p>
        </p:txBody>
      </p:sp>
      <p:sp>
        <p:nvSpPr>
          <p:cNvPr id="5" name="矩形 26"/>
          <p:cNvSpPr>
            <a:spLocks noChangeArrowheads="1"/>
          </p:cNvSpPr>
          <p:nvPr/>
        </p:nvSpPr>
        <p:spPr bwMode="auto">
          <a:xfrm>
            <a:off x="6488430" y="4204970"/>
            <a:ext cx="1634490" cy="4603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rPr>
              <a:t>纳米液体</a:t>
            </a:r>
            <a:endParaRPr kumimoji="0" lang="zh-CN"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endParaRPr>
          </a:p>
        </p:txBody>
      </p:sp>
      <p:sp>
        <p:nvSpPr>
          <p:cNvPr id="2" name="矩形 26"/>
          <p:cNvSpPr>
            <a:spLocks noChangeArrowheads="1"/>
          </p:cNvSpPr>
          <p:nvPr/>
        </p:nvSpPr>
        <p:spPr bwMode="auto">
          <a:xfrm>
            <a:off x="3950970" y="4204970"/>
            <a:ext cx="1634490" cy="4603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rPr>
              <a:t>纳米粒子</a:t>
            </a:r>
            <a:endParaRPr kumimoji="0" lang="zh-CN"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endParaRPr>
          </a:p>
        </p:txBody>
      </p:sp>
      <p:sp>
        <p:nvSpPr>
          <p:cNvPr id="46" name="加号 45"/>
          <p:cNvSpPr/>
          <p:nvPr/>
        </p:nvSpPr>
        <p:spPr bwMode="auto">
          <a:xfrm>
            <a:off x="3047365" y="4042410"/>
            <a:ext cx="786130" cy="785495"/>
          </a:xfrm>
          <a:prstGeom prst="mathPlus">
            <a:avLst/>
          </a:prstGeom>
          <a:solidFill>
            <a:schemeClr val="accent1"/>
          </a:solidFill>
          <a:ln w="9525" cap="flat" cmpd="sng" algn="ctr">
            <a:solidFill>
              <a:schemeClr val="bg1"/>
            </a:solidFill>
            <a:prstDash val="solid"/>
            <a:round/>
            <a:headEnd type="none" w="med" len="med"/>
            <a:tailEnd type="none" w="med" len="med"/>
          </a:ln>
          <a:effectLst/>
        </p:spPr>
        <p:txBody>
          <a:bodyPr/>
          <a:lstStyle/>
          <a:p>
            <a:pPr eaLnBrk="1" hangingPunct="1">
              <a:defRPr/>
            </a:pPr>
            <a:endParaRPr lang="zh-CN" altLang="en-US">
              <a:latin typeface="Arial" panose="020B0604020202020204" pitchFamily="34" charset="0"/>
            </a:endParaRPr>
          </a:p>
        </p:txBody>
      </p:sp>
      <p:sp>
        <p:nvSpPr>
          <p:cNvPr id="3" name="右箭头 2"/>
          <p:cNvSpPr/>
          <p:nvPr/>
        </p:nvSpPr>
        <p:spPr>
          <a:xfrm>
            <a:off x="5778500" y="4179570"/>
            <a:ext cx="51625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10nm_q01"/>
          <p:cNvPicPr preferRelativeResize="0">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0970" y="2819400"/>
            <a:ext cx="1630680" cy="11607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2"/>
          <a:stretch>
            <a:fillRect/>
          </a:stretch>
        </p:blipFill>
        <p:spPr>
          <a:xfrm>
            <a:off x="6655435" y="2576195"/>
            <a:ext cx="1300480" cy="1567815"/>
          </a:xfrm>
          <a:prstGeom prst="rect">
            <a:avLst/>
          </a:prstGeom>
        </p:spPr>
      </p:pic>
      <p:grpSp>
        <p:nvGrpSpPr>
          <p:cNvPr id="8" name="组合 7"/>
          <p:cNvGrpSpPr/>
          <p:nvPr/>
        </p:nvGrpSpPr>
        <p:grpSpPr>
          <a:xfrm>
            <a:off x="751840" y="2576195"/>
            <a:ext cx="2743200" cy="3696970"/>
            <a:chOff x="1184" y="4057"/>
            <a:chExt cx="4320" cy="5822"/>
          </a:xfrm>
        </p:grpSpPr>
        <p:sp>
          <p:nvSpPr>
            <p:cNvPr id="22" name="矩形 21"/>
            <p:cNvSpPr/>
            <p:nvPr/>
          </p:nvSpPr>
          <p:spPr bwMode="auto">
            <a:xfrm>
              <a:off x="1184" y="7589"/>
              <a:ext cx="4321" cy="2291"/>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dirty="0">
                  <a:solidFill>
                    <a:schemeClr val="tx1"/>
                  </a:solidFill>
                  <a:latin typeface="方正小标宋简体" panose="03000509000000000000" pitchFamily="65" charset="-122"/>
                  <a:ea typeface="方正小标宋简体" panose="03000509000000000000" pitchFamily="65" charset="-122"/>
                </a:rPr>
                <a:t>传统液体介质限制：</a:t>
              </a:r>
              <a:endParaRPr lang="en-US" altLang="zh-CN" sz="2400" b="1" dirty="0">
                <a:solidFill>
                  <a:schemeClr val="tx1"/>
                </a:solidFill>
                <a:latin typeface="方正小标宋简体" panose="03000509000000000000" pitchFamily="65" charset="-122"/>
                <a:ea typeface="方正小标宋简体" panose="03000509000000000000" pitchFamily="65" charset="-122"/>
              </a:endParaRPr>
            </a:p>
            <a:p>
              <a:pPr eaLnBrk="1" fontAlgn="auto" hangingPunct="1">
                <a:lnSpc>
                  <a:spcPct val="125000"/>
                </a:lnSpc>
                <a:spcBef>
                  <a:spcPts val="0"/>
                </a:spcBef>
                <a:spcAft>
                  <a:spcPts val="0"/>
                </a:spcAft>
                <a:defRPr/>
              </a:pPr>
              <a:r>
                <a:rPr lang="en-US" altLang="zh-CN" sz="2400" b="1" dirty="0">
                  <a:solidFill>
                    <a:schemeClr val="tx1"/>
                  </a:solidFill>
                </a:rPr>
                <a:t>1. </a:t>
              </a:r>
              <a:r>
                <a:rPr lang="zh-CN" sz="2400" b="1" dirty="0">
                  <a:solidFill>
                    <a:srgbClr val="FF0000"/>
                  </a:solidFill>
                </a:rPr>
                <a:t>界面场强</a:t>
              </a:r>
              <a:endParaRPr lang="en-US" altLang="zh-CN" sz="2400" b="1" dirty="0">
                <a:solidFill>
                  <a:srgbClr val="FF0000"/>
                </a:solidFill>
              </a:endParaRPr>
            </a:p>
            <a:p>
              <a:pPr eaLnBrk="1" fontAlgn="auto" hangingPunct="1">
                <a:lnSpc>
                  <a:spcPct val="125000"/>
                </a:lnSpc>
                <a:spcBef>
                  <a:spcPts val="0"/>
                </a:spcBef>
                <a:spcAft>
                  <a:spcPts val="0"/>
                </a:spcAft>
                <a:defRPr/>
              </a:pPr>
              <a:r>
                <a:rPr lang="en-US" altLang="zh-CN" sz="2400" b="1" dirty="0">
                  <a:solidFill>
                    <a:schemeClr val="tx1"/>
                  </a:solidFill>
                </a:rPr>
                <a:t>2. </a:t>
              </a:r>
              <a:r>
                <a:rPr lang="zh-CN" altLang="en-US" sz="2400" b="1" dirty="0">
                  <a:solidFill>
                    <a:srgbClr val="FF0000"/>
                  </a:solidFill>
                </a:rPr>
                <a:t>净化工艺</a:t>
              </a:r>
              <a:endParaRPr lang="en-US" altLang="zh-CN" sz="2400" b="1" dirty="0">
                <a:solidFill>
                  <a:schemeClr val="tx1"/>
                </a:solidFill>
              </a:endParaRPr>
            </a:p>
          </p:txBody>
        </p:sp>
        <p:sp>
          <p:nvSpPr>
            <p:cNvPr id="43" name="矩形 26"/>
            <p:cNvSpPr>
              <a:spLocks noChangeArrowheads="1"/>
            </p:cNvSpPr>
            <p:nvPr/>
          </p:nvSpPr>
          <p:spPr bwMode="auto">
            <a:xfrm>
              <a:off x="1388" y="6622"/>
              <a:ext cx="3411" cy="7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rPr>
                <a:t>传统</a:t>
              </a:r>
              <a:r>
                <a:rPr kumimoji="0" lang="zh-CN"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rPr>
                <a:t>液体介质</a:t>
              </a:r>
              <a:endParaRPr kumimoji="0" lang="zh-CN" sz="2400" b="0" i="0" u="none" strike="noStrike" kern="0" cap="none" spc="0" normalizeH="0" baseline="0" noProof="0" dirty="0">
                <a:ln>
                  <a:noFill/>
                </a:ln>
                <a:effectLst/>
                <a:uLnTx/>
                <a:uFillTx/>
                <a:latin typeface="方正小标宋简体" panose="03000509000000000000" pitchFamily="65" charset="-122"/>
                <a:ea typeface="方正小标宋简体" panose="03000509000000000000" pitchFamily="65" charset="-122"/>
              </a:endParaRPr>
            </a:p>
          </p:txBody>
        </p:sp>
        <p:pic>
          <p:nvPicPr>
            <p:cNvPr id="25" name="图片 24"/>
            <p:cNvPicPr>
              <a:picLocks noChangeAspect="1"/>
            </p:cNvPicPr>
            <p:nvPr/>
          </p:nvPicPr>
          <p:blipFill>
            <a:blip r:embed="rId3"/>
            <a:stretch>
              <a:fillRect/>
            </a:stretch>
          </p:blipFill>
          <p:spPr>
            <a:xfrm>
              <a:off x="2255" y="4057"/>
              <a:ext cx="1854" cy="2472"/>
            </a:xfrm>
            <a:prstGeom prst="rect">
              <a:avLst/>
            </a:prstGeom>
          </p:spPr>
        </p:pic>
      </p:grpSp>
      <p:sp>
        <p:nvSpPr>
          <p:cNvPr id="9" name="星形: 七角 31"/>
          <p:cNvSpPr/>
          <p:nvPr/>
        </p:nvSpPr>
        <p:spPr>
          <a:xfrm>
            <a:off x="242881" y="1463404"/>
            <a:ext cx="8658239" cy="3931193"/>
          </a:xfrm>
          <a:prstGeom prst="star7">
            <a:avLst/>
          </a:prstGeom>
          <a:solidFill>
            <a:schemeClr val="accent1">
              <a:lumMod val="75000"/>
            </a:schemeClr>
          </a:solidFill>
          <a:ln w="25400" cap="flat" cmpd="sng" algn="ctr">
            <a:solidFill>
              <a:srgbClr val="C0504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缺乏普适性</a:t>
            </a:r>
            <a:r>
              <a:rPr kumimoji="0" lang="zh-CN" altLang="en-US" sz="3200" b="1" i="0" u="none" strike="noStrike" kern="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纳米液体改性机理</a:t>
            </a: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，影响</a:t>
            </a:r>
            <a:r>
              <a:rPr kumimoji="0" lang="zh-CN" altLang="en-US" sz="3200" b="1" i="0" u="none" strike="noStrike" kern="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纳米改性的因素</a:t>
            </a:r>
            <a:r>
              <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有待研究</a:t>
            </a:r>
            <a:endParaRPr kumimoji="0" lang="zh-CN" altLang="en-US" sz="32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p:cNvPicPr>
            <a:picLocks noChangeAspect="1"/>
          </p:cNvPicPr>
          <p:nvPr userDrawn="1"/>
        </p:nvPicPr>
        <p:blipFill>
          <a:blip r:embed="rId4"/>
          <a:stretch>
            <a:fillRect/>
          </a:stretch>
        </p:blipFill>
        <p:spPr>
          <a:xfrm>
            <a:off x="476885" y="188595"/>
            <a:ext cx="891540" cy="891540"/>
          </a:xfrm>
          <a:prstGeom prst="rect">
            <a:avLst/>
          </a:prstGeom>
        </p:spPr>
      </p:pic>
      <p:sp>
        <p:nvSpPr>
          <p:cNvPr id="18" name="文本框 17"/>
          <p:cNvSpPr txBox="1">
            <a:spLocks noChangeArrowheads="1"/>
          </p:cNvSpPr>
          <p:nvPr/>
        </p:nvSpPr>
        <p:spPr bwMode="auto">
          <a:xfrm>
            <a:off x="16901" y="6630231"/>
            <a:ext cx="26538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华文行楷" panose="02010800040101010101" pitchFamily="2" charset="-122"/>
                <a:ea typeface="华文行楷" panose="02010800040101010101" pitchFamily="2" charset="-122"/>
              </a:rPr>
              <a:t>前沿交叉学科学院</a:t>
            </a:r>
            <a:endParaRPr lang="zh-CN" altLang="en-US" sz="2100" b="1" dirty="0">
              <a:solidFill>
                <a:schemeClr val="bg1"/>
              </a:solidFill>
              <a:latin typeface="华文行楷" panose="02010800040101010101" pitchFamily="2" charset="-122"/>
              <a:ea typeface="华文行楷" panose="02010800040101010101" pitchFamily="2" charset="-122"/>
            </a:endParaRPr>
          </a:p>
        </p:txBody>
      </p:sp>
      <p:sp>
        <p:nvSpPr>
          <p:cNvPr id="26" name="矩形 25"/>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文本框 31"/>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34" name="矩形 3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研究背景</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8" name="文本框 27"/>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5" grpId="0" bldLvl="0" animBg="1"/>
      <p:bldP spid="5" grpId="1" animBg="1"/>
      <p:bldP spid="2" grpId="0" bldLvl="0" animBg="1"/>
      <p:bldP spid="2" grpId="1" animBg="1"/>
      <p:bldP spid="46" grpId="0" bldLvl="0" animBg="1"/>
      <p:bldP spid="46" grpId="1" animBg="1"/>
      <p:bldP spid="3" grpId="0" bldLvl="0" animBg="1"/>
      <p:bldP spid="3" grpId="1" animBg="1"/>
      <p:bldP spid="9" grpId="0" bldLvl="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bwMode="auto">
          <a:xfrm>
            <a:off x="128905" y="1003300"/>
            <a:ext cx="8910955" cy="27117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045" fontAlgn="auto">
              <a:lnSpc>
                <a:spcPct val="150000"/>
              </a:lnSpc>
              <a:spcBef>
                <a:spcPts val="0"/>
              </a:spcBef>
              <a:spcAft>
                <a:spcPts val="0"/>
              </a:spcAft>
              <a:defRPr/>
            </a:pPr>
            <a:endParaRPr lang="en-US" altLang="zh-CN" sz="2400" b="1" dirty="0">
              <a:solidFill>
                <a:schemeClr val="tx1"/>
              </a:solidFill>
              <a:latin typeface="Times New Roman" panose="02020603050405020304" pitchFamily="18" charset="0"/>
              <a:cs typeface="Times New Roman" panose="02020603050405020304" pitchFamily="18" charset="0"/>
            </a:endParaRPr>
          </a:p>
          <a:p>
            <a:pPr marL="360045" fontAlgn="auto">
              <a:lnSpc>
                <a:spcPct val="150000"/>
              </a:lnSpc>
              <a:spcBef>
                <a:spcPts val="0"/>
              </a:spcBef>
              <a:spcAft>
                <a:spcPts val="0"/>
              </a:spcAft>
              <a:defRPr/>
            </a:pPr>
            <a:endParaRPr lang="en-US" altLang="zh-CN" sz="2400" b="1" dirty="0">
              <a:solidFill>
                <a:schemeClr val="tx1"/>
              </a:solidFill>
              <a:latin typeface="Times New Roman" panose="02020603050405020304" pitchFamily="18" charset="0"/>
              <a:cs typeface="Times New Roman" panose="02020603050405020304" pitchFamily="18" charset="0"/>
            </a:endParaRPr>
          </a:p>
          <a:p>
            <a:pPr marL="360045" fontAlgn="auto">
              <a:lnSpc>
                <a:spcPct val="150000"/>
              </a:lnSpc>
              <a:spcBef>
                <a:spcPts val="0"/>
              </a:spcBef>
              <a:spcAft>
                <a:spcPts val="0"/>
              </a:spcAft>
              <a:defRPr/>
            </a:pPr>
            <a:endParaRPr lang="en-US" altLang="zh-CN" sz="2400" b="1" dirty="0">
              <a:solidFill>
                <a:schemeClr val="tx1"/>
              </a:solidFill>
              <a:latin typeface="Times New Roman" panose="02020603050405020304" pitchFamily="18" charset="0"/>
              <a:cs typeface="Times New Roman" panose="02020603050405020304" pitchFamily="18" charset="0"/>
            </a:endParaRPr>
          </a:p>
          <a:p>
            <a:pPr marL="360045" fontAlgn="auto">
              <a:lnSpc>
                <a:spcPct val="150000"/>
              </a:lnSpc>
              <a:spcBef>
                <a:spcPts val="0"/>
              </a:spcBef>
              <a:spcAft>
                <a:spcPts val="0"/>
              </a:spcAft>
              <a:defRPr/>
            </a:pPr>
            <a:r>
              <a:rPr lang="en-US" altLang="zh-CN" sz="2000" b="1" dirty="0">
                <a:solidFill>
                  <a:schemeClr val="tx1"/>
                </a:solidFill>
                <a:latin typeface="Times New Roman" panose="02020603050405020304" pitchFamily="18" charset="0"/>
                <a:cs typeface="Times New Roman" panose="02020603050405020304" pitchFamily="18" charset="0"/>
              </a:rPr>
              <a:t>1. </a:t>
            </a:r>
            <a:r>
              <a:rPr lang="en-US" altLang="zh-CN" sz="2000" b="1" dirty="0" err="1">
                <a:solidFill>
                  <a:schemeClr val="tx1"/>
                </a:solidFill>
                <a:latin typeface="Times New Roman" panose="02020603050405020304" pitchFamily="18" charset="0"/>
                <a:cs typeface="Times New Roman" panose="02020603050405020304" pitchFamily="18" charset="0"/>
              </a:rPr>
              <a:t>运用硅烷偶联剂</a:t>
            </a:r>
            <a:r>
              <a:rPr lang="en-US" altLang="zh-CN" sz="2000" b="1" dirty="0">
                <a:solidFill>
                  <a:schemeClr val="tx1"/>
                </a:solidFill>
                <a:latin typeface="Times New Roman" panose="02020603050405020304" pitchFamily="18" charset="0"/>
                <a:cs typeface="Times New Roman" panose="02020603050405020304" pitchFamily="18" charset="0"/>
              </a:rPr>
              <a:t>,</a:t>
            </a:r>
            <a:r>
              <a:rPr lang="zh-CN" altLang="en-US" sz="2000" b="1" dirty="0">
                <a:solidFill>
                  <a:schemeClr val="tx1"/>
                </a:solidFill>
                <a:latin typeface="Times New Roman" panose="02020603050405020304" pitchFamily="18" charset="0"/>
                <a:cs typeface="Times New Roman" panose="02020603050405020304" pitchFamily="18" charset="0"/>
              </a:rPr>
              <a:t>制备</a:t>
            </a:r>
            <a:r>
              <a:rPr lang="zh-CN" altLang="en-US" sz="2000" b="1" dirty="0">
                <a:solidFill>
                  <a:srgbClr val="FF0000"/>
                </a:solidFill>
                <a:latin typeface="Times New Roman" panose="02020603050405020304" pitchFamily="18" charset="0"/>
                <a:cs typeface="Times New Roman" panose="02020603050405020304" pitchFamily="18" charset="0"/>
              </a:rPr>
              <a:t>长期稳定悬浮</a:t>
            </a:r>
            <a:r>
              <a:rPr lang="zh-CN" altLang="en-US" sz="2000" b="1" dirty="0">
                <a:solidFill>
                  <a:schemeClr val="tx1"/>
                </a:solidFill>
                <a:latin typeface="Times New Roman" panose="02020603050405020304" pitchFamily="18" charset="0"/>
                <a:cs typeface="Times New Roman" panose="02020603050405020304" pitchFamily="18" charset="0"/>
              </a:rPr>
              <a:t>的碳酸基丙烯酯纳米液体</a:t>
            </a:r>
            <a:endParaRPr lang="zh-CN" altLang="en-US" sz="2000" b="1" dirty="0">
              <a:solidFill>
                <a:schemeClr val="tx1"/>
              </a:solidFill>
              <a:latin typeface="Times New Roman" panose="02020603050405020304" pitchFamily="18" charset="0"/>
              <a:cs typeface="Times New Roman" panose="02020603050405020304" pitchFamily="18" charset="0"/>
            </a:endParaRPr>
          </a:p>
          <a:p>
            <a:pPr marL="360045" fontAlgn="auto">
              <a:lnSpc>
                <a:spcPct val="150000"/>
              </a:lnSpc>
              <a:spcBef>
                <a:spcPts val="0"/>
              </a:spcBef>
              <a:spcAft>
                <a:spcPts val="0"/>
              </a:spcAft>
              <a:defRPr/>
            </a:pPr>
            <a:r>
              <a:rPr lang="en-US" altLang="zh-CN" sz="2000" b="1" dirty="0">
                <a:solidFill>
                  <a:schemeClr val="tx1"/>
                </a:solidFill>
                <a:latin typeface="Times New Roman" panose="02020603050405020304" pitchFamily="18" charset="0"/>
                <a:cs typeface="Times New Roman" panose="02020603050405020304" pitchFamily="18" charset="0"/>
              </a:rPr>
              <a:t>2. </a:t>
            </a:r>
            <a:r>
              <a:rPr lang="zh-CN" altLang="en-US" sz="2000" b="1" dirty="0">
                <a:solidFill>
                  <a:schemeClr val="tx1"/>
                </a:solidFill>
                <a:latin typeface="Times New Roman" panose="02020603050405020304" pitchFamily="18" charset="0"/>
                <a:cs typeface="Times New Roman" panose="02020603050405020304" pitchFamily="18" charset="0"/>
              </a:rPr>
              <a:t>测量了</a:t>
            </a:r>
            <a:r>
              <a:rPr lang="zh-CN" altLang="en-US" sz="2000" b="1" dirty="0">
                <a:solidFill>
                  <a:schemeClr val="tx1"/>
                </a:solidFill>
                <a:latin typeface="Times New Roman" panose="02020603050405020304" pitchFamily="18" charset="0"/>
                <a:cs typeface="Times New Roman" panose="02020603050405020304" pitchFamily="18" charset="0"/>
                <a:sym typeface="+mn-ea"/>
              </a:rPr>
              <a:t>碳酸丙烯酯基纳米液体的击穿强度与流注图像</a:t>
            </a:r>
            <a:endParaRPr lang="zh-CN" altLang="en-US" sz="2000" b="1" dirty="0">
              <a:solidFill>
                <a:schemeClr val="tx1"/>
              </a:solidFill>
              <a:latin typeface="Times New Roman" panose="02020603050405020304" pitchFamily="18" charset="0"/>
              <a:cs typeface="Times New Roman" panose="02020603050405020304" pitchFamily="18" charset="0"/>
              <a:sym typeface="+mn-ea"/>
            </a:endParaRPr>
          </a:p>
          <a:p>
            <a:pPr marL="360045" fontAlgn="auto">
              <a:lnSpc>
                <a:spcPct val="150000"/>
              </a:lnSpc>
              <a:spcBef>
                <a:spcPts val="0"/>
              </a:spcBef>
              <a:spcAft>
                <a:spcPts val="0"/>
              </a:spcAft>
              <a:defRPr/>
            </a:pPr>
            <a:r>
              <a:rPr lang="en-US" altLang="zh-CN" sz="2000" b="1" dirty="0">
                <a:solidFill>
                  <a:schemeClr val="tx1"/>
                </a:solidFill>
                <a:latin typeface="Times New Roman" panose="02020603050405020304" pitchFamily="18" charset="0"/>
                <a:cs typeface="Times New Roman" panose="02020603050405020304" pitchFamily="18" charset="0"/>
                <a:sym typeface="+mn-ea"/>
              </a:rPr>
              <a:t>3. </a:t>
            </a:r>
            <a:r>
              <a:rPr lang="en-US" altLang="zh-CN" sz="2000" b="1" dirty="0" err="1">
                <a:solidFill>
                  <a:schemeClr val="tx1"/>
                </a:solidFill>
                <a:latin typeface="Times New Roman" panose="02020603050405020304" pitchFamily="18" charset="0"/>
                <a:cs typeface="Times New Roman" panose="02020603050405020304" pitchFamily="18" charset="0"/>
                <a:sym typeface="+mn-ea"/>
              </a:rPr>
              <a:t>建立纳米改性</a:t>
            </a:r>
            <a:r>
              <a:rPr lang="zh-CN" altLang="en-US" sz="2000" b="1" dirty="0">
                <a:solidFill>
                  <a:schemeClr val="tx1"/>
                </a:solidFill>
                <a:latin typeface="Times New Roman" panose="02020603050405020304" pitchFamily="18" charset="0"/>
                <a:cs typeface="Times New Roman" panose="02020603050405020304" pitchFamily="18" charset="0"/>
                <a:sym typeface="+mn-ea"/>
              </a:rPr>
              <a:t>碳酸丙烯酯</a:t>
            </a:r>
            <a:r>
              <a:rPr lang="en-US" altLang="zh-CN" sz="2000" b="1" dirty="0" err="1">
                <a:solidFill>
                  <a:schemeClr val="tx1"/>
                </a:solidFill>
                <a:latin typeface="Times New Roman" panose="02020603050405020304" pitchFamily="18" charset="0"/>
                <a:cs typeface="Times New Roman" panose="02020603050405020304" pitchFamily="18" charset="0"/>
                <a:sym typeface="+mn-ea"/>
              </a:rPr>
              <a:t>的</a:t>
            </a:r>
            <a:r>
              <a:rPr lang="en-US" altLang="zh-CN" sz="2000" b="1" dirty="0" err="1">
                <a:solidFill>
                  <a:srgbClr val="FF0000"/>
                </a:solidFill>
                <a:latin typeface="Times New Roman" panose="02020603050405020304" pitchFamily="18" charset="0"/>
                <a:cs typeface="Times New Roman" panose="02020603050405020304" pitchFamily="18" charset="0"/>
                <a:sym typeface="+mn-ea"/>
              </a:rPr>
              <a:t>液体能带模型</a:t>
            </a:r>
            <a:r>
              <a:rPr lang="en-US" altLang="zh-CN" sz="2000" b="1" dirty="0" err="1">
                <a:solidFill>
                  <a:schemeClr val="tx1"/>
                </a:solidFill>
                <a:latin typeface="Times New Roman" panose="02020603050405020304" pitchFamily="18" charset="0"/>
                <a:cs typeface="Times New Roman" panose="02020603050405020304" pitchFamily="18" charset="0"/>
                <a:sym typeface="+mn-ea"/>
              </a:rPr>
              <a:t>与</a:t>
            </a:r>
            <a:r>
              <a:rPr lang="en-US" altLang="zh-CN" sz="2000" b="1" dirty="0" err="1">
                <a:solidFill>
                  <a:srgbClr val="FF0000"/>
                </a:solidFill>
                <a:latin typeface="Times New Roman" panose="02020603050405020304" pitchFamily="18" charset="0"/>
                <a:cs typeface="Times New Roman" panose="02020603050405020304" pitchFamily="18" charset="0"/>
                <a:sym typeface="+mn-ea"/>
              </a:rPr>
              <a:t>电场电机械应力模型</a:t>
            </a:r>
            <a:endParaRPr lang="en-US" altLang="zh-CN" sz="20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7" name="图片 6"/>
          <p:cNvPicPr>
            <a:picLocks noChangeAspect="1"/>
          </p:cNvPicPr>
          <p:nvPr userDrawn="1"/>
        </p:nvPicPr>
        <p:blipFill>
          <a:blip r:embed="rId1"/>
          <a:stretch>
            <a:fillRect/>
          </a:stretch>
        </p:blipFill>
        <p:spPr>
          <a:xfrm>
            <a:off x="476885" y="188595"/>
            <a:ext cx="891540" cy="891540"/>
          </a:xfrm>
          <a:prstGeom prst="rect">
            <a:avLst/>
          </a:prstGeom>
        </p:spPr>
      </p:pic>
      <p:sp>
        <p:nvSpPr>
          <p:cNvPr id="14"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已开展工作</a:t>
            </a:r>
            <a:r>
              <a:rPr lang="en-US" altLang="zh-CN" sz="2800" b="1" dirty="0">
                <a:solidFill>
                  <a:schemeClr val="accent1">
                    <a:lumMod val="50000"/>
                  </a:schemeClr>
                </a:solidFill>
                <a:latin typeface="微软雅黑" panose="020B0503020204020204" pitchFamily="34" charset="-122"/>
                <a:ea typeface="微软雅黑" panose="020B0503020204020204" pitchFamily="34" charset="-122"/>
              </a:rPr>
              <a:t>(CPPC2019)</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
        <p:nvSpPr>
          <p:cNvPr id="17" name="矩形 16"/>
          <p:cNvSpPr/>
          <p:nvPr/>
        </p:nvSpPr>
        <p:spPr>
          <a:xfrm>
            <a:off x="8674894" y="643643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0" y="643643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文本框 21"/>
          <p:cNvSpPr txBox="1">
            <a:spLocks noChangeArrowheads="1"/>
          </p:cNvSpPr>
          <p:nvPr/>
        </p:nvSpPr>
        <p:spPr bwMode="auto">
          <a:xfrm>
            <a:off x="7698581" y="645171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24" name="矩形 23"/>
          <p:cNvSpPr/>
          <p:nvPr/>
        </p:nvSpPr>
        <p:spPr>
          <a:xfrm>
            <a:off x="7829550" y="643643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50825" y="4276172"/>
            <a:ext cx="1646248" cy="1800000"/>
          </a:xfrm>
          <a:prstGeom prst="rect">
            <a:avLst/>
          </a:prstGeom>
          <a:noFill/>
          <a:ln>
            <a:noFill/>
          </a:ln>
        </p:spPr>
      </p:pic>
      <p:graphicFrame>
        <p:nvGraphicFramePr>
          <p:cNvPr id="2" name="对象 -2147482461"/>
          <p:cNvGraphicFramePr>
            <a:graphicFrameLocks noChangeAspect="1"/>
          </p:cNvGraphicFramePr>
          <p:nvPr/>
        </p:nvGraphicFramePr>
        <p:xfrm>
          <a:off x="1821180" y="4276172"/>
          <a:ext cx="2545715" cy="1800225"/>
        </p:xfrm>
        <a:graphic>
          <a:graphicData uri="http://schemas.openxmlformats.org/presentationml/2006/ole">
            <mc:AlternateContent xmlns:mc="http://schemas.openxmlformats.org/markup-compatibility/2006">
              <mc:Choice xmlns:v="urn:schemas-microsoft-com:vml" Requires="v">
                <p:oleObj spid="_x0000_s2070" name="" r:id="rId3" imgW="33413700" imgH="23622000" progId="">
                  <p:embed/>
                </p:oleObj>
              </mc:Choice>
              <mc:Fallback>
                <p:oleObj name="" r:id="rId3" imgW="33413700" imgH="23622000" progId="">
                  <p:embed/>
                  <p:pic>
                    <p:nvPicPr>
                      <p:cNvPr id="0" name="图片 1024" descr="image5"/>
                      <p:cNvPicPr/>
                      <p:nvPr/>
                    </p:nvPicPr>
                    <p:blipFill>
                      <a:blip r:embed="rId4"/>
                      <a:stretch>
                        <a:fillRect/>
                      </a:stretch>
                    </p:blipFill>
                    <p:spPr>
                      <a:xfrm>
                        <a:off x="1821180" y="4276172"/>
                        <a:ext cx="2545715" cy="1800225"/>
                      </a:xfrm>
                      <a:prstGeom prst="rect">
                        <a:avLst/>
                      </a:prstGeom>
                      <a:noFill/>
                      <a:ln w="38100">
                        <a:noFill/>
                      </a:ln>
                    </p:spPr>
                  </p:pic>
                </p:oleObj>
              </mc:Fallback>
            </mc:AlternateContent>
          </a:graphicData>
        </a:graphic>
      </p:graphicFrame>
      <p:pic>
        <p:nvPicPr>
          <p:cNvPr id="107" name="图片 1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222115" y="4276172"/>
            <a:ext cx="2350770" cy="1800225"/>
          </a:xfrm>
          <a:prstGeom prst="rect">
            <a:avLst/>
          </a:prstGeom>
          <a:noFill/>
          <a:ln>
            <a:noFill/>
          </a:ln>
        </p:spPr>
      </p:pic>
      <p:pic>
        <p:nvPicPr>
          <p:cNvPr id="124" name="图片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572568" y="4276172"/>
            <a:ext cx="2276353" cy="1800000"/>
          </a:xfrm>
          <a:prstGeom prst="rect">
            <a:avLst/>
          </a:prstGeom>
          <a:noFill/>
          <a:ln>
            <a:noFill/>
          </a:ln>
        </p:spPr>
      </p:pic>
      <p:sp>
        <p:nvSpPr>
          <p:cNvPr id="18" name="文本框 17"/>
          <p:cNvSpPr txBox="1">
            <a:spLocks noChangeArrowheads="1"/>
          </p:cNvSpPr>
          <p:nvPr/>
        </p:nvSpPr>
        <p:spPr bwMode="auto">
          <a:xfrm>
            <a:off x="-117475" y="6384651"/>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bwMode="auto">
          <a:xfrm>
            <a:off x="205740" y="1430655"/>
            <a:ext cx="8757920" cy="86804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50000"/>
              </a:lnSpc>
              <a:spcBef>
                <a:spcPts val="0"/>
              </a:spcBef>
              <a:spcAft>
                <a:spcPts val="0"/>
              </a:spcAft>
              <a:defRPr/>
            </a:pPr>
            <a:r>
              <a:rPr lang="zh-CN" altLang="en-US" sz="2400" b="1" dirty="0">
                <a:solidFill>
                  <a:schemeClr val="tx1"/>
                </a:solidFill>
                <a:latin typeface="Times New Roman" panose="02020603050405020304" pitchFamily="18" charset="0"/>
                <a:cs typeface="Times New Roman" panose="02020603050405020304" pitchFamily="18" charset="0"/>
                <a:sym typeface="+mn-ea"/>
              </a:rPr>
              <a:t>围绕脉冲功率源紧凑化难题，开展纳米技术</a:t>
            </a:r>
            <a:r>
              <a:rPr lang="zh-CN" altLang="en-US" sz="2400" b="1" dirty="0">
                <a:solidFill>
                  <a:srgbClr val="FF0000"/>
                </a:solidFill>
                <a:latin typeface="Times New Roman" panose="02020603050405020304" pitchFamily="18" charset="0"/>
                <a:cs typeface="Times New Roman" panose="02020603050405020304" pitchFamily="18" charset="0"/>
                <a:sym typeface="+mn-ea"/>
              </a:rPr>
              <a:t>提高碳酸丙烯酯储能</a:t>
            </a:r>
            <a:endParaRPr lang="zh-CN" sz="24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txBox="1">
            <a:spLocks noChangeArrowheads="1"/>
          </p:cNvSpPr>
          <p:nvPr/>
        </p:nvSpPr>
        <p:spPr>
          <a:xfrm>
            <a:off x="95250" y="2312670"/>
            <a:ext cx="8795385" cy="36683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539750" algn="just" defTabSz="914400" rtl="0" eaLnBrk="1" fontAlgn="base" latinLnBrk="0" hangingPunct="1">
              <a:lnSpc>
                <a:spcPct val="150000"/>
              </a:lnSpc>
              <a:spcBef>
                <a:spcPct val="20000"/>
              </a:spcBef>
              <a:spcAft>
                <a:spcPct val="0"/>
              </a:spcAft>
              <a:buClr>
                <a:srgbClr val="FF0000"/>
              </a:buClr>
              <a:buSzTx/>
              <a:buFont typeface="Wingdings" panose="05000000000000000000" pitchFamily="2" charset="2"/>
              <a:buNone/>
              <a:defRPr/>
            </a:pPr>
            <a:endParaRPr lang="en-US" altLang="zh-CN" b="1" dirty="0">
              <a:solidFill>
                <a:srgbClr val="000000"/>
              </a:solidFill>
              <a:latin typeface="微软雅黑" panose="020B0503020204020204" pitchFamily="34" charset="-122"/>
              <a:ea typeface="微软雅黑" panose="020B0503020204020204" pitchFamily="34" charset="-122"/>
            </a:endParaRPr>
          </a:p>
          <a:p>
            <a:pPr marL="471170" lvl="1" indent="0" fontAlgn="base">
              <a:lnSpc>
                <a:spcPct val="150000"/>
              </a:lnSpc>
              <a:spcBef>
                <a:spcPct val="20000"/>
              </a:spcBef>
              <a:spcAft>
                <a:spcPct val="0"/>
              </a:spcAft>
              <a:buFont typeface="Wingdings" panose="05000000000000000000" pitchFamily="2" charset="2"/>
              <a:buNone/>
              <a:defRPr/>
            </a:pPr>
            <a:r>
              <a:rPr lang="zh-CN" altLang="en-US" b="1" dirty="0">
                <a:solidFill>
                  <a:srgbClr val="FF0000"/>
                </a:solidFill>
                <a:latin typeface="微软雅黑" panose="020B0503020204020204" pitchFamily="34" charset="-122"/>
                <a:ea typeface="微软雅黑" panose="020B0503020204020204" pitchFamily="34" charset="-122"/>
              </a:rPr>
              <a:t>脉冲绝缘特性</a:t>
            </a:r>
            <a:endParaRPr lang="en-US" altLang="zh-CN" b="1" dirty="0">
              <a:solidFill>
                <a:srgbClr val="000000"/>
              </a:solidFill>
              <a:latin typeface="微软雅黑" panose="020B0503020204020204" pitchFamily="34" charset="-122"/>
              <a:ea typeface="微软雅黑" panose="020B0503020204020204" pitchFamily="34" charset="-122"/>
            </a:endParaRPr>
          </a:p>
          <a:p>
            <a:pPr marL="1271270" lvl="2" indent="-342900" fontAlgn="base">
              <a:lnSpc>
                <a:spcPct val="150000"/>
              </a:lnSpc>
              <a:spcBef>
                <a:spcPct val="20000"/>
              </a:spcBef>
              <a:spcAft>
                <a:spcPct val="0"/>
              </a:spcAft>
              <a:buClr>
                <a:srgbClr val="000000"/>
              </a:buClr>
              <a:buFont typeface="+mj-lt"/>
              <a:buAutoNum type="arabicPeriod"/>
              <a:defRPr/>
            </a:pP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样品制备</a:t>
            </a:r>
            <a:endParaRPr lang="en-US" altLang="zh-CN" b="1"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a:p>
            <a:pPr marL="1271270" marR="0" lvl="2" indent="-342900" algn="l" defTabSz="914400" rtl="0" eaLnBrk="1" fontAlgn="base" latinLnBrk="0" hangingPunct="1">
              <a:lnSpc>
                <a:spcPct val="150000"/>
              </a:lnSpc>
              <a:spcBef>
                <a:spcPct val="20000"/>
              </a:spcBef>
              <a:spcAft>
                <a:spcPct val="0"/>
              </a:spcAft>
              <a:buClr>
                <a:srgbClr val="000000"/>
              </a:buClr>
              <a:buSzTx/>
              <a:buFont typeface="+mj-lt"/>
              <a:buAutoNum type="arabicPeriod"/>
              <a:defRPr/>
            </a:pPr>
            <a:r>
              <a:rPr kumimoji="0" lang="zh-CN" altLang="en-US"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耐</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压</a:t>
            </a:r>
            <a:r>
              <a:rPr kumimoji="0" lang="zh-CN" altLang="en-US"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测试</a:t>
            </a:r>
            <a:endParaRPr kumimoji="0" lang="en-US" altLang="zh-CN" b="1" i="0" u="none" strike="noStrike" kern="1200" cap="none" spc="0" normalizeH="0" baseline="0" noProof="0" dirty="0">
              <a:ln>
                <a:noFill/>
              </a:ln>
              <a:solidFill>
                <a:srgbClr val="00B0F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71170" marR="0" lvl="1" indent="0" algn="l" defTabSz="914400" rtl="0" eaLnBrk="1" fontAlgn="base" latinLnBrk="0" hangingPunct="1">
              <a:lnSpc>
                <a:spcPct val="150000"/>
              </a:lnSpc>
              <a:spcBef>
                <a:spcPct val="20000"/>
              </a:spcBef>
              <a:spcAft>
                <a:spcPct val="0"/>
              </a:spcAft>
              <a:buClrTx/>
              <a:buSzTx/>
              <a:buFont typeface="Wingdings" panose="05000000000000000000" pitchFamily="2" charset="2"/>
              <a:buNone/>
              <a:defRPr/>
            </a:pPr>
            <a:r>
              <a:rPr kumimoji="0" lang="zh-CN" altLang="en-US"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击穿物理机理</a:t>
            </a:r>
            <a:endParaRPr kumimoji="0" lang="en-US" altLang="zh-CN"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271270" marR="0" lvl="2" indent="-342900" algn="l" defTabSz="914400" rtl="0" eaLnBrk="1" fontAlgn="base" latinLnBrk="0" hangingPunct="1">
              <a:lnSpc>
                <a:spcPct val="150000"/>
              </a:lnSpc>
              <a:spcBef>
                <a:spcPct val="20000"/>
              </a:spcBef>
              <a:spcAft>
                <a:spcPct val="0"/>
              </a:spcAft>
              <a:buClr>
                <a:srgbClr val="000000"/>
              </a:buClr>
              <a:buSzTx/>
              <a:buFont typeface="+mj-lt"/>
              <a:buAutoNum type="arabicPeriod"/>
              <a:defRPr/>
            </a:pPr>
            <a:r>
              <a:rPr kumimoji="0" lang="zh-CN" altLang="en-US"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放电图像</a:t>
            </a:r>
            <a:endParaRPr kumimoji="0" lang="zh-CN" altLang="en-US" b="1" i="0" u="none" strike="noStrike" kern="1200" cap="none" spc="0" normalizeH="0" baseline="0" noProof="0" dirty="0">
              <a:ln>
                <a:noFill/>
              </a:ln>
              <a:solidFill>
                <a:srgbClr val="00B0F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271270" marR="0" lvl="2" indent="-342900" algn="l" defTabSz="914400" rtl="0" eaLnBrk="1" fontAlgn="base" latinLnBrk="0" hangingPunct="1">
              <a:lnSpc>
                <a:spcPct val="150000"/>
              </a:lnSpc>
              <a:spcBef>
                <a:spcPct val="20000"/>
              </a:spcBef>
              <a:spcAft>
                <a:spcPct val="0"/>
              </a:spcAft>
              <a:buClr>
                <a:srgbClr val="000000"/>
              </a:buClr>
              <a:buSzTx/>
              <a:buFont typeface="+mj-lt"/>
              <a:buAutoNum type="arabicPeriod"/>
              <a:defRPr/>
            </a:pPr>
            <a:r>
              <a:rPr kumimoji="0" lang="zh-CN" altLang="en-US"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物理机制</a:t>
            </a:r>
            <a:endParaRPr kumimoji="0" lang="zh-CN" altLang="en-US"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3334385" y="3048001"/>
            <a:ext cx="4803775" cy="2327183"/>
            <a:chOff x="3930356" y="1966626"/>
            <a:chExt cx="7471676" cy="3794865"/>
          </a:xfrm>
        </p:grpSpPr>
        <p:pic>
          <p:nvPicPr>
            <p:cNvPr id="10" name="Picture 2" descr="PFL2"/>
            <p:cNvPicPr>
              <a:picLocks noChangeAspect="1" noChangeArrowheads="1"/>
            </p:cNvPicPr>
            <p:nvPr/>
          </p:nvPicPr>
          <p:blipFill>
            <a:blip r:embed="rId1" cstate="print"/>
            <a:srcRect/>
            <a:stretch>
              <a:fillRect/>
            </a:stretch>
          </p:blipFill>
          <p:spPr bwMode="auto">
            <a:xfrm>
              <a:off x="4295801" y="2618910"/>
              <a:ext cx="6968713" cy="2488518"/>
            </a:xfrm>
            <a:prstGeom prst="rect">
              <a:avLst/>
            </a:prstGeom>
            <a:noFill/>
            <a:ln w="9525">
              <a:noFill/>
              <a:miter lim="800000"/>
              <a:headEnd/>
              <a:tailEnd/>
            </a:ln>
          </p:spPr>
        </p:pic>
        <p:sp>
          <p:nvSpPr>
            <p:cNvPr id="7" name="矩形 23"/>
            <p:cNvSpPr>
              <a:spLocks noChangeArrowheads="1"/>
            </p:cNvSpPr>
            <p:nvPr/>
          </p:nvSpPr>
          <p:spPr bwMode="auto">
            <a:xfrm>
              <a:off x="3930356" y="2380815"/>
              <a:ext cx="1801813" cy="487709"/>
            </a:xfrm>
            <a:prstGeom prst="rect">
              <a:avLst/>
            </a:prstGeom>
            <a:solidFill>
              <a:schemeClr val="bg1"/>
            </a:solidFill>
            <a:ln>
              <a:noFill/>
            </a:ln>
          </p:spPr>
          <p:txBody>
            <a:bodyPr>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r>
                <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脉冲变压器</a:t>
              </a:r>
              <a:endPar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矩形 23"/>
            <p:cNvSpPr>
              <a:spLocks noChangeArrowheads="1"/>
            </p:cNvSpPr>
            <p:nvPr/>
          </p:nvSpPr>
          <p:spPr bwMode="auto">
            <a:xfrm>
              <a:off x="6859473" y="2390718"/>
              <a:ext cx="1801813" cy="487709"/>
            </a:xfrm>
            <a:prstGeom prst="rect">
              <a:avLst/>
            </a:prstGeom>
            <a:solidFill>
              <a:schemeClr val="bg1"/>
            </a:solidFill>
            <a:ln>
              <a:noFill/>
            </a:ln>
          </p:spPr>
          <p:txBody>
            <a:bodyPr>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r>
                <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脉冲形成线</a:t>
              </a:r>
              <a:endPar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 name="矩形 23"/>
            <p:cNvSpPr>
              <a:spLocks noChangeArrowheads="1"/>
            </p:cNvSpPr>
            <p:nvPr/>
          </p:nvSpPr>
          <p:spPr bwMode="auto">
            <a:xfrm>
              <a:off x="9242999" y="1966626"/>
              <a:ext cx="1534829" cy="826309"/>
            </a:xfrm>
            <a:prstGeom prst="rect">
              <a:avLst/>
            </a:prstGeom>
            <a:solidFill>
              <a:schemeClr val="bg1"/>
            </a:solidFill>
            <a:ln>
              <a:noFill/>
            </a:ln>
          </p:spPr>
          <p:txBody>
            <a:bodyPr wrap="square">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r>
                <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火花隙主开关</a:t>
              </a:r>
              <a:endPar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矩形 23"/>
            <p:cNvSpPr>
              <a:spLocks noChangeArrowheads="1"/>
            </p:cNvSpPr>
            <p:nvPr/>
          </p:nvSpPr>
          <p:spPr bwMode="auto">
            <a:xfrm>
              <a:off x="9600219" y="4935182"/>
              <a:ext cx="1801813" cy="826309"/>
            </a:xfrm>
            <a:prstGeom prst="rect">
              <a:avLst/>
            </a:prstGeom>
            <a:solidFill>
              <a:schemeClr val="bg1"/>
            </a:solidFill>
            <a:ln>
              <a:noFill/>
            </a:ln>
          </p:spPr>
          <p:txBody>
            <a:bodyPr>
              <a:spAutoFit/>
            </a:bodyPr>
            <a:lstStyle>
              <a:lvl1pPr>
                <a:defRPr sz="2500" b="1">
                  <a:solidFill>
                    <a:srgbClr val="0000FF"/>
                  </a:solidFill>
                  <a:latin typeface="Times New Roman" panose="02020603050405020304" pitchFamily="18" charset="0"/>
                  <a:ea typeface="宋体" panose="02010600030101010101" pitchFamily="2" charset="-122"/>
                </a:defRPr>
              </a:lvl1pPr>
              <a:lvl2pPr marL="742950" indent="-285750">
                <a:defRPr sz="2500" b="1">
                  <a:solidFill>
                    <a:srgbClr val="0000FF"/>
                  </a:solidFill>
                  <a:latin typeface="Times New Roman" panose="02020603050405020304" pitchFamily="18" charset="0"/>
                  <a:ea typeface="宋体" panose="02010600030101010101" pitchFamily="2" charset="-122"/>
                </a:defRPr>
              </a:lvl2pPr>
              <a:lvl3pPr marL="1143000" indent="-228600">
                <a:defRPr sz="2500" b="1">
                  <a:solidFill>
                    <a:srgbClr val="0000FF"/>
                  </a:solidFill>
                  <a:latin typeface="Times New Roman" panose="02020603050405020304" pitchFamily="18" charset="0"/>
                  <a:ea typeface="宋体" panose="02010600030101010101" pitchFamily="2" charset="-122"/>
                </a:defRPr>
              </a:lvl3pPr>
              <a:lvl4pPr marL="1600200" indent="-228600">
                <a:defRPr sz="2500" b="1">
                  <a:solidFill>
                    <a:srgbClr val="0000FF"/>
                  </a:solidFill>
                  <a:latin typeface="Times New Roman" panose="02020603050405020304" pitchFamily="18" charset="0"/>
                  <a:ea typeface="宋体" panose="02010600030101010101" pitchFamily="2" charset="-122"/>
                </a:defRPr>
              </a:lvl4pPr>
              <a:lvl5pPr marL="2057400" indent="-228600">
                <a:defRPr sz="2500" b="1">
                  <a:solidFill>
                    <a:srgbClr val="0000FF"/>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500" b="1">
                  <a:solidFill>
                    <a:srgbClr val="0000FF"/>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defRPr/>
              </a:pPr>
              <a:r>
                <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电阻性假负载</a:t>
              </a:r>
              <a:endParaRPr kumimoji="0" lang="zh-CN" altLang="en-US" sz="13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3"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5B9BD5">
                    <a:lumMod val="50000"/>
                  </a:srgbClr>
                </a:solidFill>
                <a:effectLst/>
                <a:uLnTx/>
                <a:uFillTx/>
                <a:latin typeface="微软雅黑" panose="020B0503020204020204" pitchFamily="34" charset="-122"/>
                <a:ea typeface="微软雅黑" panose="020B0503020204020204" pitchFamily="34" charset="-122"/>
                <a:cs typeface="+mn-cs"/>
              </a:rPr>
              <a:t>拟开展工作</a:t>
            </a:r>
            <a:endPar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bwMode="auto">
          <a:xfrm>
            <a:off x="400050" y="1506220"/>
            <a:ext cx="8543925" cy="1158875"/>
          </a:xfrm>
          <a:prstGeom prst="rect">
            <a:avLst/>
          </a:prstGeom>
          <a:noFill/>
          <a:ln w="1905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5000"/>
              </a:lnSpc>
              <a:spcBef>
                <a:spcPts val="0"/>
              </a:spcBef>
              <a:spcAft>
                <a:spcPts val="0"/>
              </a:spcAft>
              <a:defRPr/>
            </a:pPr>
            <a:r>
              <a:rPr lang="zh-CN" altLang="en-US" sz="24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目标：围绕脉冲功率源</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绝缘</a:t>
            </a:r>
            <a:r>
              <a:rPr lang="zh-CN" altLang="en-US" sz="24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难题，开展</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纳米液体</a:t>
            </a:r>
            <a:r>
              <a:rPr lang="zh-CN" altLang="en-US" sz="2400" b="1" dirty="0">
                <a:solidFill>
                  <a:srgbClr val="000000"/>
                </a:solidFill>
                <a:latin typeface="微软雅黑" panose="020B0503020204020204" pitchFamily="34" charset="-122"/>
                <a:ea typeface="微软雅黑" panose="020B0503020204020204" pitchFamily="34" charset="-122"/>
                <a:sym typeface="+mn-ea"/>
              </a:rPr>
              <a:t>脉冲绝缘特性及其击穿机理</a:t>
            </a:r>
            <a:endParaRPr lang="zh-CN" sz="2400" b="1" dirty="0">
              <a:solidFill>
                <a:schemeClr val="tx1"/>
              </a:solidFill>
            </a:endParaRPr>
          </a:p>
        </p:txBody>
      </p:sp>
      <p:sp>
        <p:nvSpPr>
          <p:cNvPr id="17" name="矩形 16"/>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0" y="655200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文本框 21"/>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24" name="矩形 23"/>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文本框 17"/>
          <p:cNvSpPr txBox="1">
            <a:spLocks noChangeArrowheads="1"/>
          </p:cNvSpPr>
          <p:nvPr/>
        </p:nvSpPr>
        <p:spPr bwMode="auto">
          <a:xfrm>
            <a:off x="-117475" y="6503919"/>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2"/>
          </p:nvPr>
        </p:nvSpPr>
        <p:spPr bwMode="auto">
          <a:xfrm>
            <a:off x="6057900" y="5449097"/>
            <a:ext cx="1600200" cy="183356"/>
          </a:xfrm>
          <a:prstGeom prst="rect">
            <a:avLst/>
          </a:prstGeom>
          <a:noFill/>
          <a:ln w="9525">
            <a:noFill/>
            <a:miter lim="800000"/>
          </a:ln>
          <a:effectLst/>
        </p:spPr>
        <p:txBody>
          <a:bodyPr vert="horz" wrap="square" lIns="68580" tIns="34290" rIns="68580" bIns="34290" numCol="1" anchor="t" anchorCtr="0" compatLnSpc="1"/>
          <a:lstStyle>
            <a:defPPr>
              <a:defRPr lang="en-US"/>
            </a:defPPr>
            <a:lvl1pPr algn="r" rtl="0" fontAlgn="base">
              <a:spcBef>
                <a:spcPct val="0"/>
              </a:spcBef>
              <a:spcAft>
                <a:spcPct val="0"/>
              </a:spcAft>
              <a:defRPr sz="1200" b="0" kern="1200">
                <a:solidFill>
                  <a:schemeClr val="bg1"/>
                </a:solidFill>
                <a:latin typeface="+mj-lt"/>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Times New Roman" panose="02020603050405020304" pitchFamily="18" charset="0"/>
                <a:ea typeface="华文中宋" panose="02010600040101010101" pitchFamily="2" charset="-122"/>
                <a:cs typeface="+mn-cs"/>
              </a:defRPr>
            </a:lvl2pPr>
            <a:lvl3pPr marL="914400" algn="l" rtl="0" fontAlgn="base">
              <a:spcBef>
                <a:spcPct val="0"/>
              </a:spcBef>
              <a:spcAft>
                <a:spcPct val="0"/>
              </a:spcAft>
              <a:defRPr b="1" kern="1200">
                <a:solidFill>
                  <a:schemeClr val="tx1"/>
                </a:solidFill>
                <a:latin typeface="Times New Roman" panose="02020603050405020304" pitchFamily="18" charset="0"/>
                <a:ea typeface="华文中宋" panose="02010600040101010101" pitchFamily="2" charset="-122"/>
                <a:cs typeface="+mn-cs"/>
              </a:defRPr>
            </a:lvl3pPr>
            <a:lvl4pPr marL="1371600" algn="l" rtl="0" fontAlgn="base">
              <a:spcBef>
                <a:spcPct val="0"/>
              </a:spcBef>
              <a:spcAft>
                <a:spcPct val="0"/>
              </a:spcAft>
              <a:defRPr b="1" kern="1200">
                <a:solidFill>
                  <a:schemeClr val="tx1"/>
                </a:solidFill>
                <a:latin typeface="Times New Roman" panose="02020603050405020304" pitchFamily="18" charset="0"/>
                <a:ea typeface="华文中宋" panose="02010600040101010101" pitchFamily="2" charset="-122"/>
                <a:cs typeface="+mn-cs"/>
              </a:defRPr>
            </a:lvl4pPr>
            <a:lvl5pPr marL="1828800" algn="l" rtl="0" fontAlgn="base">
              <a:spcBef>
                <a:spcPct val="0"/>
              </a:spcBef>
              <a:spcAft>
                <a:spcPct val="0"/>
              </a:spcAft>
              <a:defRPr b="1" kern="1200">
                <a:solidFill>
                  <a:schemeClr val="tx1"/>
                </a:solidFill>
                <a:latin typeface="Times New Roman" panose="02020603050405020304" pitchFamily="18" charset="0"/>
                <a:ea typeface="华文中宋" panose="02010600040101010101" pitchFamily="2" charset="-122"/>
                <a:cs typeface="+mn-cs"/>
              </a:defRPr>
            </a:lvl5pPr>
            <a:lvl6pPr marL="2286000" algn="l" defTabSz="914400" rtl="0" eaLnBrk="1" latinLnBrk="0" hangingPunct="1">
              <a:defRPr b="1" kern="1200">
                <a:solidFill>
                  <a:schemeClr val="tx1"/>
                </a:solidFill>
                <a:latin typeface="Times New Roman" panose="02020603050405020304" pitchFamily="18" charset="0"/>
                <a:ea typeface="华文中宋" panose="02010600040101010101" pitchFamily="2" charset="-122"/>
                <a:cs typeface="+mn-cs"/>
              </a:defRPr>
            </a:lvl6pPr>
            <a:lvl7pPr marL="2743200" algn="l" defTabSz="914400" rtl="0" eaLnBrk="1" latinLnBrk="0" hangingPunct="1">
              <a:defRPr b="1" kern="1200">
                <a:solidFill>
                  <a:schemeClr val="tx1"/>
                </a:solidFill>
                <a:latin typeface="Times New Roman" panose="02020603050405020304" pitchFamily="18" charset="0"/>
                <a:ea typeface="华文中宋" panose="02010600040101010101" pitchFamily="2" charset="-122"/>
                <a:cs typeface="+mn-cs"/>
              </a:defRPr>
            </a:lvl7pPr>
            <a:lvl8pPr marL="3200400" algn="l" defTabSz="914400" rtl="0" eaLnBrk="1" latinLnBrk="0" hangingPunct="1">
              <a:defRPr b="1" kern="1200">
                <a:solidFill>
                  <a:schemeClr val="tx1"/>
                </a:solidFill>
                <a:latin typeface="Times New Roman" panose="02020603050405020304" pitchFamily="18" charset="0"/>
                <a:ea typeface="华文中宋" panose="02010600040101010101" pitchFamily="2" charset="-122"/>
                <a:cs typeface="+mn-cs"/>
              </a:defRPr>
            </a:lvl8pPr>
            <a:lvl9pPr marL="3657600" algn="l" defTabSz="914400" rtl="0" eaLnBrk="1" latinLnBrk="0" hangingPunct="1">
              <a:defRPr b="1" kern="1200">
                <a:solidFill>
                  <a:schemeClr val="tx1"/>
                </a:solidFill>
                <a:latin typeface="Times New Roman" panose="02020603050405020304" pitchFamily="18" charset="0"/>
                <a:ea typeface="华文中宋" panose="02010600040101010101" pitchFamily="2" charset="-122"/>
                <a:cs typeface="+mn-cs"/>
              </a:defRPr>
            </a:lvl9pPr>
          </a:lstStyle>
          <a:p>
            <a:pPr marL="0" marR="0" lvl="0" indent="0" algn="r" defTabSz="914400" rtl="0" eaLnBrk="1" fontAlgn="base" latinLnBrk="0" hangingPunct="1">
              <a:lnSpc>
                <a:spcPct val="150000"/>
              </a:lnSpc>
              <a:spcBef>
                <a:spcPct val="0"/>
              </a:spcBef>
              <a:spcAft>
                <a:spcPct val="0"/>
              </a:spcAft>
              <a:buClr>
                <a:srgbClr val="FF0000"/>
              </a:buClr>
              <a:buSzTx/>
              <a:buFont typeface="Wingdings" panose="05000000000000000000" pitchFamily="2" charset="2"/>
              <a:buNone/>
              <a:defRPr/>
            </a:pPr>
            <a:fld id="{2F88BF17-3EC3-4373-825A-9D1B96ACA55A}" type="slidenum">
              <a:rPr kumimoji="0" lang="zh-CN" altLang="en-US" sz="900" b="0" i="0" u="none" strike="noStrike" kern="1200" cap="none" spc="0" normalizeH="0" baseline="0" noProof="0" smtClean="0">
                <a:ln>
                  <a:noFill/>
                </a:ln>
                <a:solidFill>
                  <a:srgbClr val="FFFFFF"/>
                </a:solidFill>
                <a:effectLst/>
                <a:uLnTx/>
                <a:uFillTx/>
                <a:latin typeface="Verdana" panose="020B0604030504040204"/>
                <a:ea typeface="宋体" panose="02010600030101010101" pitchFamily="2" charset="-122"/>
                <a:cs typeface="+mn-cs"/>
              </a:rPr>
            </a:fld>
            <a:endParaRPr kumimoji="0" lang="en-US" altLang="zh-CN" sz="900" b="0" i="0" u="none" strike="noStrike" kern="120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sp>
        <p:nvSpPr>
          <p:cNvPr id="1070082" name="Rectangle 2"/>
          <p:cNvSpPr>
            <a:spLocks noGrp="1" noChangeArrowheads="1"/>
          </p:cNvSpPr>
          <p:nvPr>
            <p:ph type="body" idx="1"/>
          </p:nvPr>
        </p:nvSpPr>
        <p:spPr>
          <a:xfrm>
            <a:off x="228181" y="1151434"/>
            <a:ext cx="8235915" cy="5589879"/>
          </a:xfrm>
        </p:spPr>
        <p:txBody>
          <a:bodyPr/>
          <a:lstStyle/>
          <a:p>
            <a:pPr lvl="1">
              <a:lnSpc>
                <a:spcPct val="150000"/>
              </a:lnSpc>
            </a:pPr>
            <a:r>
              <a:rPr lang="zh-CN" altLang="en-US" sz="2000" kern="1200" dirty="0">
                <a:solidFill>
                  <a:schemeClr val="tx1"/>
                </a:solidFill>
                <a:latin typeface="Times New Roman" panose="02020603050405020304" pitchFamily="18" charset="0"/>
                <a:cs typeface="Times New Roman" panose="02020603050405020304" pitchFamily="18" charset="0"/>
              </a:rPr>
              <a:t>基液种类</a:t>
            </a:r>
            <a:endParaRPr lang="en-US" altLang="zh-CN" sz="2000" kern="1200" dirty="0">
              <a:solidFill>
                <a:srgbClr val="FF0000"/>
              </a:solidFill>
              <a:latin typeface="Times New Roman" panose="02020603050405020304" pitchFamily="18" charset="0"/>
              <a:cs typeface="Times New Roman" panose="02020603050405020304" pitchFamily="18" charset="0"/>
            </a:endParaRPr>
          </a:p>
          <a:p>
            <a:pPr lvl="2">
              <a:lnSpc>
                <a:spcPct val="150000"/>
              </a:lnSpc>
              <a:buClr>
                <a:srgbClr val="000000"/>
              </a:buClr>
              <a:buFont typeface="Wingdings" panose="05000000000000000000" charset="0"/>
              <a:buChar char="l"/>
            </a:pPr>
            <a:r>
              <a:rPr lang="zh-CN" altLang="en-US" sz="2000" dirty="0">
                <a:solidFill>
                  <a:schemeClr val="tx1"/>
                </a:solidFill>
                <a:latin typeface="Times New Roman" panose="02020603050405020304" pitchFamily="18" charset="0"/>
                <a:cs typeface="Times New Roman" panose="02020603050405020304" pitchFamily="18" charset="0"/>
              </a:rPr>
              <a:t>蓖麻油、</a:t>
            </a:r>
            <a:r>
              <a:rPr lang="en-US" altLang="zh-CN" sz="2000" dirty="0">
                <a:solidFill>
                  <a:schemeClr val="tx1"/>
                </a:solidFill>
                <a:latin typeface="Times New Roman" panose="02020603050405020304" pitchFamily="18" charset="0"/>
                <a:cs typeface="Times New Roman" panose="02020603050405020304" pitchFamily="18" charset="0"/>
              </a:rPr>
              <a:t>Midel</a:t>
            </a:r>
            <a:r>
              <a:rPr lang="zh-CN" altLang="en-US" sz="2000" dirty="0">
                <a:solidFill>
                  <a:schemeClr val="tx1"/>
                </a:solidFill>
                <a:latin typeface="Times New Roman" panose="02020603050405020304" pitchFamily="18" charset="0"/>
                <a:cs typeface="Times New Roman" panose="02020603050405020304" pitchFamily="18" charset="0"/>
              </a:rPr>
              <a:t>合成酯、变压器油、碳酸丙烯酯</a:t>
            </a:r>
            <a:endParaRPr lang="en-US" altLang="zh-CN" sz="2000" dirty="0">
              <a:latin typeface="Times New Roman" panose="02020603050405020304" pitchFamily="18" charset="0"/>
              <a:cs typeface="Times New Roman" panose="02020603050405020304" pitchFamily="18" charset="0"/>
            </a:endParaRPr>
          </a:p>
          <a:p>
            <a:pPr lvl="1">
              <a:lnSpc>
                <a:spcPct val="150000"/>
              </a:lnSpc>
            </a:pPr>
            <a:r>
              <a:rPr lang="zh-CN" altLang="en-US" sz="2000" kern="1200" dirty="0">
                <a:latin typeface="Times New Roman" panose="02020603050405020304" pitchFamily="18" charset="0"/>
                <a:cs typeface="Times New Roman" panose="02020603050405020304" pitchFamily="18" charset="0"/>
              </a:rPr>
              <a:t>纳米材料</a:t>
            </a:r>
            <a:r>
              <a:rPr lang="en-US" altLang="zh-CN" sz="2000" kern="1200" dirty="0">
                <a:latin typeface="Times New Roman" panose="02020603050405020304" pitchFamily="18" charset="0"/>
                <a:cs typeface="Times New Roman" panose="02020603050405020304" pitchFamily="18" charset="0"/>
              </a:rPr>
              <a:t> </a:t>
            </a:r>
            <a:r>
              <a:rPr lang="zh-CN" altLang="en-US" sz="2000" kern="1200" dirty="0">
                <a:latin typeface="Times New Roman" panose="02020603050405020304" pitchFamily="18" charset="0"/>
                <a:cs typeface="Times New Roman" panose="02020603050405020304" pitchFamily="18" charset="0"/>
                <a:sym typeface="+mn-ea"/>
              </a:rPr>
              <a:t>(</a:t>
            </a:r>
            <a:r>
              <a:rPr lang="zh-CN" altLang="en-US" sz="2000" kern="1200" dirty="0">
                <a:solidFill>
                  <a:srgbClr val="FF0000"/>
                </a:solidFill>
                <a:latin typeface="Times New Roman" panose="02020603050405020304" pitchFamily="18" charset="0"/>
                <a:cs typeface="Times New Roman" panose="02020603050405020304" pitchFamily="18" charset="0"/>
                <a:sym typeface="+mn-ea"/>
              </a:rPr>
              <a:t>已研究</a:t>
            </a:r>
            <a:r>
              <a:rPr lang="zh-CN" altLang="en-US" sz="2000" kern="1200" dirty="0">
                <a:latin typeface="Times New Roman" panose="02020603050405020304" pitchFamily="18" charset="0"/>
                <a:cs typeface="Times New Roman" panose="02020603050405020304" pitchFamily="18" charset="0"/>
                <a:sym typeface="+mn-ea"/>
              </a:rPr>
              <a:t>)</a:t>
            </a:r>
            <a:endParaRPr lang="en-US" altLang="zh-CN" sz="2000" kern="1200" dirty="0">
              <a:latin typeface="Times New Roman" panose="02020603050405020304" pitchFamily="18" charset="0"/>
              <a:cs typeface="Times New Roman" panose="02020603050405020304" pitchFamily="18" charset="0"/>
            </a:endParaRPr>
          </a:p>
          <a:p>
            <a:pPr lvl="2">
              <a:lnSpc>
                <a:spcPct val="150000"/>
              </a:lnSpc>
              <a:buClr>
                <a:srgbClr val="000000"/>
              </a:buClr>
              <a:buFont typeface="Wingdings" panose="05000000000000000000" charset="0"/>
              <a:buChar char="l"/>
            </a:pPr>
            <a:r>
              <a:rPr lang="zh-CN" altLang="en-US" sz="2000" dirty="0">
                <a:solidFill>
                  <a:schemeClr val="tx1"/>
                </a:solidFill>
                <a:latin typeface="Times New Roman" panose="02020603050405020304" pitchFamily="18" charset="0"/>
                <a:cs typeface="Times New Roman" panose="02020603050405020304" pitchFamily="18" charset="0"/>
              </a:rPr>
              <a:t>绝缘、半导体、导体纳米粒子优选</a:t>
            </a:r>
            <a:endParaRPr lang="en-US" altLang="zh-CN" sz="2000" dirty="0">
              <a:solidFill>
                <a:schemeClr val="tx1"/>
              </a:solidFill>
              <a:latin typeface="Times New Roman" panose="02020603050405020304" pitchFamily="18" charset="0"/>
              <a:cs typeface="Times New Roman" panose="02020603050405020304" pitchFamily="18" charset="0"/>
            </a:endParaRPr>
          </a:p>
          <a:p>
            <a:pPr lvl="1">
              <a:lnSpc>
                <a:spcPct val="150000"/>
              </a:lnSpc>
            </a:pPr>
            <a:r>
              <a:rPr lang="zh-CN" altLang="en-US" sz="2000" kern="1200" dirty="0">
                <a:latin typeface="Times New Roman" panose="02020603050405020304" pitchFamily="18" charset="0"/>
                <a:cs typeface="Times New Roman" panose="02020603050405020304" pitchFamily="18" charset="0"/>
              </a:rPr>
              <a:t>纳米粒径</a:t>
            </a:r>
            <a:r>
              <a:rPr lang="en-US" altLang="zh-CN" sz="2000" kern="1200" dirty="0">
                <a:latin typeface="Times New Roman" panose="02020603050405020304" pitchFamily="18" charset="0"/>
                <a:cs typeface="Times New Roman" panose="02020603050405020304" pitchFamily="18" charset="0"/>
              </a:rPr>
              <a:t> </a:t>
            </a:r>
            <a:r>
              <a:rPr lang="zh-CN" altLang="en-US" sz="2000" kern="1200" dirty="0">
                <a:latin typeface="Times New Roman" panose="02020603050405020304" pitchFamily="18" charset="0"/>
                <a:cs typeface="Times New Roman" panose="02020603050405020304" pitchFamily="18" charset="0"/>
                <a:sym typeface="+mn-ea"/>
              </a:rPr>
              <a:t>(</a:t>
            </a:r>
            <a:r>
              <a:rPr lang="zh-CN" altLang="en-US" sz="2000" kern="1200" dirty="0">
                <a:solidFill>
                  <a:srgbClr val="FF0000"/>
                </a:solidFill>
                <a:latin typeface="Times New Roman" panose="02020603050405020304" pitchFamily="18" charset="0"/>
                <a:cs typeface="Times New Roman" panose="02020603050405020304" pitchFamily="18" charset="0"/>
                <a:sym typeface="+mn-ea"/>
              </a:rPr>
              <a:t>已研究</a:t>
            </a:r>
            <a:r>
              <a:rPr lang="zh-CN" altLang="en-US" sz="2000" kern="1200" dirty="0">
                <a:latin typeface="Times New Roman" panose="02020603050405020304" pitchFamily="18" charset="0"/>
                <a:cs typeface="Times New Roman" panose="02020603050405020304" pitchFamily="18" charset="0"/>
                <a:sym typeface="+mn-ea"/>
              </a:rPr>
              <a:t>)</a:t>
            </a:r>
            <a:endParaRPr lang="en-US" altLang="zh-CN" sz="2000" kern="1200" dirty="0">
              <a:latin typeface="Times New Roman" panose="02020603050405020304" pitchFamily="18" charset="0"/>
              <a:cs typeface="Times New Roman" panose="02020603050405020304" pitchFamily="18" charset="0"/>
            </a:endParaRPr>
          </a:p>
          <a:p>
            <a:pPr lvl="2">
              <a:lnSpc>
                <a:spcPct val="150000"/>
              </a:lnSpc>
              <a:buClr>
                <a:srgbClr val="000000"/>
              </a:buClr>
              <a:buFont typeface="Wingdings" panose="05000000000000000000" charset="0"/>
              <a:buChar char="l"/>
            </a:pPr>
            <a:r>
              <a:rPr lang="zh-CN" altLang="en-US" sz="2000" dirty="0">
                <a:solidFill>
                  <a:schemeClr val="tx1"/>
                </a:solidFill>
                <a:latin typeface="Times New Roman" panose="02020603050405020304" pitchFamily="18" charset="0"/>
                <a:cs typeface="Times New Roman" panose="02020603050405020304" pitchFamily="18" charset="0"/>
              </a:rPr>
              <a:t>改性效果</a:t>
            </a:r>
            <a:r>
              <a:rPr lang="en-US" altLang="zh-CN" sz="2000" dirty="0">
                <a:solidFill>
                  <a:schemeClr val="tx1"/>
                </a:solidFill>
                <a:latin typeface="Times New Roman" panose="02020603050405020304" pitchFamily="18" charset="0"/>
                <a:cs typeface="Times New Roman" panose="02020603050405020304" pitchFamily="18" charset="0"/>
              </a:rPr>
              <a:t>vs.</a:t>
            </a:r>
            <a:r>
              <a:rPr lang="zh-CN" altLang="en-US" sz="2000" dirty="0">
                <a:solidFill>
                  <a:schemeClr val="tx1"/>
                </a:solidFill>
                <a:latin typeface="Times New Roman" panose="02020603050405020304" pitchFamily="18" charset="0"/>
                <a:cs typeface="Times New Roman" panose="02020603050405020304" pitchFamily="18" charset="0"/>
              </a:rPr>
              <a:t>粒径</a:t>
            </a:r>
            <a:endParaRPr lang="en-US" altLang="zh-CN" sz="2000" dirty="0">
              <a:solidFill>
                <a:schemeClr val="tx1"/>
              </a:solidFill>
              <a:latin typeface="Times New Roman" panose="02020603050405020304" pitchFamily="18" charset="0"/>
              <a:cs typeface="Times New Roman" panose="02020603050405020304" pitchFamily="18" charset="0"/>
            </a:endParaRPr>
          </a:p>
          <a:p>
            <a:pPr lvl="1">
              <a:lnSpc>
                <a:spcPct val="150000"/>
              </a:lnSpc>
            </a:pPr>
            <a:r>
              <a:rPr lang="zh-CN" altLang="en-US" sz="2000" kern="1200" dirty="0">
                <a:latin typeface="Times New Roman" panose="02020603050405020304" pitchFamily="18" charset="0"/>
                <a:cs typeface="Times New Roman" panose="02020603050405020304" pitchFamily="18" charset="0"/>
              </a:rPr>
              <a:t>体积分数</a:t>
            </a:r>
            <a:r>
              <a:rPr lang="en-US" altLang="zh-CN" sz="2000" kern="1200" dirty="0">
                <a:latin typeface="Times New Roman" panose="02020603050405020304" pitchFamily="18" charset="0"/>
                <a:cs typeface="Times New Roman" panose="02020603050405020304" pitchFamily="18" charset="0"/>
              </a:rPr>
              <a:t> </a:t>
            </a:r>
            <a:r>
              <a:rPr lang="zh-CN" altLang="en-US" sz="2000" kern="1200" dirty="0">
                <a:latin typeface="Times New Roman" panose="02020603050405020304" pitchFamily="18" charset="0"/>
                <a:cs typeface="Times New Roman" panose="02020603050405020304" pitchFamily="18" charset="0"/>
                <a:sym typeface="+mn-ea"/>
              </a:rPr>
              <a:t>(</a:t>
            </a:r>
            <a:r>
              <a:rPr lang="zh-CN" altLang="en-US" sz="2000" kern="1200" dirty="0">
                <a:solidFill>
                  <a:srgbClr val="FF0000"/>
                </a:solidFill>
                <a:latin typeface="Times New Roman" panose="02020603050405020304" pitchFamily="18" charset="0"/>
                <a:cs typeface="Times New Roman" panose="02020603050405020304" pitchFamily="18" charset="0"/>
                <a:sym typeface="+mn-ea"/>
              </a:rPr>
              <a:t>普适性</a:t>
            </a:r>
            <a:r>
              <a:rPr lang="zh-CN" altLang="en-US" sz="2000" kern="1200" dirty="0">
                <a:latin typeface="Times New Roman" panose="02020603050405020304" pitchFamily="18" charset="0"/>
                <a:cs typeface="Times New Roman" panose="02020603050405020304" pitchFamily="18" charset="0"/>
                <a:sym typeface="+mn-ea"/>
              </a:rPr>
              <a:t>)</a:t>
            </a:r>
            <a:endParaRPr lang="en-US" altLang="zh-CN" sz="2000" kern="1200" dirty="0">
              <a:latin typeface="Times New Roman" panose="02020603050405020304" pitchFamily="18" charset="0"/>
              <a:cs typeface="Times New Roman" panose="02020603050405020304" pitchFamily="18" charset="0"/>
            </a:endParaRPr>
          </a:p>
          <a:p>
            <a:pPr lvl="2">
              <a:lnSpc>
                <a:spcPct val="150000"/>
              </a:lnSpc>
              <a:buClr>
                <a:srgbClr val="000000"/>
              </a:buClr>
              <a:buFont typeface="Wingdings" panose="05000000000000000000" charset="0"/>
              <a:buChar char="l"/>
            </a:pPr>
            <a:r>
              <a:rPr lang="zh-CN" altLang="en-US" sz="2000" dirty="0">
                <a:solidFill>
                  <a:schemeClr val="tx1"/>
                </a:solidFill>
                <a:latin typeface="Times New Roman" panose="02020603050405020304" pitchFamily="18" charset="0"/>
                <a:cs typeface="Times New Roman" panose="02020603050405020304" pitchFamily="18" charset="0"/>
              </a:rPr>
              <a:t>最佳体积分数</a:t>
            </a:r>
            <a:endParaRPr lang="en-US" altLang="zh-CN" sz="2000" dirty="0">
              <a:solidFill>
                <a:schemeClr val="tx1"/>
              </a:solidFill>
              <a:latin typeface="Times New Roman" panose="02020603050405020304" pitchFamily="18" charset="0"/>
              <a:cs typeface="Times New Roman" panose="02020603050405020304" pitchFamily="18" charset="0"/>
            </a:endParaRPr>
          </a:p>
          <a:p>
            <a:pPr lvl="1">
              <a:lnSpc>
                <a:spcPct val="150000"/>
              </a:lnSpc>
            </a:pPr>
            <a:r>
              <a:rPr lang="zh-CN" altLang="en-US" sz="2000" kern="1200" dirty="0">
                <a:latin typeface="Times New Roman" panose="02020603050405020304" pitchFamily="18" charset="0"/>
                <a:cs typeface="Times New Roman" panose="02020603050405020304" pitchFamily="18" charset="0"/>
              </a:rPr>
              <a:t>表面修饰剂</a:t>
            </a:r>
            <a:r>
              <a:rPr lang="en-US" altLang="zh-CN" sz="2000" kern="1200" dirty="0">
                <a:latin typeface="Times New Roman" panose="02020603050405020304" pitchFamily="18" charset="0"/>
                <a:cs typeface="Times New Roman" panose="02020603050405020304" pitchFamily="18" charset="0"/>
              </a:rPr>
              <a:t> </a:t>
            </a:r>
            <a:r>
              <a:rPr lang="zh-CN" altLang="en-US" sz="2000" kern="1200" dirty="0">
                <a:latin typeface="Times New Roman" panose="02020603050405020304" pitchFamily="18" charset="0"/>
                <a:cs typeface="Times New Roman" panose="02020603050405020304" pitchFamily="18" charset="0"/>
                <a:sym typeface="+mn-ea"/>
              </a:rPr>
              <a:t>(</a:t>
            </a:r>
            <a:r>
              <a:rPr lang="zh-CN" altLang="en-US" sz="2000" kern="1200" dirty="0">
                <a:solidFill>
                  <a:srgbClr val="FF0000"/>
                </a:solidFill>
                <a:latin typeface="Times New Roman" panose="02020603050405020304" pitchFamily="18" charset="0"/>
                <a:cs typeface="Times New Roman" panose="02020603050405020304" pitchFamily="18" charset="0"/>
                <a:sym typeface="+mn-ea"/>
              </a:rPr>
              <a:t>已研究</a:t>
            </a:r>
            <a:r>
              <a:rPr lang="zh-CN" altLang="en-US" sz="2000" kern="1200" dirty="0">
                <a:latin typeface="Times New Roman" panose="02020603050405020304" pitchFamily="18" charset="0"/>
                <a:cs typeface="Times New Roman" panose="02020603050405020304" pitchFamily="18" charset="0"/>
                <a:sym typeface="+mn-ea"/>
              </a:rPr>
              <a:t>)</a:t>
            </a:r>
            <a:endParaRPr lang="en-US" altLang="zh-CN" sz="2000" kern="1200" dirty="0">
              <a:latin typeface="Times New Roman" panose="02020603050405020304" pitchFamily="18" charset="0"/>
              <a:cs typeface="Times New Roman" panose="02020603050405020304" pitchFamily="18" charset="0"/>
            </a:endParaRPr>
          </a:p>
          <a:p>
            <a:pPr lvl="2">
              <a:lnSpc>
                <a:spcPct val="150000"/>
              </a:lnSpc>
              <a:buClr>
                <a:srgbClr val="000000"/>
              </a:buClr>
              <a:buFont typeface="Wingdings" panose="05000000000000000000" charset="0"/>
              <a:buChar char="l"/>
            </a:pPr>
            <a:r>
              <a:rPr lang="zh-CN" altLang="en-US" sz="2000" dirty="0">
                <a:solidFill>
                  <a:schemeClr val="tx1"/>
                </a:solidFill>
                <a:latin typeface="Times New Roman" panose="02020603050405020304" pitchFamily="18" charset="0"/>
                <a:cs typeface="Times New Roman" panose="02020603050405020304" pitchFamily="18" charset="0"/>
              </a:rPr>
              <a:t>修饰剂对改性效果的影响：悬浮稳定性</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70084" name="Rectangle 4"/>
          <p:cNvSpPr>
            <a:spLocks noChangeArrowheads="1"/>
          </p:cNvSpPr>
          <p:nvPr/>
        </p:nvSpPr>
        <p:spPr bwMode="auto">
          <a:xfrm>
            <a:off x="1143004" y="2587708"/>
            <a:ext cx="309880" cy="524510"/>
          </a:xfrm>
          <a:prstGeom prst="rect">
            <a:avLst/>
          </a:prstGeom>
          <a:noFill/>
          <a:ln w="9525">
            <a:noFill/>
            <a:miter lim="800000"/>
          </a:ln>
          <a:effectLst/>
        </p:spPr>
        <p:txBody>
          <a:bodyPr wrap="none" anchor="ctr">
            <a:spAutoFit/>
          </a:bodyPr>
          <a:lstStyle/>
          <a:p>
            <a:pPr marL="0" marR="0" lvl="0" indent="0" algn="l" defTabSz="914400" rtl="0" eaLnBrk="1" fontAlgn="base" latinLnBrk="0" hangingPunct="1">
              <a:lnSpc>
                <a:spcPct val="150000"/>
              </a:lnSpc>
              <a:spcBef>
                <a:spcPct val="20000"/>
              </a:spcBef>
              <a:spcAft>
                <a:spcPct val="0"/>
              </a:spcAft>
              <a:buClr>
                <a:srgbClr val="FF0000"/>
              </a:buClr>
              <a:buSzTx/>
              <a:buFont typeface="Wingdings" panose="05000000000000000000" pitchFamily="2" charset="2"/>
              <a:buNone/>
              <a:defRPr/>
            </a:pPr>
            <a:endParaRPr kumimoji="0" lang="zh-CN" altLang="en-US" sz="1875"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4" name="Rectangle 7"/>
          <p:cNvSpPr>
            <a:spLocks noChangeArrowheads="1"/>
          </p:cNvSpPr>
          <p:nvPr/>
        </p:nvSpPr>
        <p:spPr bwMode="auto">
          <a:xfrm>
            <a:off x="932748" y="424501"/>
            <a:ext cx="7493333" cy="570310"/>
          </a:xfrm>
          <a:prstGeom prst="rect">
            <a:avLst/>
          </a:prstGeom>
          <a:noFill/>
          <a:ln w="9525">
            <a:noFill/>
            <a:miter lim="800000"/>
          </a:ln>
          <a:effectLst/>
        </p:spPr>
        <p:txBody>
          <a:bodyPr anchor="b"/>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黑体" panose="02010609060101010101" pitchFamily="49" charset="-122"/>
              <a:cs typeface="+mn-cs"/>
            </a:endParaRPr>
          </a:p>
        </p:txBody>
      </p:sp>
      <p:sp>
        <p:nvSpPr>
          <p:cNvPr id="5" name="矩形 4"/>
          <p:cNvSpPr/>
          <p:nvPr/>
        </p:nvSpPr>
        <p:spPr>
          <a:xfrm>
            <a:off x="8674894" y="6552000"/>
            <a:ext cx="469106"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54610" y="6534220"/>
            <a:ext cx="78295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7698581" y="6567283"/>
            <a:ext cx="11251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500" dirty="0">
                <a:solidFill>
                  <a:srgbClr val="044875"/>
                </a:solidFill>
                <a:latin typeface="微软雅黑" panose="020B0503020204020204" pitchFamily="34" charset="-122"/>
                <a:ea typeface="微软雅黑" panose="020B0503020204020204" pitchFamily="34" charset="-122"/>
              </a:rPr>
              <a:t>5</a:t>
            </a:r>
            <a:endParaRPr lang="zh-CN" altLang="en-US" sz="1500" dirty="0">
              <a:solidFill>
                <a:srgbClr val="044875"/>
              </a:solidFill>
              <a:latin typeface="微软雅黑" panose="020B0503020204020204" pitchFamily="34" charset="-122"/>
              <a:ea typeface="微软雅黑" panose="020B0503020204020204" pitchFamily="34" charset="-122"/>
            </a:endParaRPr>
          </a:p>
        </p:txBody>
      </p:sp>
      <p:sp>
        <p:nvSpPr>
          <p:cNvPr id="8" name="矩形 7"/>
          <p:cNvSpPr/>
          <p:nvPr/>
        </p:nvSpPr>
        <p:spPr>
          <a:xfrm>
            <a:off x="7829550" y="6552000"/>
            <a:ext cx="1314450" cy="32400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8"/>
          <p:cNvSpPr txBox="1">
            <a:spLocks noChangeArrowheads="1"/>
          </p:cNvSpPr>
          <p:nvPr/>
        </p:nvSpPr>
        <p:spPr bwMode="auto">
          <a:xfrm>
            <a:off x="-117475" y="6490667"/>
            <a:ext cx="31654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纳米液体脉冲击穿特性</a:t>
            </a:r>
            <a:endParaRPr lang="zh-CN" altLang="en-US" sz="21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2"/>
          <p:cNvSpPr>
            <a:spLocks noChangeArrowheads="1"/>
          </p:cNvSpPr>
          <p:nvPr/>
        </p:nvSpPr>
        <p:spPr bwMode="auto">
          <a:xfrm>
            <a:off x="932180" y="361315"/>
            <a:ext cx="7122160" cy="612140"/>
          </a:xfrm>
          <a:prstGeom prst="rect">
            <a:avLst/>
          </a:prstGeom>
          <a:noFill/>
          <a:ln w="9525">
            <a:noFill/>
            <a:miter lim="800000"/>
          </a:ln>
          <a:effectLst/>
        </p:spPr>
        <p:txBody>
          <a:bodyPr anchor="b"/>
          <a:lstStyle/>
          <a:p>
            <a:pPr algn="ctr">
              <a:lnSpc>
                <a:spcPct val="100000"/>
              </a:lnSpc>
              <a:spcBef>
                <a:spcPct val="0"/>
              </a:spcBef>
              <a:buClrTx/>
            </a:pP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纳米液体影响因素</a:t>
            </a:r>
            <a:endParaRPr lang="zh-CN" altLang="en-US" sz="2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AutoShape 4"/>
          <p:cNvSpPr>
            <a:spLocks noChangeArrowheads="1"/>
          </p:cNvSpPr>
          <p:nvPr/>
        </p:nvSpPr>
        <p:spPr bwMode="auto">
          <a:xfrm>
            <a:off x="522289" y="1117283"/>
            <a:ext cx="8235950" cy="444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1">
              <a:lumMod val="50000"/>
            </a:schemeClr>
          </a:solidFill>
          <a:ln w="28575" cmpd="sng">
            <a:solidFill>
              <a:schemeClr val="accent1">
                <a:shade val="50000"/>
              </a:schemeClr>
            </a:solidFill>
            <a:prstDash val="solid"/>
            <a:round/>
          </a:ln>
        </p:spPr>
        <p:txBody>
          <a:bodyPr/>
          <a:lstStyle/>
          <a:p>
            <a:endParaRPr lang="zh-CN" altLang="en-US" sz="1875"/>
          </a:p>
        </p:txBody>
      </p:sp>
      <p:graphicFrame>
        <p:nvGraphicFramePr>
          <p:cNvPr id="14" name="表格 13"/>
          <p:cNvGraphicFramePr>
            <a:graphicFrameLocks noGrp="1"/>
          </p:cNvGraphicFramePr>
          <p:nvPr>
            <p:custDataLst>
              <p:tags r:id="rId1"/>
            </p:custDataLst>
          </p:nvPr>
        </p:nvGraphicFramePr>
        <p:xfrm>
          <a:off x="4949595" y="3221683"/>
          <a:ext cx="3898265" cy="2617470"/>
        </p:xfrm>
        <a:graphic>
          <a:graphicData uri="http://schemas.openxmlformats.org/drawingml/2006/table">
            <a:tbl>
              <a:tblPr firstRow="1" bandRow="1">
                <a:tableStyleId>{5C22544A-7EE6-4342-B048-85BDC9FD1C3A}</a:tableStyleId>
              </a:tblPr>
              <a:tblGrid>
                <a:gridCol w="886460"/>
                <a:gridCol w="1106805"/>
                <a:gridCol w="953135"/>
                <a:gridCol w="951865"/>
              </a:tblGrid>
              <a:tr h="228600">
                <a:tc>
                  <a:txBody>
                    <a:bodyPr/>
                    <a:lstStyle/>
                    <a:p>
                      <a:pPr indent="127000" algn="ctr">
                        <a:lnSpc>
                          <a:spcPct val="125000"/>
                        </a:lnSpc>
                        <a:spcAft>
                          <a:spcPts val="0"/>
                        </a:spcAft>
                      </a:pPr>
                      <a:r>
                        <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材料</a:t>
                      </a:r>
                      <a:endPar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电导率</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(S/m)</a:t>
                      </a:r>
                      <a:endPar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介电常数</a:t>
                      </a:r>
                      <a:endPar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最佳分数</a:t>
                      </a:r>
                      <a:endPar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PC</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6.25×10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69</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endParaRPr 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buNone/>
                      </a:pPr>
                      <a:r>
                        <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蓖麻油</a:t>
                      </a:r>
                      <a:endPar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r>
                        <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endPar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r>
                        <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4.3</a:t>
                      </a:r>
                      <a:endPar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buNone/>
                      </a:pPr>
                      <a:r>
                        <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Midel</a:t>
                      </a:r>
                      <a:endPar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r>
                        <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2.31</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endPar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r>
                        <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a:t>
                      </a:r>
                      <a:endParaRPr lang="en-US"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buNone/>
                      </a:pP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变压器油</a:t>
                      </a:r>
                      <a:endParaRPr lang="zh-CN" alt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1.0×10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−12</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2.2</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BaTiO</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1400</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marL="0" marR="0" lvl="0" indent="127000" algn="ctr" defTabSz="914400" rtl="0" eaLnBrk="1" fontAlgn="auto" latinLnBrk="0" hangingPunct="1">
                        <a:lnSpc>
                          <a:spcPct val="125000"/>
                        </a:lnSpc>
                        <a:spcBef>
                          <a:spcPts val="0"/>
                        </a:spcBef>
                        <a:spcAft>
                          <a:spcPts val="0"/>
                        </a:spcAft>
                        <a:buClrTx/>
                        <a:buSzTx/>
                        <a:buFontTx/>
                        <a:buNone/>
                        <a:defRPr/>
                      </a:pPr>
                      <a:r>
                        <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0.6%</a:t>
                      </a: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9.9</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80</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0.5%</a:t>
                      </a: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Al</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3.8×10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0.4%</a:t>
                      </a: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r h="265430">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TiO</a:t>
                      </a:r>
                      <a:r>
                        <a:rPr lang="en-US" sz="1200" b="1" kern="1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sz="1200" b="1" kern="1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-8</a:t>
                      </a: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114</a:t>
                      </a:r>
                      <a:endParaRPr lang="en-US"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c>
                  <a:txBody>
                    <a:bodyPr/>
                    <a:lstStyle/>
                    <a:p>
                      <a:pPr indent="127000" algn="ctr">
                        <a:lnSpc>
                          <a:spcPct val="125000"/>
                        </a:lnSpc>
                        <a:spcAft>
                          <a:spcPts val="0"/>
                        </a:spcAft>
                      </a:pPr>
                      <a:r>
                        <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r>
                      <a:endParaRPr lang="en-US" altLang="zh-CN" sz="12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51435" marR="51435"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19"/>
    </mc:Choice>
    <mc:Fallback>
      <p:transition spd="slow" advTm="2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0" y="2368153"/>
            <a:ext cx="9144000" cy="213717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1" y="2855119"/>
            <a:ext cx="822722"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a:spLocks noChangeArrowheads="1"/>
          </p:cNvSpPr>
          <p:nvPr/>
        </p:nvSpPr>
        <p:spPr bwMode="auto">
          <a:xfrm>
            <a:off x="709613" y="2357438"/>
            <a:ext cx="115490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625" dirty="0">
                <a:solidFill>
                  <a:schemeClr val="bg1"/>
                </a:solidFill>
                <a:latin typeface="Impact" panose="020B0806030902050204" pitchFamily="34" charset="0"/>
              </a:rPr>
              <a:t>2</a:t>
            </a:r>
            <a:endParaRPr lang="zh-CN" altLang="en-US" sz="8625" dirty="0">
              <a:solidFill>
                <a:schemeClr val="bg1"/>
              </a:solidFill>
              <a:latin typeface="Impact" panose="020B0806030902050204" pitchFamily="34" charset="0"/>
            </a:endParaRPr>
          </a:p>
        </p:txBody>
      </p:sp>
      <p:sp>
        <p:nvSpPr>
          <p:cNvPr id="5" name="文本框 4"/>
          <p:cNvSpPr txBox="1">
            <a:spLocks noChangeArrowheads="1"/>
          </p:cNvSpPr>
          <p:nvPr/>
        </p:nvSpPr>
        <p:spPr bwMode="auto">
          <a:xfrm>
            <a:off x="314325" y="2836069"/>
            <a:ext cx="428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第</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6" name="矩形 5"/>
          <p:cNvSpPr/>
          <p:nvPr/>
        </p:nvSpPr>
        <p:spPr>
          <a:xfrm>
            <a:off x="1874044" y="2855119"/>
            <a:ext cx="7269956" cy="406004"/>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a:spLocks noChangeArrowheads="1"/>
          </p:cNvSpPr>
          <p:nvPr/>
        </p:nvSpPr>
        <p:spPr bwMode="auto">
          <a:xfrm>
            <a:off x="1894285" y="2836069"/>
            <a:ext cx="132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44875"/>
                </a:solidFill>
                <a:latin typeface="微软雅黑" panose="020B0503020204020204" pitchFamily="34" charset="-122"/>
                <a:ea typeface="微软雅黑" panose="020B0503020204020204" pitchFamily="34" charset="-122"/>
              </a:rPr>
              <a:t>部分</a:t>
            </a:r>
            <a:endParaRPr lang="zh-CN" altLang="en-US" sz="2400" b="1">
              <a:solidFill>
                <a:srgbClr val="044875"/>
              </a:solidFill>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nvSpPr>
        <p:spPr bwMode="auto">
          <a:xfrm>
            <a:off x="4665980" y="3581400"/>
            <a:ext cx="44297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基液种类</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1506d124-5921-4d9b-848d-3bd74f11aad6}"/>
  <p:tag name="TABLE_ENDDRAG_ORIGIN_RECT" val="306*146"/>
  <p:tag name="TABLE_ENDDRAG_RECT" val="397*252*306*146"/>
</p:tagLst>
</file>

<file path=ppt/tags/tag2.xml><?xml version="1.0" encoding="utf-8"?>
<p:tagLst xmlns:p="http://schemas.openxmlformats.org/presentationml/2006/main">
  <p:tag name="KSO_WM_UNIT_TABLE_BEAUTIFY" val="smartTable{c31441ea-9163-49b8-8f7d-0302eea8e56a}"/>
  <p:tag name="TABLE_ENDDRAG_ORIGIN_RECT" val="459*121"/>
  <p:tag name="TABLE_ENDDRAG_RECT" val="140*231*459*1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spPr>
      <a:bodyPr vert="horz" wrap="square" lIns="91440" tIns="45720" rIns="91440" bIns="45720" numCol="1" anchor="t" anchorCtr="0" compatLnSpc="1"/>
      <a:lstStyle>
        <a:defPPr marL="469900" marR="0" indent="-469900" algn="l" defTabSz="914400" rtl="0" eaLnBrk="1" fontAlgn="base" latinLnBrk="0" hangingPunct="1">
          <a:lnSpc>
            <a:spcPct val="150000"/>
          </a:lnSpc>
          <a:spcBef>
            <a:spcPct val="20000"/>
          </a:spcBef>
          <a:spcAft>
            <a:spcPct val="0"/>
          </a:spcAft>
          <a:buClr>
            <a:srgbClr val="FF0000"/>
          </a:buClr>
          <a:buSzTx/>
          <a:buFont typeface="Wingdings" panose="05000000000000000000" pitchFamily="2" charset="2"/>
          <a:buNone/>
          <a:defRPr kumimoji="0" lang="zh-CN" altLang="en-US" sz="2500" b="1" i="0" u="none" strike="noStrike" cap="none" normalizeH="0" baseline="0" smtClean="0">
            <a:ln>
              <a:noFill/>
            </a:ln>
            <a:solidFill>
              <a:srgbClr val="0000FF"/>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solidFill>
          <a:srgbClr val="FFFFFF"/>
        </a:solidFill>
        <a:ln>
          <a:noFill/>
        </a:ln>
      </a:spPr>
      <a:bodyPr vert="horz" wrap="square" lIns="91440" tIns="45720" rIns="91440" bIns="45720" numCol="1" anchor="t" anchorCtr="0" compatLnSpc="1"/>
      <a:lstStyle>
        <a:defPPr marL="469900" marR="0" indent="-469900" algn="l" defTabSz="914400" rtl="0" eaLnBrk="1" fontAlgn="base" latinLnBrk="0" hangingPunct="1">
          <a:lnSpc>
            <a:spcPct val="150000"/>
          </a:lnSpc>
          <a:spcBef>
            <a:spcPct val="20000"/>
          </a:spcBef>
          <a:spcAft>
            <a:spcPct val="0"/>
          </a:spcAft>
          <a:buClr>
            <a:srgbClr val="FF0000"/>
          </a:buClr>
          <a:buSzTx/>
          <a:buFont typeface="Wingdings" panose="05000000000000000000" pitchFamily="2" charset="2"/>
          <a:buNone/>
          <a:defRPr kumimoji="0" lang="zh-CN" altLang="en-US" sz="2500" b="1" i="0" u="none" strike="noStrike" cap="none" normalizeH="0" baseline="0" smtClean="0">
            <a:ln>
              <a:noFill/>
            </a:ln>
            <a:solidFill>
              <a:srgbClr val="0000FF"/>
            </a:solidFill>
            <a:effectLst/>
            <a:latin typeface="楷体_GB2312" pitchFamily="49" charset="-122"/>
            <a:ea typeface="楷体_GB2312"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3671</Words>
  <Application>WPS 演示</Application>
  <PresentationFormat>全屏显示(4:3)</PresentationFormat>
  <Paragraphs>718</Paragraphs>
  <Slides>32</Slides>
  <Notes>32</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4</vt:i4>
      </vt:variant>
      <vt:variant>
        <vt:lpstr>幻灯片标题</vt:lpstr>
      </vt:variant>
      <vt:variant>
        <vt:i4>32</vt:i4>
      </vt:variant>
    </vt:vector>
  </HeadingPairs>
  <TitlesOfParts>
    <vt:vector size="58" baseType="lpstr">
      <vt:lpstr>Arial</vt:lpstr>
      <vt:lpstr>宋体</vt:lpstr>
      <vt:lpstr>Wingdings</vt:lpstr>
      <vt:lpstr>楷体_GB2312</vt:lpstr>
      <vt:lpstr>新宋体</vt:lpstr>
      <vt:lpstr>Verdana</vt:lpstr>
      <vt:lpstr>黑体</vt:lpstr>
      <vt:lpstr>微软雅黑</vt:lpstr>
      <vt:lpstr>Times New Roman</vt:lpstr>
      <vt:lpstr>Calibri</vt:lpstr>
      <vt:lpstr>华文行楷</vt:lpstr>
      <vt:lpstr>Impact</vt:lpstr>
      <vt:lpstr>方正小标宋简体</vt:lpstr>
      <vt:lpstr>Calibri</vt:lpstr>
      <vt:lpstr>Tahoma</vt:lpstr>
      <vt:lpstr>华文中宋</vt:lpstr>
      <vt:lpstr>Verdana</vt:lpstr>
      <vt:lpstr>Wingdings</vt:lpstr>
      <vt:lpstr>Symbol</vt:lpstr>
      <vt:lpstr>Arial Unicode MS</vt:lpstr>
      <vt:lpstr>Office 主题</vt:lpstr>
      <vt:lpstr>Profile</vt:lpstr>
      <vt:lpstr>Equation.KSEE3</vt:lpstr>
      <vt:lpstr>Origin50.Graph</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李好</dc:creator>
  <cp:lastModifiedBy>李</cp:lastModifiedBy>
  <cp:revision>110</cp:revision>
  <dcterms:created xsi:type="dcterms:W3CDTF">2020-11-25T11:56:00Z</dcterms:created>
  <dcterms:modified xsi:type="dcterms:W3CDTF">2021-10-10T22:56:35Z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66C6DA90679844FC879EEEEAEC45E920</vt:lpwstr>
  </property>
</Properties>
</file>