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5.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 id="2147483667" r:id="rId3"/>
    <p:sldMasterId id="2147483671" r:id="rId4"/>
    <p:sldMasterId id="2147483675" r:id="rId5"/>
    <p:sldMasterId id="2147483679" r:id="rId6"/>
  </p:sldMasterIdLst>
  <p:notesMasterIdLst>
    <p:notesMasterId r:id="rId19"/>
  </p:notesMasterIdLst>
  <p:sldIdLst>
    <p:sldId id="257" r:id="rId7"/>
    <p:sldId id="258" r:id="rId8"/>
    <p:sldId id="259" r:id="rId9"/>
    <p:sldId id="267" r:id="rId10"/>
    <p:sldId id="261" r:id="rId11"/>
    <p:sldId id="273" r:id="rId12"/>
    <p:sldId id="274" r:id="rId13"/>
    <p:sldId id="268" r:id="rId14"/>
    <p:sldId id="271" r:id="rId15"/>
    <p:sldId id="275" r:id="rId16"/>
    <p:sldId id="264" r:id="rId17"/>
    <p:sldId id="266"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532" autoAdjust="0"/>
  </p:normalViewPr>
  <p:slideViewPr>
    <p:cSldViewPr snapToGrid="0">
      <p:cViewPr varScale="1">
        <p:scale>
          <a:sx n="78" d="100"/>
          <a:sy n="78" d="100"/>
        </p:scale>
        <p:origin x="8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6.emf"/><Relationship Id="rId7"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image" Target="../media/image4.emf"/><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16.wmf"/><Relationship Id="rId5" Type="http://schemas.openxmlformats.org/officeDocument/2006/relationships/image" Target="../media/image20.emf"/><Relationship Id="rId4" Type="http://schemas.openxmlformats.org/officeDocument/2006/relationships/image" Target="../media/image19.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wmf"/><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3.emf"/><Relationship Id="rId3" Type="http://schemas.openxmlformats.org/officeDocument/2006/relationships/image" Target="../media/image28.emf"/><Relationship Id="rId7" Type="http://schemas.openxmlformats.org/officeDocument/2006/relationships/image" Target="../media/image32.emf"/><Relationship Id="rId2" Type="http://schemas.openxmlformats.org/officeDocument/2006/relationships/image" Target="../media/image27.emf"/><Relationship Id="rId1" Type="http://schemas.openxmlformats.org/officeDocument/2006/relationships/image" Target="../media/image22.emf"/><Relationship Id="rId6" Type="http://schemas.openxmlformats.org/officeDocument/2006/relationships/image" Target="../media/image31.emf"/><Relationship Id="rId5" Type="http://schemas.openxmlformats.org/officeDocument/2006/relationships/image" Target="../media/image30.emf"/><Relationship Id="rId10" Type="http://schemas.openxmlformats.org/officeDocument/2006/relationships/image" Target="../media/image35.emf"/><Relationship Id="rId4" Type="http://schemas.openxmlformats.org/officeDocument/2006/relationships/image" Target="../media/image29.emf"/><Relationship Id="rId9" Type="http://schemas.openxmlformats.org/officeDocument/2006/relationships/image" Target="../media/image3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image" Target="../media/image36.emf"/><Relationship Id="rId4" Type="http://schemas.openxmlformats.org/officeDocument/2006/relationships/image" Target="../media/image39.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image" Target="../media/image4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C6706B-6A57-4E4B-A17F-73934BBE7ADC}" type="datetimeFigureOut">
              <a:rPr lang="zh-CN" altLang="en-US" smtClean="0"/>
              <a:t>2021/10/13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64F003-29C6-499D-A6D8-06671B904F82}" type="slidenum">
              <a:rPr lang="zh-CN" altLang="en-US" smtClean="0"/>
              <a:t>‹#›</a:t>
            </a:fld>
            <a:endParaRPr lang="zh-CN" altLang="en-US"/>
          </a:p>
        </p:txBody>
      </p:sp>
    </p:spTree>
    <p:extLst>
      <p:ext uri="{BB962C8B-B14F-4D97-AF65-F5344CB8AC3E}">
        <p14:creationId xmlns:p14="http://schemas.microsoft.com/office/powerpoint/2010/main" val="2490517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各位老师同学大家下午好，我是来自华中科技大学高电压工程系的苏翔，今天汇报的主题是基于电流环模型的线圈发射用电容器参数优化算法。</a:t>
            </a:r>
            <a:endParaRPr lang="zh-CN" altLang="en-US" dirty="0"/>
          </a:p>
        </p:txBody>
      </p:sp>
      <p:sp>
        <p:nvSpPr>
          <p:cNvPr id="4" name="灯片编号占位符 3"/>
          <p:cNvSpPr>
            <a:spLocks noGrp="1"/>
          </p:cNvSpPr>
          <p:nvPr>
            <p:ph type="sldNum" sz="quarter" idx="10"/>
          </p:nvPr>
        </p:nvSpPr>
        <p:spPr/>
        <p:txBody>
          <a:bodyPr/>
          <a:lstStyle/>
          <a:p>
            <a:fld id="{0364F003-29C6-499D-A6D8-06671B904F82}" type="slidenum">
              <a:rPr lang="zh-CN" altLang="en-US" smtClean="0"/>
              <a:t>1</a:t>
            </a:fld>
            <a:endParaRPr lang="zh-CN" altLang="en-US"/>
          </a:p>
        </p:txBody>
      </p:sp>
    </p:spTree>
    <p:extLst>
      <p:ext uri="{BB962C8B-B14F-4D97-AF65-F5344CB8AC3E}">
        <p14:creationId xmlns:p14="http://schemas.microsoft.com/office/powerpoint/2010/main" val="3521980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给出了一个算例进行分析。改变电枢的速度和质量，给定了</a:t>
            </a:r>
            <a:r>
              <a:rPr lang="en-US" altLang="zh-CN" dirty="0" smtClean="0"/>
              <a:t>5</a:t>
            </a:r>
            <a:r>
              <a:rPr lang="zh-CN" altLang="en-US" dirty="0" smtClean="0"/>
              <a:t>组设计目标。通过上述算法对电容器参数进行优化。再代入电流环模型，计算电枢的实际出口速度以及系统的发射效率。原因在于，</a:t>
            </a:r>
            <a:r>
              <a:rPr lang="zh-CN" altLang="en-US" sz="1200" b="0" i="0" u="none" strike="noStrike" kern="1200" baseline="0" dirty="0" smtClean="0">
                <a:solidFill>
                  <a:schemeClr val="tx1"/>
                </a:solidFill>
                <a:latin typeface="+mn-lt"/>
                <a:ea typeface="+mn-ea"/>
                <a:cs typeface="+mn-cs"/>
              </a:rPr>
              <a:t>运动等效电阻的值随着电枢速度增加而增大，从而电枢获得的动能也相应增加。以表</a:t>
            </a:r>
            <a:r>
              <a:rPr lang="en-US" altLang="zh-CN" sz="1200" b="0" i="0" u="none" strike="noStrike" kern="1200" baseline="0" dirty="0" smtClean="0">
                <a:solidFill>
                  <a:schemeClr val="tx1"/>
                </a:solidFill>
                <a:latin typeface="+mn-lt"/>
                <a:ea typeface="+mn-ea"/>
                <a:cs typeface="+mn-cs"/>
              </a:rPr>
              <a:t>2</a:t>
            </a:r>
            <a:r>
              <a:rPr lang="zh-CN" altLang="en-US" sz="1200" b="0" i="0" u="none" strike="noStrike" kern="1200" baseline="0" dirty="0" smtClean="0">
                <a:solidFill>
                  <a:schemeClr val="tx1"/>
                </a:solidFill>
                <a:latin typeface="+mn-lt"/>
                <a:ea typeface="+mn-ea"/>
                <a:cs typeface="+mn-cs"/>
              </a:rPr>
              <a:t>中第二列目标参数为例，给出了电磁力以及速度的预测波形和实际波形对比图。保持电容器的储能不变，改变电容值与初始充电电压，将各个不同的电容器参数代入电流环模型中计算系统的发射效率，结果如图所示。验证了该优化算法的可行性。</a:t>
            </a:r>
            <a:endParaRPr lang="zh-CN" altLang="en-US" dirty="0"/>
          </a:p>
        </p:txBody>
      </p:sp>
      <p:sp>
        <p:nvSpPr>
          <p:cNvPr id="4" name="灯片编号占位符 3"/>
          <p:cNvSpPr>
            <a:spLocks noGrp="1"/>
          </p:cNvSpPr>
          <p:nvPr>
            <p:ph type="sldNum" sz="quarter" idx="10"/>
          </p:nvPr>
        </p:nvSpPr>
        <p:spPr/>
        <p:txBody>
          <a:bodyPr/>
          <a:lstStyle/>
          <a:p>
            <a:fld id="{0364F003-29C6-499D-A6D8-06671B904F82}" type="slidenum">
              <a:rPr lang="zh-CN" altLang="en-US" smtClean="0"/>
              <a:t>10</a:t>
            </a:fld>
            <a:endParaRPr lang="zh-CN" altLang="en-US"/>
          </a:p>
        </p:txBody>
      </p:sp>
    </p:spTree>
    <p:extLst>
      <p:ext uri="{BB962C8B-B14F-4D97-AF65-F5344CB8AC3E}">
        <p14:creationId xmlns:p14="http://schemas.microsoft.com/office/powerpoint/2010/main" val="979590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u="none" strike="noStrike" kern="1200" baseline="0" dirty="0" smtClean="0">
                <a:solidFill>
                  <a:schemeClr val="tx1"/>
                </a:solidFill>
                <a:latin typeface="+mn-lt"/>
                <a:ea typeface="+mn-ea"/>
                <a:cs typeface="+mn-cs"/>
              </a:rPr>
              <a:t>本文基于感应型线圈炮的电流环模型，推导了电枢上感应电流与驱动线圈中激励电流的关系式。发现电枢电阻是导致感应电流反向的原因，因此电枢会在运动尾程受到制动力的作用。通过把电枢的运动状态等效为一个时变电阻，建立了感应型线圈炮的二阶回路等效模型。在该等效模型的基础上，给出了电容器参数的优化算法，并用一个实例进行了验证。结果显示优化的电容器参数能够良好地满足目标速度的需求，误差小于</a:t>
            </a:r>
            <a:r>
              <a:rPr lang="en-US" altLang="zh-CN" sz="1200" b="0" i="0" u="none" strike="noStrike" kern="1200" baseline="0" dirty="0" smtClean="0">
                <a:solidFill>
                  <a:schemeClr val="tx1"/>
                </a:solidFill>
                <a:latin typeface="+mn-lt"/>
                <a:ea typeface="+mn-ea"/>
                <a:cs typeface="+mn-cs"/>
              </a:rPr>
              <a:t>2%</a:t>
            </a:r>
            <a:r>
              <a:rPr lang="zh-CN" altLang="en-US" sz="1200" b="0" i="0" u="none" strike="noStrike" kern="1200" baseline="0" dirty="0" smtClean="0">
                <a:solidFill>
                  <a:schemeClr val="tx1"/>
                </a:solidFill>
                <a:latin typeface="+mn-lt"/>
                <a:ea typeface="+mn-ea"/>
                <a:cs typeface="+mn-cs"/>
              </a:rPr>
              <a:t>。并且此时系统的发射效率仅比总体的最高效率仅低</a:t>
            </a:r>
            <a:r>
              <a:rPr lang="en-US" altLang="zh-CN" sz="1200" b="0" i="0" u="none" strike="noStrike" kern="1200" baseline="0" dirty="0" smtClean="0">
                <a:solidFill>
                  <a:schemeClr val="tx1"/>
                </a:solidFill>
                <a:latin typeface="+mn-lt"/>
                <a:ea typeface="+mn-ea"/>
                <a:cs typeface="+mn-cs"/>
              </a:rPr>
              <a:t>0.5%</a:t>
            </a:r>
            <a:r>
              <a:rPr lang="zh-CN" altLang="en-US" sz="1200" b="0" i="0" u="none" strike="noStrike" kern="1200" baseline="0" dirty="0" smtClean="0">
                <a:solidFill>
                  <a:schemeClr val="tx1"/>
                </a:solidFill>
                <a:latin typeface="+mn-lt"/>
                <a:ea typeface="+mn-ea"/>
                <a:cs typeface="+mn-cs"/>
              </a:rPr>
              <a:t>，也满足高发射效率的需求。因此，该优化算法具有一定的可行性与优越性。同时，研究表明，电枢的速度越快，为了与其运动状态相匹配，需要更低的电容值与更高的初始充电电压。此外，系统的发射效率随电枢速度的增加而提升。</a:t>
            </a:r>
            <a:endParaRPr lang="zh-CN" altLang="en-US" dirty="0"/>
          </a:p>
        </p:txBody>
      </p:sp>
      <p:sp>
        <p:nvSpPr>
          <p:cNvPr id="4" name="灯片编号占位符 3"/>
          <p:cNvSpPr>
            <a:spLocks noGrp="1"/>
          </p:cNvSpPr>
          <p:nvPr>
            <p:ph type="sldNum" sz="quarter" idx="10"/>
          </p:nvPr>
        </p:nvSpPr>
        <p:spPr/>
        <p:txBody>
          <a:bodyPr/>
          <a:lstStyle/>
          <a:p>
            <a:fld id="{0364F003-29C6-499D-A6D8-06671B904F82}" type="slidenum">
              <a:rPr lang="zh-CN" altLang="en-US" smtClean="0"/>
              <a:t>11</a:t>
            </a:fld>
            <a:endParaRPr lang="zh-CN" altLang="en-US"/>
          </a:p>
        </p:txBody>
      </p:sp>
    </p:spTree>
    <p:extLst>
      <p:ext uri="{BB962C8B-B14F-4D97-AF65-F5344CB8AC3E}">
        <p14:creationId xmlns:p14="http://schemas.microsoft.com/office/powerpoint/2010/main" val="3462247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汇报的内容分为以上</a:t>
            </a:r>
            <a:r>
              <a:rPr lang="en-US" altLang="zh-CN" dirty="0" smtClean="0"/>
              <a:t>4</a:t>
            </a:r>
            <a:r>
              <a:rPr lang="zh-CN" altLang="en-US" dirty="0" smtClean="0"/>
              <a:t>个部分。</a:t>
            </a:r>
            <a:endParaRPr lang="zh-CN" altLang="en-US" dirty="0"/>
          </a:p>
        </p:txBody>
      </p:sp>
      <p:sp>
        <p:nvSpPr>
          <p:cNvPr id="4" name="灯片编号占位符 3"/>
          <p:cNvSpPr>
            <a:spLocks noGrp="1"/>
          </p:cNvSpPr>
          <p:nvPr>
            <p:ph type="sldNum" sz="quarter" idx="10"/>
          </p:nvPr>
        </p:nvSpPr>
        <p:spPr/>
        <p:txBody>
          <a:bodyPr/>
          <a:lstStyle/>
          <a:p>
            <a:fld id="{0364F003-29C6-499D-A6D8-06671B904F82}" type="slidenum">
              <a:rPr lang="zh-CN" altLang="en-US" smtClean="0"/>
              <a:t>2</a:t>
            </a:fld>
            <a:endParaRPr lang="zh-CN" altLang="en-US"/>
          </a:p>
        </p:txBody>
      </p:sp>
    </p:spTree>
    <p:extLst>
      <p:ext uri="{BB962C8B-B14F-4D97-AF65-F5344CB8AC3E}">
        <p14:creationId xmlns:p14="http://schemas.microsoft.com/office/powerpoint/2010/main" val="2336193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u="none" strike="noStrike" kern="1200" baseline="0" dirty="0" smtClean="0">
                <a:solidFill>
                  <a:schemeClr val="tx1"/>
                </a:solidFill>
                <a:latin typeface="+mn-lt"/>
                <a:ea typeface="+mn-ea"/>
                <a:cs typeface="+mn-cs"/>
              </a:rPr>
              <a:t>在感应型线圈炮的发射过程中激励电流是瞬变的，由于趋肤效应的影响，感应电流在电枢的轴向剖面分布不均匀。因此将电枢划分为</a:t>
            </a:r>
            <a:r>
              <a:rPr lang="en-US" altLang="zh-CN" sz="1200" b="0" i="0" u="none" strike="noStrike" kern="1200" baseline="0" dirty="0" smtClean="0">
                <a:solidFill>
                  <a:schemeClr val="tx1"/>
                </a:solidFill>
                <a:latin typeface="+mn-lt"/>
                <a:ea typeface="+mn-ea"/>
                <a:cs typeface="+mn-cs"/>
              </a:rPr>
              <a:t>n</a:t>
            </a:r>
            <a:r>
              <a:rPr lang="zh-CN" altLang="en-US" sz="1200" b="0" i="0" u="none" strike="noStrike" kern="1200" baseline="0" dirty="0" smtClean="0">
                <a:solidFill>
                  <a:schemeClr val="tx1"/>
                </a:solidFill>
                <a:latin typeface="+mn-lt"/>
                <a:ea typeface="+mn-ea"/>
                <a:cs typeface="+mn-cs"/>
              </a:rPr>
              <a:t>个同心圆环，如图所示。当圆环的轴向截面积足够小时，可以认为感应电流在该截面上分布均匀。这个图给出了 基于电流环模型的电路图，根据基尔霍夫定律可以列写出回路的电压方程。式中， </a:t>
            </a:r>
            <a:r>
              <a:rPr lang="en-US" altLang="zh-CN" sz="1200" b="0" i="0" u="none" strike="noStrike" kern="1200" baseline="0" dirty="0" smtClean="0">
                <a:solidFill>
                  <a:schemeClr val="tx1"/>
                </a:solidFill>
                <a:latin typeface="+mn-lt"/>
                <a:ea typeface="+mn-ea"/>
                <a:cs typeface="+mn-cs"/>
              </a:rPr>
              <a:t>uC </a:t>
            </a:r>
            <a:r>
              <a:rPr lang="zh-CN" altLang="en-US" sz="1200" b="0" i="0" u="none" strike="noStrike" kern="1200" baseline="0" dirty="0" smtClean="0">
                <a:solidFill>
                  <a:schemeClr val="tx1"/>
                </a:solidFill>
                <a:latin typeface="+mn-lt"/>
                <a:ea typeface="+mn-ea"/>
                <a:cs typeface="+mn-cs"/>
              </a:rPr>
              <a:t>表示电容器两端的电压。</a:t>
            </a:r>
            <a:r>
              <a:rPr lang="en-US" altLang="zh-CN" sz="1200" b="0" i="0" u="none" strike="noStrike" kern="1200" baseline="0" dirty="0" smtClean="0">
                <a:solidFill>
                  <a:schemeClr val="tx1"/>
                </a:solidFill>
                <a:latin typeface="+mn-lt"/>
                <a:ea typeface="+mn-ea"/>
                <a:cs typeface="+mn-cs"/>
              </a:rPr>
              <a:t>id </a:t>
            </a:r>
            <a:r>
              <a:rPr lang="zh-CN" altLang="en-US" sz="1200" b="0" i="0" u="none" strike="noStrike" kern="1200" baseline="0" dirty="0" smtClean="0">
                <a:solidFill>
                  <a:schemeClr val="tx1"/>
                </a:solidFill>
                <a:latin typeface="+mn-lt"/>
                <a:ea typeface="+mn-ea"/>
                <a:cs typeface="+mn-cs"/>
              </a:rPr>
              <a:t>、</a:t>
            </a:r>
            <a:r>
              <a:rPr lang="en-US" altLang="zh-CN" sz="1200" b="0" i="0" u="none" strike="noStrike" kern="1200" baseline="0" dirty="0" smtClean="0">
                <a:solidFill>
                  <a:schemeClr val="tx1"/>
                </a:solidFill>
                <a:latin typeface="+mn-lt"/>
                <a:ea typeface="+mn-ea"/>
                <a:cs typeface="+mn-cs"/>
              </a:rPr>
              <a:t>Ip </a:t>
            </a:r>
            <a:r>
              <a:rPr lang="zh-CN" altLang="en-US" sz="1200" b="0" i="0" u="none" strike="noStrike" kern="1200" baseline="0" dirty="0" smtClean="0">
                <a:solidFill>
                  <a:schemeClr val="tx1"/>
                </a:solidFill>
                <a:latin typeface="+mn-lt"/>
                <a:ea typeface="+mn-ea"/>
                <a:cs typeface="+mn-cs"/>
              </a:rPr>
              <a:t>分别表示驱动线圈和电枢各电流环中的电流。</a:t>
            </a:r>
            <a:r>
              <a:rPr lang="en-US" altLang="zh-CN" sz="1200" b="0" i="0" u="none" strike="noStrike" kern="1200" baseline="0" dirty="0" smtClean="0">
                <a:solidFill>
                  <a:schemeClr val="tx1"/>
                </a:solidFill>
                <a:latin typeface="+mn-lt"/>
                <a:ea typeface="+mn-ea"/>
                <a:cs typeface="+mn-cs"/>
              </a:rPr>
              <a:t>Ld </a:t>
            </a:r>
            <a:r>
              <a:rPr lang="zh-CN" altLang="en-US" sz="1200" b="0" i="0" u="none" strike="noStrike" kern="1200" baseline="0" dirty="0" smtClean="0">
                <a:solidFill>
                  <a:schemeClr val="tx1"/>
                </a:solidFill>
                <a:latin typeface="+mn-lt"/>
                <a:ea typeface="+mn-ea"/>
                <a:cs typeface="+mn-cs"/>
              </a:rPr>
              <a:t>是驱动线圈的自感，</a:t>
            </a:r>
            <a:r>
              <a:rPr lang="en-US" altLang="zh-CN" sz="1200" b="0" i="0" u="none" strike="noStrike" kern="1200" baseline="0" dirty="0" smtClean="0">
                <a:solidFill>
                  <a:schemeClr val="tx1"/>
                </a:solidFill>
                <a:latin typeface="+mn-lt"/>
                <a:ea typeface="+mn-ea"/>
                <a:cs typeface="+mn-cs"/>
              </a:rPr>
              <a:t>Lp </a:t>
            </a:r>
            <a:r>
              <a:rPr lang="zh-CN" altLang="en-US" sz="1200" b="0" i="0" u="none" strike="noStrike" kern="1200" baseline="0" dirty="0" smtClean="0">
                <a:solidFill>
                  <a:schemeClr val="tx1"/>
                </a:solidFill>
                <a:latin typeface="+mn-lt"/>
                <a:ea typeface="+mn-ea"/>
                <a:cs typeface="+mn-cs"/>
              </a:rPr>
              <a:t>是电枢各电流环的自感以及互感矩阵。</a:t>
            </a:r>
            <a:r>
              <a:rPr lang="en-US" altLang="zh-CN" sz="1200" b="0" i="0" u="none" strike="noStrike" kern="1200" baseline="0" dirty="0" smtClean="0">
                <a:solidFill>
                  <a:schemeClr val="tx1"/>
                </a:solidFill>
                <a:latin typeface="+mn-lt"/>
                <a:ea typeface="+mn-ea"/>
                <a:cs typeface="+mn-cs"/>
              </a:rPr>
              <a:t>Rd </a:t>
            </a:r>
            <a:r>
              <a:rPr lang="zh-CN" altLang="en-US" sz="1200" b="0" i="0" u="none" strike="noStrike" kern="1200" baseline="0" dirty="0" smtClean="0">
                <a:solidFill>
                  <a:schemeClr val="tx1"/>
                </a:solidFill>
                <a:latin typeface="+mn-lt"/>
                <a:ea typeface="+mn-ea"/>
                <a:cs typeface="+mn-cs"/>
              </a:rPr>
              <a:t>是驱动线圈的电阻， </a:t>
            </a:r>
            <a:r>
              <a:rPr lang="en-US" altLang="zh-CN" sz="1200" b="0" i="0" u="none" strike="noStrike" kern="1200" baseline="0" dirty="0" smtClean="0">
                <a:solidFill>
                  <a:schemeClr val="tx1"/>
                </a:solidFill>
                <a:latin typeface="+mn-lt"/>
                <a:ea typeface="+mn-ea"/>
                <a:cs typeface="+mn-cs"/>
              </a:rPr>
              <a:t>Rp </a:t>
            </a:r>
            <a:r>
              <a:rPr lang="zh-CN" altLang="en-US" sz="1200" b="0" i="0" u="none" strike="noStrike" kern="1200" baseline="0" dirty="0" smtClean="0">
                <a:solidFill>
                  <a:schemeClr val="tx1"/>
                </a:solidFill>
                <a:latin typeface="+mn-lt"/>
                <a:ea typeface="+mn-ea"/>
                <a:cs typeface="+mn-cs"/>
              </a:rPr>
              <a:t>是电枢各电流环的电阻。</a:t>
            </a:r>
            <a:r>
              <a:rPr lang="en-US" altLang="zh-CN" sz="1200" b="0" i="0" u="none" strike="noStrike" kern="1200" baseline="0" dirty="0" smtClean="0">
                <a:solidFill>
                  <a:schemeClr val="tx1"/>
                </a:solidFill>
                <a:latin typeface="+mn-lt"/>
                <a:ea typeface="+mn-ea"/>
                <a:cs typeface="+mn-cs"/>
              </a:rPr>
              <a:t>M </a:t>
            </a:r>
            <a:r>
              <a:rPr lang="zh-CN" altLang="en-US" sz="1200" b="0" i="0" u="none" strike="noStrike" kern="1200" baseline="0" dirty="0" smtClean="0">
                <a:solidFill>
                  <a:schemeClr val="tx1"/>
                </a:solidFill>
                <a:latin typeface="+mn-lt"/>
                <a:ea typeface="+mn-ea"/>
                <a:cs typeface="+mn-cs"/>
              </a:rPr>
              <a:t>、</a:t>
            </a:r>
            <a:r>
              <a:rPr lang="en-US" altLang="zh-CN" sz="1200" b="0" i="0" u="none" strike="noStrike" kern="1200" baseline="0" dirty="0" smtClean="0">
                <a:solidFill>
                  <a:schemeClr val="tx1"/>
                </a:solidFill>
                <a:latin typeface="+mn-lt"/>
                <a:ea typeface="+mn-ea"/>
                <a:cs typeface="+mn-cs"/>
              </a:rPr>
              <a:t>dM / dx</a:t>
            </a:r>
            <a:r>
              <a:rPr lang="zh-CN" altLang="en-US" sz="1200" b="0" i="0" u="none" strike="noStrike" kern="1200" baseline="0" dirty="0" smtClean="0">
                <a:solidFill>
                  <a:schemeClr val="tx1"/>
                </a:solidFill>
                <a:latin typeface="+mn-lt"/>
                <a:ea typeface="+mn-ea"/>
                <a:cs typeface="+mn-cs"/>
              </a:rPr>
              <a:t>分别是驱动线圈与各电流环之间的互感以及互感梯度。</a:t>
            </a:r>
            <a:r>
              <a:rPr lang="en-US" altLang="zh-CN" sz="1200" b="0" i="0" u="none" strike="noStrike" kern="1200" baseline="0" dirty="0" smtClean="0">
                <a:solidFill>
                  <a:schemeClr val="tx1"/>
                </a:solidFill>
                <a:latin typeface="+mn-lt"/>
                <a:ea typeface="+mn-ea"/>
                <a:cs typeface="+mn-cs"/>
              </a:rPr>
              <a:t>v </a:t>
            </a:r>
            <a:r>
              <a:rPr lang="zh-CN" altLang="en-US" sz="1200" b="0" i="0" u="none" strike="noStrike" kern="1200" baseline="0" dirty="0" smtClean="0">
                <a:solidFill>
                  <a:schemeClr val="tx1"/>
                </a:solidFill>
                <a:latin typeface="+mn-lt"/>
                <a:ea typeface="+mn-ea"/>
                <a:cs typeface="+mn-cs"/>
              </a:rPr>
              <a:t>是电枢的运动速度。根据虚位移法可以求解电枢沿轴向受到的电磁力。根据牛顿第二定律可得电枢的运动方程为。联立以上方程即可得到电流环法的数学模型，采用数值计算的方法求解上述微分方程组，即可对感应型线圈炮的动态发射过程进行仿真。</a:t>
            </a:r>
            <a:endParaRPr lang="zh-CN" altLang="en-US" dirty="0"/>
          </a:p>
        </p:txBody>
      </p:sp>
      <p:sp>
        <p:nvSpPr>
          <p:cNvPr id="4" name="灯片编号占位符 3"/>
          <p:cNvSpPr>
            <a:spLocks noGrp="1"/>
          </p:cNvSpPr>
          <p:nvPr>
            <p:ph type="sldNum" sz="quarter" idx="10"/>
          </p:nvPr>
        </p:nvSpPr>
        <p:spPr/>
        <p:txBody>
          <a:bodyPr/>
          <a:lstStyle/>
          <a:p>
            <a:fld id="{0364F003-29C6-499D-A6D8-06671B904F82}" type="slidenum">
              <a:rPr lang="zh-CN" altLang="en-US" smtClean="0"/>
              <a:t>3</a:t>
            </a:fld>
            <a:endParaRPr lang="zh-CN" altLang="en-US"/>
          </a:p>
        </p:txBody>
      </p:sp>
    </p:spTree>
    <p:extLst>
      <p:ext uri="{BB962C8B-B14F-4D97-AF65-F5344CB8AC3E}">
        <p14:creationId xmlns:p14="http://schemas.microsoft.com/office/powerpoint/2010/main" val="3586448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u="none" strike="noStrike" kern="1200" baseline="0" dirty="0" smtClean="0">
                <a:solidFill>
                  <a:schemeClr val="tx1"/>
                </a:solidFill>
                <a:latin typeface="+mn-lt"/>
                <a:ea typeface="+mn-ea"/>
                <a:cs typeface="+mn-cs"/>
              </a:rPr>
              <a:t>联立两个电压方程并消去 </a:t>
            </a:r>
            <a:r>
              <a:rPr lang="en-US" altLang="zh-CN" sz="1200" b="0" i="0" u="none" strike="noStrike" kern="1200" baseline="0" dirty="0" smtClean="0">
                <a:solidFill>
                  <a:schemeClr val="tx1"/>
                </a:solidFill>
                <a:latin typeface="+mn-lt"/>
                <a:ea typeface="+mn-ea"/>
                <a:cs typeface="+mn-cs"/>
              </a:rPr>
              <a:t>dIp/dt </a:t>
            </a:r>
            <a:r>
              <a:rPr lang="zh-CN" altLang="en-US" sz="1200" b="0" i="0" u="none" strike="noStrike" kern="1200" baseline="0" dirty="0" smtClean="0">
                <a:solidFill>
                  <a:schemeClr val="tx1"/>
                </a:solidFill>
                <a:latin typeface="+mn-lt"/>
                <a:ea typeface="+mn-ea"/>
                <a:cs typeface="+mn-cs"/>
              </a:rPr>
              <a:t>可得，从能量的角度考虑，等号右边的三项分别代表电容器储能转换的三个方向：电感上储存的磁场能，驱动线圈与电枢上的欧姆损耗以及电枢的动能。对该式进行变换得到标准形式的一阶矩阵微分方程。根据边界条件，各回路的初始电流等于</a:t>
            </a:r>
            <a:r>
              <a:rPr lang="en-US" altLang="zh-CN" sz="1200" b="0" i="0" u="none" strike="noStrike" kern="1200" baseline="0" dirty="0" smtClean="0">
                <a:solidFill>
                  <a:schemeClr val="tx1"/>
                </a:solidFill>
                <a:latin typeface="+mn-lt"/>
                <a:ea typeface="+mn-ea"/>
                <a:cs typeface="+mn-cs"/>
              </a:rPr>
              <a:t>0</a:t>
            </a:r>
            <a:r>
              <a:rPr lang="zh-CN" altLang="en-US" sz="1200" b="0" i="0" u="none" strike="noStrike" kern="1200" baseline="0" dirty="0" smtClean="0">
                <a:solidFill>
                  <a:schemeClr val="tx1"/>
                </a:solidFill>
                <a:latin typeface="+mn-lt"/>
                <a:ea typeface="+mn-ea"/>
                <a:cs typeface="+mn-cs"/>
              </a:rPr>
              <a:t>，可得该方程的通解。。从而得到电枢感应电流与驱动线圈电流的关系式。从该式可以看出，电枢的感应电流由两部分组成。第一部分始终与驱动线圈中的激励电流反向，来源于磁通守恒；第二部分与驱动线圈中的电流同向，来源于电枢自身的电阻。当积分项的值大于前一项时，电枢中电流环上的电流反向，这也是电枢在运动尾程受到制动力的根本原因。为了削弱电枢电阻的影响，电枢的结构选取应该使这一项的值尽量小。当电枢的口径足够大并且长径比合适时，可以将该式进行简化。</a:t>
            </a:r>
            <a:endParaRPr lang="zh-CN" altLang="en-US" dirty="0"/>
          </a:p>
        </p:txBody>
      </p:sp>
      <p:sp>
        <p:nvSpPr>
          <p:cNvPr id="4" name="灯片编号占位符 3"/>
          <p:cNvSpPr>
            <a:spLocks noGrp="1"/>
          </p:cNvSpPr>
          <p:nvPr>
            <p:ph type="sldNum" sz="quarter" idx="10"/>
          </p:nvPr>
        </p:nvSpPr>
        <p:spPr/>
        <p:txBody>
          <a:bodyPr/>
          <a:lstStyle/>
          <a:p>
            <a:fld id="{0364F003-29C6-499D-A6D8-06671B904F82}" type="slidenum">
              <a:rPr lang="zh-CN" altLang="en-US" smtClean="0"/>
              <a:t>4</a:t>
            </a:fld>
            <a:endParaRPr lang="zh-CN" altLang="en-US"/>
          </a:p>
        </p:txBody>
      </p:sp>
    </p:spTree>
    <p:extLst>
      <p:ext uri="{BB962C8B-B14F-4D97-AF65-F5344CB8AC3E}">
        <p14:creationId xmlns:p14="http://schemas.microsoft.com/office/powerpoint/2010/main" val="2777097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u="none" strike="noStrike" kern="1200" baseline="0" dirty="0" smtClean="0">
                <a:solidFill>
                  <a:schemeClr val="tx1"/>
                </a:solidFill>
                <a:latin typeface="+mn-lt"/>
                <a:ea typeface="+mn-ea"/>
                <a:cs typeface="+mn-cs"/>
              </a:rPr>
              <a:t>将</a:t>
            </a:r>
            <a:r>
              <a:rPr lang="en-US" altLang="zh-CN" sz="1200" b="0" i="0" u="none" strike="noStrike" kern="1200" baseline="0" dirty="0" smtClean="0">
                <a:solidFill>
                  <a:schemeClr val="tx1"/>
                </a:solidFill>
                <a:latin typeface="+mn-lt"/>
                <a:ea typeface="+mn-ea"/>
                <a:cs typeface="+mn-cs"/>
              </a:rPr>
              <a:t>…</a:t>
            </a:r>
            <a:r>
              <a:rPr lang="zh-CN" altLang="en-US" sz="1200" b="0" i="0" u="none" strike="noStrike" kern="1200" baseline="0" dirty="0" smtClean="0">
                <a:solidFill>
                  <a:schemeClr val="tx1"/>
                </a:solidFill>
                <a:latin typeface="+mn-lt"/>
                <a:ea typeface="+mn-ea"/>
                <a:cs typeface="+mn-cs"/>
              </a:rPr>
              <a:t>代入</a:t>
            </a:r>
            <a:r>
              <a:rPr lang="en-US" altLang="zh-CN" sz="1200" b="0" i="0" u="none" strike="noStrike" kern="1200" baseline="0" dirty="0" smtClean="0">
                <a:solidFill>
                  <a:schemeClr val="tx1"/>
                </a:solidFill>
                <a:latin typeface="+mn-lt"/>
                <a:ea typeface="+mn-ea"/>
                <a:cs typeface="+mn-cs"/>
              </a:rPr>
              <a:t>…</a:t>
            </a:r>
            <a:r>
              <a:rPr lang="zh-CN" altLang="en-US" sz="1200" b="0" i="0" u="none" strike="noStrike" kern="1200" baseline="0" dirty="0" smtClean="0">
                <a:solidFill>
                  <a:schemeClr val="tx1"/>
                </a:solidFill>
                <a:latin typeface="+mn-lt"/>
                <a:ea typeface="+mn-ea"/>
                <a:cs typeface="+mn-cs"/>
              </a:rPr>
              <a:t>中可以得到 </a:t>
            </a:r>
            <a:r>
              <a:rPr lang="en-US" altLang="zh-CN" sz="1200" b="0" i="0" u="none" strike="noStrike" kern="1200" baseline="0" dirty="0" smtClean="0">
                <a:solidFill>
                  <a:schemeClr val="tx1"/>
                </a:solidFill>
                <a:latin typeface="+mn-lt"/>
                <a:ea typeface="+mn-ea"/>
                <a:cs typeface="+mn-cs"/>
              </a:rPr>
              <a:t>uC </a:t>
            </a:r>
            <a:r>
              <a:rPr lang="zh-CN" altLang="en-US" sz="1200" b="0" i="0" u="none" strike="noStrike" kern="1200" baseline="0" dirty="0" smtClean="0">
                <a:solidFill>
                  <a:schemeClr val="tx1"/>
                </a:solidFill>
                <a:latin typeface="+mn-lt"/>
                <a:ea typeface="+mn-ea"/>
                <a:cs typeface="+mn-cs"/>
              </a:rPr>
              <a:t>和 </a:t>
            </a:r>
            <a:r>
              <a:rPr lang="en-US" altLang="zh-CN" sz="1200" b="0" i="0" u="none" strike="noStrike" kern="1200" baseline="0" dirty="0" smtClean="0">
                <a:solidFill>
                  <a:schemeClr val="tx1"/>
                </a:solidFill>
                <a:latin typeface="+mn-lt"/>
                <a:ea typeface="+mn-ea"/>
                <a:cs typeface="+mn-cs"/>
              </a:rPr>
              <a:t>id </a:t>
            </a:r>
            <a:r>
              <a:rPr lang="zh-CN" altLang="en-US" sz="1200" b="0" i="0" u="none" strike="noStrike" kern="1200" baseline="0" dirty="0" smtClean="0">
                <a:solidFill>
                  <a:schemeClr val="tx1"/>
                </a:solidFill>
                <a:latin typeface="+mn-lt"/>
                <a:ea typeface="+mn-ea"/>
                <a:cs typeface="+mn-cs"/>
              </a:rPr>
              <a:t>的表达式。式中，</a:t>
            </a:r>
            <a:r>
              <a:rPr lang="en-US" altLang="zh-CN" sz="1200" b="0" i="0" u="none" strike="noStrike" kern="1200" baseline="0" dirty="0" smtClean="0">
                <a:solidFill>
                  <a:schemeClr val="tx1"/>
                </a:solidFill>
                <a:latin typeface="+mn-lt"/>
                <a:ea typeface="+mn-ea"/>
                <a:cs typeface="+mn-cs"/>
              </a:rPr>
              <a:t>Lef </a:t>
            </a:r>
            <a:r>
              <a:rPr lang="zh-CN" altLang="en-US" sz="1200" b="0" i="0" u="none" strike="noStrike" kern="1200" baseline="0" dirty="0" smtClean="0">
                <a:solidFill>
                  <a:schemeClr val="tx1"/>
                </a:solidFill>
                <a:latin typeface="+mn-lt"/>
                <a:ea typeface="+mn-ea"/>
                <a:cs typeface="+mn-cs"/>
              </a:rPr>
              <a:t>和 </a:t>
            </a:r>
            <a:r>
              <a:rPr lang="en-US" altLang="zh-CN" sz="1200" b="0" i="0" u="none" strike="noStrike" kern="1200" baseline="0" dirty="0" smtClean="0">
                <a:solidFill>
                  <a:schemeClr val="tx1"/>
                </a:solidFill>
                <a:latin typeface="+mn-lt"/>
                <a:ea typeface="+mn-ea"/>
                <a:cs typeface="+mn-cs"/>
              </a:rPr>
              <a:t>Ref </a:t>
            </a:r>
            <a:r>
              <a:rPr lang="zh-CN" altLang="en-US" sz="1200" b="0" i="0" u="none" strike="noStrike" kern="1200" baseline="0" dirty="0" smtClean="0">
                <a:solidFill>
                  <a:schemeClr val="tx1"/>
                </a:solidFill>
                <a:latin typeface="+mn-lt"/>
                <a:ea typeface="+mn-ea"/>
                <a:cs typeface="+mn-cs"/>
              </a:rPr>
              <a:t>分别是回路的等效电感和等效电阻，它们的表达式分别为</a:t>
            </a:r>
            <a:r>
              <a:rPr lang="en-US" altLang="zh-CN" sz="1200" b="0" i="0" u="none" strike="noStrike" kern="1200" baseline="0" dirty="0" smtClean="0">
                <a:solidFill>
                  <a:schemeClr val="tx1"/>
                </a:solidFill>
                <a:latin typeface="+mn-lt"/>
                <a:ea typeface="+mn-ea"/>
                <a:cs typeface="+mn-cs"/>
              </a:rPr>
              <a:t>……</a:t>
            </a:r>
            <a:r>
              <a:rPr lang="zh-CN" altLang="en-US" sz="1200" b="0" i="0" u="none" strike="noStrike" kern="1200" baseline="0" dirty="0" smtClean="0">
                <a:solidFill>
                  <a:schemeClr val="tx1"/>
                </a:solidFill>
                <a:latin typeface="+mn-lt"/>
                <a:ea typeface="+mn-ea"/>
                <a:cs typeface="+mn-cs"/>
              </a:rPr>
              <a:t>其中，中，第二项是电枢各电流环的电感折算到驱动线圈侧的值。中，第二项是电枢各电流环的电阻折算到驱动线圈侧的值；第三项定义为电枢的运动等效电阻，通过把电枢的动能折算为一个电阻上的欧姆损耗得到。这个式子可以视为一个二阶回路的电压表达，从而感应型线圈炮的等效模型如图所示。对于这样一个二阶回路，很容易得到驱动线圈中电流的表达式。式中，</a:t>
            </a:r>
            <a:r>
              <a:rPr lang="en-US" altLang="zh-CN" sz="1200" b="0" i="0" u="none" strike="noStrike" kern="1200" baseline="0" dirty="0" smtClean="0">
                <a:solidFill>
                  <a:schemeClr val="tx1"/>
                </a:solidFill>
                <a:latin typeface="+mn-lt"/>
                <a:ea typeface="+mn-ea"/>
                <a:cs typeface="+mn-cs"/>
              </a:rPr>
              <a:t>U0 </a:t>
            </a:r>
            <a:r>
              <a:rPr lang="zh-CN" altLang="en-US" sz="1200" b="0" i="0" u="none" strike="noStrike" kern="1200" baseline="0" dirty="0" smtClean="0">
                <a:solidFill>
                  <a:schemeClr val="tx1"/>
                </a:solidFill>
                <a:latin typeface="+mn-lt"/>
                <a:ea typeface="+mn-ea"/>
                <a:cs typeface="+mn-cs"/>
              </a:rPr>
              <a:t>是电容器的初始充电电压。</a:t>
            </a:r>
            <a:r>
              <a:rPr lang="en-US" altLang="zh-CN" sz="1200" b="0" i="0" u="none" strike="noStrike" kern="1200" baseline="0" dirty="0" smtClean="0">
                <a:solidFill>
                  <a:schemeClr val="tx1"/>
                </a:solidFill>
                <a:latin typeface="+mn-lt"/>
                <a:ea typeface="+mn-ea"/>
                <a:cs typeface="+mn-cs"/>
              </a:rPr>
              <a:t>Im </a:t>
            </a:r>
            <a:r>
              <a:rPr lang="zh-CN" altLang="en-US" sz="1200" b="0" i="0" u="none" strike="noStrike" kern="1200" baseline="0" dirty="0" smtClean="0">
                <a:solidFill>
                  <a:schemeClr val="tx1"/>
                </a:solidFill>
                <a:latin typeface="+mn-lt"/>
                <a:ea typeface="+mn-ea"/>
                <a:cs typeface="+mn-cs"/>
              </a:rPr>
              <a:t>是驱动线圈中电流的峰值。</a:t>
            </a:r>
            <a:r>
              <a:rPr lang="en-US" altLang="zh-CN" sz="1200" b="0" i="0" u="none" strike="noStrike" kern="1200" baseline="0" dirty="0" smtClean="0">
                <a:solidFill>
                  <a:schemeClr val="tx1"/>
                </a:solidFill>
                <a:latin typeface="+mn-lt"/>
                <a:ea typeface="+mn-ea"/>
                <a:cs typeface="+mn-cs"/>
              </a:rPr>
              <a:t>tm </a:t>
            </a:r>
            <a:r>
              <a:rPr lang="zh-CN" altLang="en-US" sz="1200" b="0" i="0" u="none" strike="noStrike" kern="1200" baseline="0" dirty="0" smtClean="0">
                <a:solidFill>
                  <a:schemeClr val="tx1"/>
                </a:solidFill>
                <a:latin typeface="+mn-lt"/>
                <a:ea typeface="+mn-ea"/>
                <a:cs typeface="+mn-cs"/>
              </a:rPr>
              <a:t>是峰值时间。阻尼系数 、阻尼振荡角频率</a:t>
            </a:r>
            <a:r>
              <a:rPr lang="en-US" altLang="zh-CN" sz="1200" b="0" i="0" u="none" strike="noStrike" kern="1200" baseline="0" dirty="0" smtClean="0">
                <a:solidFill>
                  <a:schemeClr val="tx1"/>
                </a:solidFill>
                <a:latin typeface="+mn-lt"/>
                <a:ea typeface="+mn-ea"/>
                <a:cs typeface="+mn-cs"/>
              </a:rPr>
              <a:t>d </a:t>
            </a:r>
            <a:r>
              <a:rPr lang="zh-CN" altLang="en-US" sz="1200" b="0" i="0" u="none" strike="noStrike" kern="1200" baseline="0" dirty="0" smtClean="0">
                <a:solidFill>
                  <a:schemeClr val="tx1"/>
                </a:solidFill>
                <a:latin typeface="+mn-lt"/>
                <a:ea typeface="+mn-ea"/>
                <a:cs typeface="+mn-cs"/>
              </a:rPr>
              <a:t>和时间常数 都是时变量，与电枢的位置相关。</a:t>
            </a:r>
            <a:endParaRPr lang="zh-CN" altLang="en-US" dirty="0"/>
          </a:p>
        </p:txBody>
      </p:sp>
      <p:sp>
        <p:nvSpPr>
          <p:cNvPr id="4" name="灯片编号占位符 3"/>
          <p:cNvSpPr>
            <a:spLocks noGrp="1"/>
          </p:cNvSpPr>
          <p:nvPr>
            <p:ph type="sldNum" sz="quarter" idx="10"/>
          </p:nvPr>
        </p:nvSpPr>
        <p:spPr/>
        <p:txBody>
          <a:bodyPr/>
          <a:lstStyle/>
          <a:p>
            <a:fld id="{0364F003-29C6-499D-A6D8-06671B904F82}" type="slidenum">
              <a:rPr lang="zh-CN" altLang="en-US" smtClean="0"/>
              <a:t>5</a:t>
            </a:fld>
            <a:endParaRPr lang="zh-CN" altLang="en-US"/>
          </a:p>
        </p:txBody>
      </p:sp>
    </p:spTree>
    <p:extLst>
      <p:ext uri="{BB962C8B-B14F-4D97-AF65-F5344CB8AC3E}">
        <p14:creationId xmlns:p14="http://schemas.microsoft.com/office/powerpoint/2010/main" val="1556544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对电容器参数进行优化的目标是给定电枢的目标入口和出口速度，求解所需的电容器参数，并且系统的发射效率尽可能高。将简化后的电流关系式代入电磁力公式中可以得到电磁力的简化表达式。式中，</a:t>
            </a:r>
            <a:r>
              <a:rPr lang="en-US" altLang="zh-CN" dirty="0" smtClean="0"/>
              <a:t>K(x)</a:t>
            </a:r>
            <a:r>
              <a:rPr lang="zh-CN" altLang="en-US" dirty="0" smtClean="0"/>
              <a:t>是驱动线圈和电枢的固有参数，由它们的结构和相对位置决定。该图给出了典型的 </a:t>
            </a:r>
            <a:r>
              <a:rPr lang="en-US" altLang="zh-CN" dirty="0" smtClean="0"/>
              <a:t>K(x) </a:t>
            </a:r>
            <a:r>
              <a:rPr lang="zh-CN" altLang="en-US" dirty="0" smtClean="0"/>
              <a:t>曲线和 </a:t>
            </a:r>
            <a:r>
              <a:rPr lang="en-US" altLang="zh-CN" dirty="0" smtClean="0"/>
              <a:t>id </a:t>
            </a:r>
            <a:r>
              <a:rPr lang="zh-CN" altLang="en-US" dirty="0" smtClean="0"/>
              <a:t>波形。随着 </a:t>
            </a:r>
            <a:r>
              <a:rPr lang="en-US" altLang="zh-CN" dirty="0" smtClean="0"/>
              <a:t>x </a:t>
            </a:r>
            <a:r>
              <a:rPr lang="zh-CN" altLang="en-US" dirty="0" smtClean="0"/>
              <a:t>正向增加，</a:t>
            </a:r>
            <a:r>
              <a:rPr lang="en-US" altLang="zh-CN" dirty="0" smtClean="0"/>
              <a:t>K </a:t>
            </a:r>
            <a:r>
              <a:rPr lang="zh-CN" altLang="en-US" dirty="0" smtClean="0"/>
              <a:t>先增大后减小。由如上的电磁力公式和曲线图可知，为了提高感应型线圈炮的发射效率，应该使</a:t>
            </a:r>
            <a:r>
              <a:rPr lang="en-US" altLang="zh-CN" dirty="0" smtClean="0"/>
              <a:t>K(x)</a:t>
            </a:r>
            <a:r>
              <a:rPr lang="zh-CN" altLang="en-US" dirty="0" smtClean="0"/>
              <a:t>曲线与 </a:t>
            </a:r>
            <a:r>
              <a:rPr lang="en-US" altLang="zh-CN" dirty="0" smtClean="0"/>
              <a:t>id </a:t>
            </a:r>
            <a:r>
              <a:rPr lang="zh-CN" altLang="en-US" dirty="0" smtClean="0"/>
              <a:t>波形尽可能贴合。即当驱动线圈电流达到峰值时，电枢运动到 </a:t>
            </a:r>
            <a:r>
              <a:rPr lang="en-US" altLang="zh-CN" dirty="0" smtClean="0"/>
              <a:t>xm </a:t>
            </a:r>
            <a:r>
              <a:rPr lang="zh-CN" altLang="en-US" dirty="0" smtClean="0"/>
              <a:t>处，此时</a:t>
            </a:r>
            <a:r>
              <a:rPr lang="en-US" altLang="zh-CN" dirty="0" smtClean="0"/>
              <a:t>K(x)</a:t>
            </a:r>
            <a:r>
              <a:rPr lang="zh-CN" altLang="en-US" dirty="0" smtClean="0"/>
              <a:t>达到峰值 </a:t>
            </a:r>
            <a:r>
              <a:rPr lang="en-US" altLang="zh-CN" dirty="0" smtClean="0"/>
              <a:t>Km </a:t>
            </a:r>
            <a:r>
              <a:rPr lang="zh-CN" altLang="en-US" sz="1200" b="0" i="0" u="none" strike="noStrike" kern="1200" baseline="0" dirty="0" smtClean="0">
                <a:solidFill>
                  <a:schemeClr val="tx1"/>
                </a:solidFill>
                <a:latin typeface="+mn-lt"/>
                <a:ea typeface="+mn-ea"/>
                <a:cs typeface="+mn-cs"/>
              </a:rPr>
              <a:t>。设定</a:t>
            </a:r>
            <a:r>
              <a:rPr lang="en-US" altLang="zh-CN" sz="1200" b="0" i="0" u="none" strike="noStrike" kern="1200" baseline="0" dirty="0" smtClean="0">
                <a:solidFill>
                  <a:schemeClr val="tx1"/>
                </a:solidFill>
                <a:latin typeface="+mn-lt"/>
                <a:ea typeface="+mn-ea"/>
                <a:cs typeface="+mn-cs"/>
              </a:rPr>
              <a:t>xz</a:t>
            </a:r>
            <a:r>
              <a:rPr lang="zh-CN" altLang="en-US" sz="1200" b="0" i="0" u="none" strike="noStrike" kern="1200" baseline="0" dirty="0" smtClean="0">
                <a:solidFill>
                  <a:schemeClr val="tx1"/>
                </a:solidFill>
                <a:latin typeface="+mn-lt"/>
                <a:ea typeface="+mn-ea"/>
                <a:cs typeface="+mn-cs"/>
              </a:rPr>
              <a:t>为电枢的出口位置，此时</a:t>
            </a:r>
            <a:r>
              <a:rPr lang="en-US" altLang="zh-CN" sz="1200" b="0" i="0" u="none" strike="noStrike" kern="1200" baseline="0" dirty="0" smtClean="0">
                <a:solidFill>
                  <a:schemeClr val="tx1"/>
                </a:solidFill>
                <a:latin typeface="+mn-lt"/>
                <a:ea typeface="+mn-ea"/>
                <a:cs typeface="+mn-cs"/>
              </a:rPr>
              <a:t>K</a:t>
            </a:r>
            <a:r>
              <a:rPr lang="zh-CN" altLang="en-US" sz="1200" b="0" i="0" u="none" strike="noStrike" kern="1200" baseline="0" dirty="0" smtClean="0">
                <a:solidFill>
                  <a:schemeClr val="tx1"/>
                </a:solidFill>
                <a:latin typeface="+mn-lt"/>
                <a:ea typeface="+mn-ea"/>
                <a:cs typeface="+mn-cs"/>
              </a:rPr>
              <a:t>值为</a:t>
            </a:r>
            <a:r>
              <a:rPr lang="en-US" altLang="zh-CN" sz="1200" b="0" i="0" u="none" strike="noStrike" kern="1200" baseline="0" dirty="0" smtClean="0">
                <a:solidFill>
                  <a:schemeClr val="tx1"/>
                </a:solidFill>
                <a:latin typeface="+mn-lt"/>
                <a:ea typeface="+mn-ea"/>
                <a:cs typeface="+mn-cs"/>
              </a:rPr>
              <a:t>Km</a:t>
            </a:r>
            <a:r>
              <a:rPr lang="zh-CN" altLang="en-US" sz="1200" b="0" i="0" u="none" strike="noStrike" kern="1200" baseline="0" dirty="0" smtClean="0">
                <a:solidFill>
                  <a:schemeClr val="tx1"/>
                </a:solidFill>
                <a:latin typeface="+mn-lt"/>
                <a:ea typeface="+mn-ea"/>
                <a:cs typeface="+mn-cs"/>
              </a:rPr>
              <a:t>的</a:t>
            </a:r>
            <a:r>
              <a:rPr lang="en-US" altLang="zh-CN" sz="1200" b="0" i="0" u="none" strike="noStrike" kern="1200" baseline="0" dirty="0" smtClean="0">
                <a:solidFill>
                  <a:schemeClr val="tx1"/>
                </a:solidFill>
                <a:latin typeface="+mn-lt"/>
                <a:ea typeface="+mn-ea"/>
                <a:cs typeface="+mn-cs"/>
              </a:rPr>
              <a:t>0.01</a:t>
            </a:r>
            <a:r>
              <a:rPr lang="zh-CN" altLang="en-US" sz="1200" b="0" i="0" u="none" strike="noStrike" kern="1200" baseline="0" dirty="0" smtClean="0">
                <a:solidFill>
                  <a:schemeClr val="tx1"/>
                </a:solidFill>
                <a:latin typeface="+mn-lt"/>
                <a:ea typeface="+mn-ea"/>
                <a:cs typeface="+mn-cs"/>
              </a:rPr>
              <a:t>倍，从而可以忽略电枢在</a:t>
            </a:r>
            <a:r>
              <a:rPr lang="en-US" altLang="zh-CN" sz="1200" b="0" i="0" u="none" strike="noStrike" kern="1200" baseline="0" dirty="0" smtClean="0">
                <a:solidFill>
                  <a:schemeClr val="tx1"/>
                </a:solidFill>
                <a:latin typeface="+mn-lt"/>
                <a:ea typeface="+mn-ea"/>
                <a:cs typeface="+mn-cs"/>
              </a:rPr>
              <a:t>xz</a:t>
            </a:r>
            <a:r>
              <a:rPr lang="zh-CN" altLang="en-US" sz="1200" b="0" i="0" u="none" strike="noStrike" kern="1200" baseline="0" dirty="0" smtClean="0">
                <a:solidFill>
                  <a:schemeClr val="tx1"/>
                </a:solidFill>
                <a:latin typeface="+mn-lt"/>
                <a:ea typeface="+mn-ea"/>
                <a:cs typeface="+mn-cs"/>
              </a:rPr>
              <a:t>以后的受力。</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0364F003-29C6-499D-A6D8-06671B904F82}" type="slidenum">
              <a:rPr lang="zh-CN" altLang="en-US" smtClean="0"/>
              <a:t>6</a:t>
            </a:fld>
            <a:endParaRPr lang="zh-CN" altLang="en-US"/>
          </a:p>
        </p:txBody>
      </p:sp>
    </p:spTree>
    <p:extLst>
      <p:ext uri="{BB962C8B-B14F-4D97-AF65-F5344CB8AC3E}">
        <p14:creationId xmlns:p14="http://schemas.microsoft.com/office/powerpoint/2010/main" val="323137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u="none" strike="noStrike" kern="1200" baseline="0" dirty="0" smtClean="0">
                <a:solidFill>
                  <a:schemeClr val="tx1"/>
                </a:solidFill>
                <a:latin typeface="+mn-lt"/>
                <a:ea typeface="+mn-ea"/>
                <a:cs typeface="+mn-cs"/>
              </a:rPr>
              <a:t>给定电枢的入口速度和出口速度，电容器参数的优化算法如下。假定电枢运动到 </a:t>
            </a:r>
            <a:r>
              <a:rPr lang="en-US" altLang="zh-CN" sz="1200" b="0" i="0" u="none" strike="noStrike" kern="1200" baseline="0" dirty="0" smtClean="0">
                <a:solidFill>
                  <a:schemeClr val="tx1"/>
                </a:solidFill>
                <a:latin typeface="+mn-lt"/>
                <a:ea typeface="+mn-ea"/>
                <a:cs typeface="+mn-cs"/>
              </a:rPr>
              <a:t>xm </a:t>
            </a:r>
            <a:r>
              <a:rPr lang="zh-CN" altLang="en-US" sz="1200" b="0" i="0" u="none" strike="noStrike" kern="1200" baseline="0" dirty="0" smtClean="0">
                <a:solidFill>
                  <a:schemeClr val="tx1"/>
                </a:solidFill>
                <a:latin typeface="+mn-lt"/>
                <a:ea typeface="+mn-ea"/>
                <a:cs typeface="+mn-cs"/>
              </a:rPr>
              <a:t>处的速度是</a:t>
            </a:r>
            <a:r>
              <a:rPr lang="en-US" altLang="zh-CN" sz="1200" b="0" i="0" u="none" strike="noStrike" kern="1200" baseline="0" dirty="0" smtClean="0">
                <a:solidFill>
                  <a:schemeClr val="tx1"/>
                </a:solidFill>
                <a:latin typeface="+mn-lt"/>
                <a:ea typeface="+mn-ea"/>
                <a:cs typeface="+mn-cs"/>
              </a:rPr>
              <a:t> </a:t>
            </a:r>
            <a:r>
              <a:rPr lang="en-US" altLang="zh-CN" sz="1200" b="0" i="0" u="none" strike="noStrike" kern="1200" baseline="0" dirty="0" err="1" smtClean="0">
                <a:solidFill>
                  <a:schemeClr val="tx1"/>
                </a:solidFill>
                <a:latin typeface="+mn-lt"/>
                <a:ea typeface="+mn-ea"/>
                <a:cs typeface="+mn-cs"/>
              </a:rPr>
              <a:t>vm</a:t>
            </a:r>
            <a:r>
              <a:rPr lang="en-US" altLang="zh-CN" sz="1200" b="0" i="0" u="none" strike="noStrike" kern="1200" baseline="0" dirty="0" smtClean="0">
                <a:solidFill>
                  <a:schemeClr val="tx1"/>
                </a:solidFill>
                <a:latin typeface="+mn-lt"/>
                <a:ea typeface="+mn-ea"/>
                <a:cs typeface="+mn-cs"/>
              </a:rPr>
              <a:t> </a:t>
            </a:r>
            <a:r>
              <a:rPr lang="zh-CN" altLang="en-US" sz="1200" b="0" i="0" u="none" strike="noStrike" kern="1200" baseline="0" dirty="0" smtClean="0">
                <a:solidFill>
                  <a:schemeClr val="tx1"/>
                </a:solidFill>
                <a:latin typeface="+mn-lt"/>
                <a:ea typeface="+mn-ea"/>
                <a:cs typeface="+mn-cs"/>
              </a:rPr>
              <a:t>。将其运动过程划分为两个阶段， </a:t>
            </a:r>
            <a:r>
              <a:rPr lang="en-US" altLang="zh-CN" sz="1200" b="0" i="0" u="none" strike="noStrike" kern="1200" baseline="0" dirty="0" smtClean="0">
                <a:solidFill>
                  <a:schemeClr val="tx1"/>
                </a:solidFill>
                <a:latin typeface="+mn-lt"/>
                <a:ea typeface="+mn-ea"/>
                <a:cs typeface="+mn-cs"/>
              </a:rPr>
              <a:t>id </a:t>
            </a:r>
            <a:r>
              <a:rPr lang="zh-CN" altLang="en-US" sz="1200" b="0" i="0" u="none" strike="noStrike" kern="1200" baseline="0" dirty="0" smtClean="0">
                <a:solidFill>
                  <a:schemeClr val="tx1"/>
                </a:solidFill>
                <a:latin typeface="+mn-lt"/>
                <a:ea typeface="+mn-ea"/>
                <a:cs typeface="+mn-cs"/>
              </a:rPr>
              <a:t>的上升段记为阶段一，将峰值时间离散， </a:t>
            </a:r>
            <a:r>
              <a:rPr lang="en-US" altLang="zh-CN" sz="1200" b="0" i="0" u="none" strike="noStrike" kern="1200" baseline="0" dirty="0" smtClean="0">
                <a:solidFill>
                  <a:schemeClr val="tx1"/>
                </a:solidFill>
                <a:latin typeface="+mn-lt"/>
                <a:ea typeface="+mn-ea"/>
                <a:cs typeface="+mn-cs"/>
              </a:rPr>
              <a:t>id </a:t>
            </a:r>
            <a:r>
              <a:rPr lang="zh-CN" altLang="en-US" sz="1200" b="0" i="0" u="none" strike="noStrike" kern="1200" baseline="0" dirty="0" smtClean="0">
                <a:solidFill>
                  <a:schemeClr val="tx1"/>
                </a:solidFill>
                <a:latin typeface="+mn-lt"/>
                <a:ea typeface="+mn-ea"/>
                <a:cs typeface="+mn-cs"/>
              </a:rPr>
              <a:t>的下降段记为阶段二，将电枢速度进行离散。根据运动方程，将电枢的运动状态由 </a:t>
            </a:r>
            <a:r>
              <a:rPr lang="en-US" altLang="zh-CN" sz="1200" b="0" i="0" u="none" strike="noStrike" kern="1200" baseline="0" dirty="0" smtClean="0">
                <a:solidFill>
                  <a:schemeClr val="tx1"/>
                </a:solidFill>
                <a:latin typeface="+mn-lt"/>
                <a:ea typeface="+mn-ea"/>
                <a:cs typeface="+mn-cs"/>
              </a:rPr>
              <a:t>xm </a:t>
            </a:r>
            <a:r>
              <a:rPr lang="zh-CN" altLang="en-US" sz="1200" b="0" i="0" u="none" strike="noStrike" kern="1200" baseline="0" dirty="0" smtClean="0">
                <a:solidFill>
                  <a:schemeClr val="tx1"/>
                </a:solidFill>
                <a:latin typeface="+mn-lt"/>
                <a:ea typeface="+mn-ea"/>
                <a:cs typeface="+mn-cs"/>
              </a:rPr>
              <a:t>向两侧迭代。从而能够得到几个约束方程。通过求解最下的两个式子得到</a:t>
            </a:r>
            <a:r>
              <a:rPr lang="en-US" altLang="zh-CN" sz="1200" b="0" i="0" u="none" strike="noStrike" kern="1200" baseline="0" dirty="0" smtClean="0">
                <a:solidFill>
                  <a:schemeClr val="tx1"/>
                </a:solidFill>
                <a:latin typeface="+mn-lt"/>
                <a:ea typeface="+mn-ea"/>
                <a:cs typeface="+mn-cs"/>
              </a:rPr>
              <a:t>Im</a:t>
            </a:r>
            <a:r>
              <a:rPr lang="zh-CN" altLang="en-US" sz="1200" b="0" i="0" u="none" strike="noStrike" kern="1200" baseline="0" dirty="0" smtClean="0">
                <a:solidFill>
                  <a:schemeClr val="tx1"/>
                </a:solidFill>
                <a:latin typeface="+mn-lt"/>
                <a:ea typeface="+mn-ea"/>
                <a:cs typeface="+mn-cs"/>
              </a:rPr>
              <a:t>。求解中间的两个式子得到</a:t>
            </a:r>
            <a:r>
              <a:rPr lang="en-US" altLang="zh-CN" sz="1200" b="0" i="0" u="none" strike="noStrike" kern="1200" baseline="0" dirty="0" smtClean="0">
                <a:solidFill>
                  <a:schemeClr val="tx1"/>
                </a:solidFill>
                <a:latin typeface="+mn-lt"/>
                <a:ea typeface="+mn-ea"/>
                <a:cs typeface="+mn-cs"/>
              </a:rPr>
              <a:t>tm</a:t>
            </a:r>
            <a:r>
              <a:rPr lang="zh-CN" altLang="en-US" sz="1200" b="0" i="0" u="none" strike="noStrike" kern="1200" baseline="0" dirty="0" smtClean="0">
                <a:solidFill>
                  <a:schemeClr val="tx1"/>
                </a:solidFill>
                <a:latin typeface="+mn-lt"/>
                <a:ea typeface="+mn-ea"/>
                <a:cs typeface="+mn-cs"/>
              </a:rPr>
              <a:t>。最上的式子用于验证</a:t>
            </a:r>
            <a:r>
              <a:rPr lang="en-US" altLang="zh-CN" sz="1200" b="0" i="0" u="none" strike="noStrike" kern="1200" baseline="0" dirty="0" err="1" smtClean="0">
                <a:solidFill>
                  <a:schemeClr val="tx1"/>
                </a:solidFill>
                <a:latin typeface="+mn-lt"/>
                <a:ea typeface="+mn-ea"/>
                <a:cs typeface="+mn-cs"/>
              </a:rPr>
              <a:t>vm</a:t>
            </a:r>
            <a:r>
              <a:rPr lang="zh-CN" altLang="en-US" sz="1200" b="0" i="0" u="none" strike="noStrike" kern="1200" baseline="0" dirty="0" smtClean="0">
                <a:solidFill>
                  <a:schemeClr val="tx1"/>
                </a:solidFill>
                <a:latin typeface="+mn-lt"/>
                <a:ea typeface="+mn-ea"/>
                <a:cs typeface="+mn-cs"/>
              </a:rPr>
              <a:t>的假设是否合理。满足全部约束方程的</a:t>
            </a:r>
            <a:r>
              <a:rPr lang="en-US" altLang="zh-CN" sz="1200" b="0" i="0" u="none" strike="noStrike" kern="1200" baseline="0" dirty="0" err="1" smtClean="0">
                <a:solidFill>
                  <a:schemeClr val="tx1"/>
                </a:solidFill>
                <a:latin typeface="+mn-lt"/>
                <a:ea typeface="+mn-ea"/>
                <a:cs typeface="+mn-cs"/>
              </a:rPr>
              <a:t>vm</a:t>
            </a:r>
            <a:r>
              <a:rPr lang="zh-CN" altLang="en-US" sz="1200" b="0" i="0" u="none" strike="noStrike" kern="1200" baseline="0" dirty="0" smtClean="0">
                <a:solidFill>
                  <a:schemeClr val="tx1"/>
                </a:solidFill>
                <a:latin typeface="+mn-lt"/>
                <a:ea typeface="+mn-ea"/>
                <a:cs typeface="+mn-cs"/>
              </a:rPr>
              <a:t>可以迭代求解。</a:t>
            </a:r>
            <a:endParaRPr lang="zh-CN" altLang="en-US" dirty="0"/>
          </a:p>
        </p:txBody>
      </p:sp>
      <p:sp>
        <p:nvSpPr>
          <p:cNvPr id="4" name="灯片编号占位符 3"/>
          <p:cNvSpPr>
            <a:spLocks noGrp="1"/>
          </p:cNvSpPr>
          <p:nvPr>
            <p:ph type="sldNum" sz="quarter" idx="10"/>
          </p:nvPr>
        </p:nvSpPr>
        <p:spPr/>
        <p:txBody>
          <a:bodyPr/>
          <a:lstStyle/>
          <a:p>
            <a:fld id="{0364F003-29C6-499D-A6D8-06671B904F82}" type="slidenum">
              <a:rPr lang="zh-CN" altLang="en-US" smtClean="0"/>
              <a:t>7</a:t>
            </a:fld>
            <a:endParaRPr lang="zh-CN" altLang="en-US"/>
          </a:p>
        </p:txBody>
      </p:sp>
    </p:spTree>
    <p:extLst>
      <p:ext uri="{BB962C8B-B14F-4D97-AF65-F5344CB8AC3E}">
        <p14:creationId xmlns:p14="http://schemas.microsoft.com/office/powerpoint/2010/main" val="3207373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u="none" strike="noStrike" kern="1200" baseline="0" dirty="0" smtClean="0">
                <a:solidFill>
                  <a:schemeClr val="tx1"/>
                </a:solidFill>
                <a:latin typeface="+mn-lt"/>
                <a:ea typeface="+mn-ea"/>
                <a:cs typeface="+mn-cs"/>
              </a:rPr>
              <a:t>最后，考虑电枢电阻的影响，在每个时间步长已知的情况下，根据式</a:t>
            </a:r>
            <a:r>
              <a:rPr lang="en-US" altLang="zh-CN" sz="1200" b="0" i="0" u="none" strike="noStrike" kern="1200" baseline="0" dirty="0" smtClean="0">
                <a:solidFill>
                  <a:schemeClr val="tx1"/>
                </a:solidFill>
                <a:latin typeface="+mn-lt"/>
                <a:ea typeface="+mn-ea"/>
                <a:cs typeface="+mn-cs"/>
              </a:rPr>
              <a:t>…</a:t>
            </a:r>
            <a:r>
              <a:rPr lang="zh-CN" altLang="en-US" sz="1200" b="0" i="0" u="none" strike="noStrike" kern="1200" baseline="0" dirty="0" smtClean="0">
                <a:solidFill>
                  <a:schemeClr val="tx1"/>
                </a:solidFill>
                <a:latin typeface="+mn-lt"/>
                <a:ea typeface="+mn-ea"/>
                <a:cs typeface="+mn-cs"/>
              </a:rPr>
              <a:t>对电枢各电流环中的电流进行修正。此时，电容器储能的分配比例发生变化。为了保证电枢获得的动能不变，将电容器的初始充电电压乘以系数 </a:t>
            </a:r>
            <a:r>
              <a:rPr lang="en-US" altLang="zh-CN" sz="1200" b="0" i="0" u="none" strike="noStrike" kern="1200" baseline="0" dirty="0" smtClean="0">
                <a:solidFill>
                  <a:schemeClr val="tx1"/>
                </a:solidFill>
                <a:latin typeface="+mn-lt"/>
                <a:ea typeface="+mn-ea"/>
                <a:cs typeface="+mn-cs"/>
              </a:rPr>
              <a:t>k </a:t>
            </a:r>
            <a:r>
              <a:rPr lang="zh-CN" altLang="en-US" sz="1200" b="0" i="0" u="none" strike="noStrike" kern="1200" baseline="0" dirty="0" smtClean="0">
                <a:solidFill>
                  <a:schemeClr val="tx1"/>
                </a:solidFill>
                <a:latin typeface="+mn-lt"/>
                <a:ea typeface="+mn-ea"/>
                <a:cs typeface="+mn-cs"/>
              </a:rPr>
              <a:t>。其计算方法如下。式中， </a:t>
            </a:r>
            <a:r>
              <a:rPr lang="en-US" altLang="zh-CN" sz="1200" b="0" i="0" u="none" strike="noStrike" kern="1200" baseline="0" dirty="0" smtClean="0">
                <a:solidFill>
                  <a:schemeClr val="tx1"/>
                </a:solidFill>
                <a:latin typeface="+mn-lt"/>
                <a:ea typeface="+mn-ea"/>
                <a:cs typeface="+mn-cs"/>
              </a:rPr>
              <a:t>Ek1  </a:t>
            </a:r>
            <a:r>
              <a:rPr lang="zh-CN" altLang="en-US" sz="1200" b="0" i="0" u="none" strike="noStrike" kern="1200" baseline="0" dirty="0" smtClean="0">
                <a:solidFill>
                  <a:schemeClr val="tx1"/>
                </a:solidFill>
                <a:latin typeface="+mn-lt"/>
                <a:ea typeface="+mn-ea"/>
                <a:cs typeface="+mn-cs"/>
              </a:rPr>
              <a:t>、</a:t>
            </a:r>
            <a:r>
              <a:rPr lang="en-US" altLang="zh-CN" sz="1200" b="0" i="0" u="none" strike="noStrike" kern="1200" baseline="0" dirty="0" smtClean="0">
                <a:solidFill>
                  <a:schemeClr val="tx1"/>
                </a:solidFill>
                <a:latin typeface="+mn-lt"/>
                <a:ea typeface="+mn-ea"/>
                <a:cs typeface="+mn-cs"/>
              </a:rPr>
              <a:t>Em1 </a:t>
            </a:r>
            <a:r>
              <a:rPr lang="zh-CN" altLang="en-US" sz="1200" b="0" i="0" u="none" strike="noStrike" kern="1200" baseline="0" dirty="0" smtClean="0">
                <a:solidFill>
                  <a:schemeClr val="tx1"/>
                </a:solidFill>
                <a:latin typeface="+mn-lt"/>
                <a:ea typeface="+mn-ea"/>
                <a:cs typeface="+mn-cs"/>
              </a:rPr>
              <a:t>和</a:t>
            </a:r>
            <a:r>
              <a:rPr lang="en-US" altLang="zh-CN" sz="1200" b="0" i="0" u="none" strike="noStrike" kern="1200" baseline="0" dirty="0" smtClean="0">
                <a:solidFill>
                  <a:schemeClr val="tx1"/>
                </a:solidFill>
                <a:latin typeface="+mn-lt"/>
                <a:ea typeface="+mn-ea"/>
                <a:cs typeface="+mn-cs"/>
              </a:rPr>
              <a:t> ER1 </a:t>
            </a:r>
            <a:r>
              <a:rPr lang="zh-CN" altLang="en-US" sz="1200" b="0" i="0" u="none" strike="noStrike" kern="1200" baseline="0" dirty="0" smtClean="0">
                <a:solidFill>
                  <a:schemeClr val="tx1"/>
                </a:solidFill>
                <a:latin typeface="+mn-lt"/>
                <a:ea typeface="+mn-ea"/>
                <a:cs typeface="+mn-cs"/>
              </a:rPr>
              <a:t>分别是修正前系统的动能、磁场能和欧姆损耗 ；</a:t>
            </a:r>
            <a:r>
              <a:rPr lang="en-US" altLang="zh-CN" sz="1200" b="0" i="0" u="none" strike="noStrike" kern="1200" baseline="0" dirty="0" smtClean="0">
                <a:solidFill>
                  <a:schemeClr val="tx1"/>
                </a:solidFill>
                <a:latin typeface="+mn-lt"/>
                <a:ea typeface="+mn-ea"/>
                <a:cs typeface="+mn-cs"/>
              </a:rPr>
              <a:t>Ek2 </a:t>
            </a:r>
            <a:r>
              <a:rPr lang="zh-CN" altLang="en-US" sz="1200" b="0" i="0" u="none" strike="noStrike" kern="1200" baseline="0" dirty="0" smtClean="0">
                <a:solidFill>
                  <a:schemeClr val="tx1"/>
                </a:solidFill>
                <a:latin typeface="+mn-lt"/>
                <a:ea typeface="+mn-ea"/>
                <a:cs typeface="+mn-cs"/>
              </a:rPr>
              <a:t>、</a:t>
            </a:r>
            <a:r>
              <a:rPr lang="en-US" altLang="zh-CN" sz="1200" b="0" i="0" u="none" strike="noStrike" kern="1200" baseline="0" dirty="0" smtClean="0">
                <a:solidFill>
                  <a:schemeClr val="tx1"/>
                </a:solidFill>
                <a:latin typeface="+mn-lt"/>
                <a:ea typeface="+mn-ea"/>
                <a:cs typeface="+mn-cs"/>
              </a:rPr>
              <a:t>Em2 </a:t>
            </a:r>
            <a:r>
              <a:rPr lang="zh-CN" altLang="en-US" sz="1200" b="0" i="0" u="none" strike="noStrike" kern="1200" baseline="0" dirty="0" smtClean="0">
                <a:solidFill>
                  <a:schemeClr val="tx1"/>
                </a:solidFill>
                <a:latin typeface="+mn-lt"/>
                <a:ea typeface="+mn-ea"/>
                <a:cs typeface="+mn-cs"/>
              </a:rPr>
              <a:t>和</a:t>
            </a:r>
            <a:r>
              <a:rPr lang="en-US" altLang="zh-CN" sz="1200" b="0" i="0" u="none" strike="noStrike" kern="1200" baseline="0" dirty="0" smtClean="0">
                <a:solidFill>
                  <a:schemeClr val="tx1"/>
                </a:solidFill>
                <a:latin typeface="+mn-lt"/>
                <a:ea typeface="+mn-ea"/>
                <a:cs typeface="+mn-cs"/>
              </a:rPr>
              <a:t> ER2 </a:t>
            </a:r>
            <a:r>
              <a:rPr lang="zh-CN" altLang="en-US" sz="1200" b="0" i="0" u="none" strike="noStrike" kern="1200" baseline="0" dirty="0" smtClean="0">
                <a:solidFill>
                  <a:schemeClr val="tx1"/>
                </a:solidFill>
                <a:latin typeface="+mn-lt"/>
                <a:ea typeface="+mn-ea"/>
                <a:cs typeface="+mn-cs"/>
              </a:rPr>
              <a:t>分别是修正后系统的动能、磁场能和欧姆损耗。当 峰值电流、峰值时间和修正系数 </a:t>
            </a:r>
            <a:r>
              <a:rPr lang="en-US" altLang="zh-CN" sz="1200" b="0" i="0" u="none" strike="noStrike" kern="1200" baseline="0" dirty="0" smtClean="0">
                <a:solidFill>
                  <a:schemeClr val="tx1"/>
                </a:solidFill>
                <a:latin typeface="+mn-lt"/>
                <a:ea typeface="+mn-ea"/>
                <a:cs typeface="+mn-cs"/>
              </a:rPr>
              <a:t>k </a:t>
            </a:r>
            <a:r>
              <a:rPr lang="zh-CN" altLang="en-US" sz="1200" b="0" i="0" u="none" strike="noStrike" kern="1200" baseline="0" dirty="0" smtClean="0">
                <a:solidFill>
                  <a:schemeClr val="tx1"/>
                </a:solidFill>
                <a:latin typeface="+mn-lt"/>
                <a:ea typeface="+mn-ea"/>
                <a:cs typeface="+mn-cs"/>
              </a:rPr>
              <a:t>已知时，根据驱动线圈电流表达式即可解得电容器参数。上述算法通过编程求解，程序流程图如右所示。</a:t>
            </a:r>
            <a:endParaRPr lang="zh-CN" altLang="en-US" dirty="0"/>
          </a:p>
        </p:txBody>
      </p:sp>
      <p:sp>
        <p:nvSpPr>
          <p:cNvPr id="4" name="灯片编号占位符 3"/>
          <p:cNvSpPr>
            <a:spLocks noGrp="1"/>
          </p:cNvSpPr>
          <p:nvPr>
            <p:ph type="sldNum" sz="quarter" idx="10"/>
          </p:nvPr>
        </p:nvSpPr>
        <p:spPr/>
        <p:txBody>
          <a:bodyPr/>
          <a:lstStyle/>
          <a:p>
            <a:fld id="{0364F003-29C6-499D-A6D8-06671B904F82}" type="slidenum">
              <a:rPr lang="zh-CN" altLang="en-US" smtClean="0"/>
              <a:t>8</a:t>
            </a:fld>
            <a:endParaRPr lang="zh-CN" altLang="en-US"/>
          </a:p>
        </p:txBody>
      </p:sp>
    </p:spTree>
    <p:extLst>
      <p:ext uri="{BB962C8B-B14F-4D97-AF65-F5344CB8AC3E}">
        <p14:creationId xmlns:p14="http://schemas.microsoft.com/office/powerpoint/2010/main" val="3921478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给出了一个算例进行分析。改变电枢的速度和质量，给定了</a:t>
            </a:r>
            <a:r>
              <a:rPr lang="en-US" altLang="zh-CN" dirty="0" smtClean="0"/>
              <a:t>5</a:t>
            </a:r>
            <a:r>
              <a:rPr lang="zh-CN" altLang="en-US" dirty="0" smtClean="0"/>
              <a:t>组设计目标。通过上述算法对电容器参数进行优化。再代入电流环模型，计算电枢的实际出口速度以及系统的发射效率。原因在于，</a:t>
            </a:r>
            <a:r>
              <a:rPr lang="zh-CN" altLang="en-US" sz="1200" b="0" i="0" u="none" strike="noStrike" kern="1200" baseline="0" dirty="0" smtClean="0">
                <a:solidFill>
                  <a:schemeClr val="tx1"/>
                </a:solidFill>
                <a:latin typeface="+mn-lt"/>
                <a:ea typeface="+mn-ea"/>
                <a:cs typeface="+mn-cs"/>
              </a:rPr>
              <a:t>运动等效电阻的值随着电枢速度增加而增大，从而电枢获得的动能也相应增加。以表</a:t>
            </a:r>
            <a:r>
              <a:rPr lang="en-US" altLang="zh-CN" sz="1200" b="0" i="0" u="none" strike="noStrike" kern="1200" baseline="0" dirty="0" smtClean="0">
                <a:solidFill>
                  <a:schemeClr val="tx1"/>
                </a:solidFill>
                <a:latin typeface="+mn-lt"/>
                <a:ea typeface="+mn-ea"/>
                <a:cs typeface="+mn-cs"/>
              </a:rPr>
              <a:t>2</a:t>
            </a:r>
            <a:r>
              <a:rPr lang="zh-CN" altLang="en-US" sz="1200" b="0" i="0" u="none" strike="noStrike" kern="1200" baseline="0" dirty="0" smtClean="0">
                <a:solidFill>
                  <a:schemeClr val="tx1"/>
                </a:solidFill>
                <a:latin typeface="+mn-lt"/>
                <a:ea typeface="+mn-ea"/>
                <a:cs typeface="+mn-cs"/>
              </a:rPr>
              <a:t>中第二列目标参数为例，给出了电磁力以及速度的预测波形和实际波形对比图。保持电容器的储能不变，改变电容值与初始充电电压，将各个不同的电容器参数代入电流环模型中计算系统的发射效率，结果如图所示。验证了该优化算法的可行性。</a:t>
            </a:r>
            <a:endParaRPr lang="zh-CN" altLang="en-US" dirty="0"/>
          </a:p>
        </p:txBody>
      </p:sp>
      <p:sp>
        <p:nvSpPr>
          <p:cNvPr id="4" name="灯片编号占位符 3"/>
          <p:cNvSpPr>
            <a:spLocks noGrp="1"/>
          </p:cNvSpPr>
          <p:nvPr>
            <p:ph type="sldNum" sz="quarter" idx="10"/>
          </p:nvPr>
        </p:nvSpPr>
        <p:spPr/>
        <p:txBody>
          <a:bodyPr/>
          <a:lstStyle/>
          <a:p>
            <a:fld id="{0364F003-29C6-499D-A6D8-06671B904F82}" type="slidenum">
              <a:rPr lang="zh-CN" altLang="en-US" smtClean="0"/>
              <a:t>9</a:t>
            </a:fld>
            <a:endParaRPr lang="zh-CN" altLang="en-US"/>
          </a:p>
        </p:txBody>
      </p:sp>
    </p:spTree>
    <p:extLst>
      <p:ext uri="{BB962C8B-B14F-4D97-AF65-F5344CB8AC3E}">
        <p14:creationId xmlns:p14="http://schemas.microsoft.com/office/powerpoint/2010/main" val="327804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558925"/>
            <a:ext cx="12198350" cy="2590800"/>
          </a:xfrm>
          <a:prstGeom prst="rect">
            <a:avLst/>
          </a:prstGeom>
          <a:gradFill rotWithShape="0">
            <a:gsLst>
              <a:gs pos="0">
                <a:srgbClr val="265A9A"/>
              </a:gs>
              <a:gs pos="50000">
                <a:srgbClr val="357BE3"/>
              </a:gs>
              <a:gs pos="100000">
                <a:srgbClr val="265A9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13157" tIns="56579" rIns="113157" bIns="56579" anchor="ctr"/>
          <a:lstStyle>
            <a:lvl1pPr>
              <a:defRPr sz="3200" b="1">
                <a:solidFill>
                  <a:schemeClr val="bg1"/>
                </a:solidFill>
                <a:latin typeface="微软雅黑" panose="020B0503020204020204" pitchFamily="34" charset="-122"/>
                <a:ea typeface="宋体" panose="02010600030101010101" pitchFamily="2" charset="-122"/>
              </a:defRPr>
            </a:lvl1pPr>
            <a:lvl2pPr marL="742950" indent="-285750">
              <a:defRPr sz="3200" b="1">
                <a:solidFill>
                  <a:schemeClr val="bg1"/>
                </a:solidFill>
                <a:latin typeface="微软雅黑" panose="020B0503020204020204" pitchFamily="34" charset="-122"/>
                <a:ea typeface="宋体" panose="02010600030101010101" pitchFamily="2" charset="-122"/>
              </a:defRPr>
            </a:lvl2pPr>
            <a:lvl3pPr marL="1143000" indent="-228600">
              <a:defRPr sz="3200" b="1">
                <a:solidFill>
                  <a:schemeClr val="bg1"/>
                </a:solidFill>
                <a:latin typeface="微软雅黑" panose="020B0503020204020204" pitchFamily="34" charset="-122"/>
                <a:ea typeface="宋体" panose="02010600030101010101" pitchFamily="2" charset="-122"/>
              </a:defRPr>
            </a:lvl3pPr>
            <a:lvl4pPr marL="1600200" indent="-228600">
              <a:defRPr sz="3200" b="1">
                <a:solidFill>
                  <a:schemeClr val="bg1"/>
                </a:solidFill>
                <a:latin typeface="微软雅黑" panose="020B0503020204020204" pitchFamily="34" charset="-122"/>
                <a:ea typeface="宋体" panose="02010600030101010101" pitchFamily="2" charset="-122"/>
              </a:defRPr>
            </a:lvl4pPr>
            <a:lvl5pPr marL="2057400" indent="-228600">
              <a:defRPr sz="3200" b="1">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200" b="1" i="0" u="none" strike="noStrike" kern="1200" cap="none" spc="0" normalizeH="0" baseline="0" noProof="0">
              <a:ln>
                <a:noFill/>
              </a:ln>
              <a:solidFill>
                <a:prstClr val="white"/>
              </a:solidFill>
              <a:effectLst/>
              <a:uLnTx/>
              <a:uFillTx/>
              <a:latin typeface="微软雅黑" panose="020B0503020204020204" pitchFamily="34" charset="-122"/>
              <a:ea typeface="宋体" panose="02010600030101010101" pitchFamily="2" charset="-122"/>
              <a:cs typeface="+mn-cs"/>
            </a:endParaRPr>
          </a:p>
        </p:txBody>
      </p:sp>
      <p:sp>
        <p:nvSpPr>
          <p:cNvPr id="3" name="Rectangle 9"/>
          <p:cNvSpPr>
            <a:spLocks noChangeArrowheads="1"/>
          </p:cNvSpPr>
          <p:nvPr/>
        </p:nvSpPr>
        <p:spPr bwMode="auto">
          <a:xfrm>
            <a:off x="0" y="3892550"/>
            <a:ext cx="12192000" cy="257175"/>
          </a:xfrm>
          <a:prstGeom prst="rect">
            <a:avLst/>
          </a:prstGeom>
          <a:gradFill rotWithShape="1">
            <a:gsLst>
              <a:gs pos="0">
                <a:schemeClr val="bg1"/>
              </a:gs>
              <a:gs pos="100000">
                <a:srgbClr val="2F70B2"/>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13157" tIns="56579" rIns="113157" bIns="56579" anchor="ctr"/>
          <a:lstStyle>
            <a:lvl1pPr>
              <a:defRPr sz="3200" b="1">
                <a:solidFill>
                  <a:schemeClr val="bg1"/>
                </a:solidFill>
                <a:latin typeface="微软雅黑" panose="020B0503020204020204" pitchFamily="34" charset="-122"/>
                <a:ea typeface="宋体" panose="02010600030101010101" pitchFamily="2" charset="-122"/>
              </a:defRPr>
            </a:lvl1pPr>
            <a:lvl2pPr marL="742950" indent="-285750">
              <a:defRPr sz="3200" b="1">
                <a:solidFill>
                  <a:schemeClr val="bg1"/>
                </a:solidFill>
                <a:latin typeface="微软雅黑" panose="020B0503020204020204" pitchFamily="34" charset="-122"/>
                <a:ea typeface="宋体" panose="02010600030101010101" pitchFamily="2" charset="-122"/>
              </a:defRPr>
            </a:lvl2pPr>
            <a:lvl3pPr marL="1143000" indent="-228600">
              <a:defRPr sz="3200" b="1">
                <a:solidFill>
                  <a:schemeClr val="bg1"/>
                </a:solidFill>
                <a:latin typeface="微软雅黑" panose="020B0503020204020204" pitchFamily="34" charset="-122"/>
                <a:ea typeface="宋体" panose="02010600030101010101" pitchFamily="2" charset="-122"/>
              </a:defRPr>
            </a:lvl3pPr>
            <a:lvl4pPr marL="1600200" indent="-228600">
              <a:defRPr sz="3200" b="1">
                <a:solidFill>
                  <a:schemeClr val="bg1"/>
                </a:solidFill>
                <a:latin typeface="微软雅黑" panose="020B0503020204020204" pitchFamily="34" charset="-122"/>
                <a:ea typeface="宋体" panose="02010600030101010101" pitchFamily="2" charset="-122"/>
              </a:defRPr>
            </a:lvl4pPr>
            <a:lvl5pPr marL="2057400" indent="-228600">
              <a:defRPr sz="3200" b="1">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200" b="1" i="0" u="none" strike="noStrike" kern="1200" cap="none" spc="0" normalizeH="0" baseline="0" noProof="0">
              <a:ln>
                <a:noFill/>
              </a:ln>
              <a:solidFill>
                <a:prstClr val="white"/>
              </a:solidFill>
              <a:effectLst/>
              <a:uLnTx/>
              <a:uFillTx/>
              <a:latin typeface="微软雅黑" panose="020B0503020204020204" pitchFamily="34" charset="-122"/>
              <a:ea typeface="宋体" panose="02010600030101010101" pitchFamily="2" charset="-122"/>
              <a:cs typeface="+mn-cs"/>
            </a:endParaRPr>
          </a:p>
        </p:txBody>
      </p:sp>
      <p:sp>
        <p:nvSpPr>
          <p:cNvPr id="4" name="Rectangle 10"/>
          <p:cNvSpPr>
            <a:spLocks noChangeArrowheads="1"/>
          </p:cNvSpPr>
          <p:nvPr/>
        </p:nvSpPr>
        <p:spPr bwMode="auto">
          <a:xfrm flipV="1">
            <a:off x="0" y="1511300"/>
            <a:ext cx="12198350" cy="46038"/>
          </a:xfrm>
          <a:prstGeom prst="rect">
            <a:avLst/>
          </a:prstGeom>
          <a:gradFill rotWithShape="1">
            <a:gsLst>
              <a:gs pos="0">
                <a:srgbClr val="265A9A"/>
              </a:gs>
              <a:gs pos="100000">
                <a:schemeClr val="bg1"/>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13157" tIns="56579" rIns="113157" bIns="56579" anchor="ctr"/>
          <a:lstStyle>
            <a:lvl1pPr>
              <a:defRPr sz="3200" b="1">
                <a:solidFill>
                  <a:schemeClr val="bg1"/>
                </a:solidFill>
                <a:latin typeface="微软雅黑" panose="020B0503020204020204" pitchFamily="34" charset="-122"/>
                <a:ea typeface="宋体" panose="02010600030101010101" pitchFamily="2" charset="-122"/>
              </a:defRPr>
            </a:lvl1pPr>
            <a:lvl2pPr marL="742950" indent="-285750">
              <a:defRPr sz="3200" b="1">
                <a:solidFill>
                  <a:schemeClr val="bg1"/>
                </a:solidFill>
                <a:latin typeface="微软雅黑" panose="020B0503020204020204" pitchFamily="34" charset="-122"/>
                <a:ea typeface="宋体" panose="02010600030101010101" pitchFamily="2" charset="-122"/>
              </a:defRPr>
            </a:lvl2pPr>
            <a:lvl3pPr marL="1143000" indent="-228600">
              <a:defRPr sz="3200" b="1">
                <a:solidFill>
                  <a:schemeClr val="bg1"/>
                </a:solidFill>
                <a:latin typeface="微软雅黑" panose="020B0503020204020204" pitchFamily="34" charset="-122"/>
                <a:ea typeface="宋体" panose="02010600030101010101" pitchFamily="2" charset="-122"/>
              </a:defRPr>
            </a:lvl3pPr>
            <a:lvl4pPr marL="1600200" indent="-228600">
              <a:defRPr sz="3200" b="1">
                <a:solidFill>
                  <a:schemeClr val="bg1"/>
                </a:solidFill>
                <a:latin typeface="微软雅黑" panose="020B0503020204020204" pitchFamily="34" charset="-122"/>
                <a:ea typeface="宋体" panose="02010600030101010101" pitchFamily="2" charset="-122"/>
              </a:defRPr>
            </a:lvl4pPr>
            <a:lvl5pPr marL="2057400" indent="-228600">
              <a:defRPr sz="3200" b="1">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200" b="1" i="0" u="none" strike="noStrike" kern="1200" cap="none" spc="0" normalizeH="0" baseline="0" noProof="0">
              <a:ln>
                <a:noFill/>
              </a:ln>
              <a:solidFill>
                <a:prstClr val="white"/>
              </a:solidFill>
              <a:effectLst/>
              <a:uLnTx/>
              <a:uFillTx/>
              <a:latin typeface="微软雅黑" panose="020B0503020204020204" pitchFamily="34" charset="-122"/>
              <a:ea typeface="宋体" panose="02010600030101010101" pitchFamily="2" charset="-122"/>
              <a:cs typeface="+mn-cs"/>
            </a:endParaRPr>
          </a:p>
        </p:txBody>
      </p:sp>
      <p:sp>
        <p:nvSpPr>
          <p:cNvPr id="5" name="日期占位符 1"/>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2"/>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3"/>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F771760-8309-4F88-AE6F-8BEEAB6209A9}"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2315791042"/>
      </p:ext>
    </p:extLst>
  </p:cSld>
  <p:clrMapOvr>
    <a:masterClrMapping/>
  </p:clrMapOvr>
  <p:transition advTm="18073"/>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3" name="灯片编号占位符 5"/>
          <p:cNvSpPr>
            <a:spLocks noGrp="1"/>
          </p:cNvSpPr>
          <p:nvPr>
            <p:ph type="sldNum" sz="quarter" idx="11"/>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E1D7728-FEAC-42CC-A90F-FF09A92BE5A3}"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6"/>
          <p:cNvSpPr>
            <a:spLocks noGrp="1"/>
          </p:cNvSpPr>
          <p:nvPr>
            <p:ph type="ftr" sz="quarter" idx="12"/>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589447586"/>
      </p:ext>
    </p:extLst>
  </p:cSld>
  <p:clrMapOvr>
    <a:overrideClrMapping bg1="lt1" tx1="dk1" bg2="lt2" tx2="dk2" accent1="accent1" accent2="accent2" accent3="accent3" accent4="accent4" accent5="accent5" accent6="accent6" hlink="hlink" folHlink="folHlink"/>
  </p:clrMapOvr>
  <p:transition advTm="18073"/>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558925"/>
            <a:ext cx="12198350" cy="2590800"/>
          </a:xfrm>
          <a:prstGeom prst="rect">
            <a:avLst/>
          </a:prstGeom>
          <a:gradFill rotWithShape="0">
            <a:gsLst>
              <a:gs pos="0">
                <a:srgbClr val="265A9A"/>
              </a:gs>
              <a:gs pos="50000">
                <a:srgbClr val="357BE3"/>
              </a:gs>
              <a:gs pos="100000">
                <a:srgbClr val="265A9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13157" tIns="56579" rIns="113157" bIns="56579" anchor="ctr"/>
          <a:lstStyle>
            <a:lvl1pPr>
              <a:defRPr sz="3200" b="1">
                <a:solidFill>
                  <a:schemeClr val="bg1"/>
                </a:solidFill>
                <a:latin typeface="微软雅黑" panose="020B0503020204020204" pitchFamily="34" charset="-122"/>
                <a:ea typeface="宋体" panose="02010600030101010101" pitchFamily="2" charset="-122"/>
              </a:defRPr>
            </a:lvl1pPr>
            <a:lvl2pPr marL="742950" indent="-285750">
              <a:defRPr sz="3200" b="1">
                <a:solidFill>
                  <a:schemeClr val="bg1"/>
                </a:solidFill>
                <a:latin typeface="微软雅黑" panose="020B0503020204020204" pitchFamily="34" charset="-122"/>
                <a:ea typeface="宋体" panose="02010600030101010101" pitchFamily="2" charset="-122"/>
              </a:defRPr>
            </a:lvl2pPr>
            <a:lvl3pPr marL="1143000" indent="-228600">
              <a:defRPr sz="3200" b="1">
                <a:solidFill>
                  <a:schemeClr val="bg1"/>
                </a:solidFill>
                <a:latin typeface="微软雅黑" panose="020B0503020204020204" pitchFamily="34" charset="-122"/>
                <a:ea typeface="宋体" panose="02010600030101010101" pitchFamily="2" charset="-122"/>
              </a:defRPr>
            </a:lvl3pPr>
            <a:lvl4pPr marL="1600200" indent="-228600">
              <a:defRPr sz="3200" b="1">
                <a:solidFill>
                  <a:schemeClr val="bg1"/>
                </a:solidFill>
                <a:latin typeface="微软雅黑" panose="020B0503020204020204" pitchFamily="34" charset="-122"/>
                <a:ea typeface="宋体" panose="02010600030101010101" pitchFamily="2" charset="-122"/>
              </a:defRPr>
            </a:lvl4pPr>
            <a:lvl5pPr marL="2057400" indent="-228600">
              <a:defRPr sz="3200" b="1">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200" b="1" i="0" u="none" strike="noStrike" kern="1200" cap="none" spc="0" normalizeH="0" baseline="0" noProof="0">
              <a:ln>
                <a:noFill/>
              </a:ln>
              <a:solidFill>
                <a:prstClr val="white"/>
              </a:solidFill>
              <a:effectLst/>
              <a:uLnTx/>
              <a:uFillTx/>
              <a:latin typeface="微软雅黑" panose="020B0503020204020204" pitchFamily="34" charset="-122"/>
              <a:ea typeface="宋体" panose="02010600030101010101" pitchFamily="2" charset="-122"/>
              <a:cs typeface="+mn-cs"/>
            </a:endParaRPr>
          </a:p>
        </p:txBody>
      </p:sp>
      <p:sp>
        <p:nvSpPr>
          <p:cNvPr id="3" name="Rectangle 9"/>
          <p:cNvSpPr>
            <a:spLocks noChangeArrowheads="1"/>
          </p:cNvSpPr>
          <p:nvPr/>
        </p:nvSpPr>
        <p:spPr bwMode="auto">
          <a:xfrm>
            <a:off x="0" y="3892550"/>
            <a:ext cx="12192000" cy="257175"/>
          </a:xfrm>
          <a:prstGeom prst="rect">
            <a:avLst/>
          </a:prstGeom>
          <a:gradFill rotWithShape="1">
            <a:gsLst>
              <a:gs pos="0">
                <a:schemeClr val="bg1"/>
              </a:gs>
              <a:gs pos="100000">
                <a:srgbClr val="2F70B2"/>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13157" tIns="56579" rIns="113157" bIns="56579" anchor="ctr"/>
          <a:lstStyle>
            <a:lvl1pPr>
              <a:defRPr sz="3200" b="1">
                <a:solidFill>
                  <a:schemeClr val="bg1"/>
                </a:solidFill>
                <a:latin typeface="微软雅黑" panose="020B0503020204020204" pitchFamily="34" charset="-122"/>
                <a:ea typeface="宋体" panose="02010600030101010101" pitchFamily="2" charset="-122"/>
              </a:defRPr>
            </a:lvl1pPr>
            <a:lvl2pPr marL="742950" indent="-285750">
              <a:defRPr sz="3200" b="1">
                <a:solidFill>
                  <a:schemeClr val="bg1"/>
                </a:solidFill>
                <a:latin typeface="微软雅黑" panose="020B0503020204020204" pitchFamily="34" charset="-122"/>
                <a:ea typeface="宋体" panose="02010600030101010101" pitchFamily="2" charset="-122"/>
              </a:defRPr>
            </a:lvl2pPr>
            <a:lvl3pPr marL="1143000" indent="-228600">
              <a:defRPr sz="3200" b="1">
                <a:solidFill>
                  <a:schemeClr val="bg1"/>
                </a:solidFill>
                <a:latin typeface="微软雅黑" panose="020B0503020204020204" pitchFamily="34" charset="-122"/>
                <a:ea typeface="宋体" panose="02010600030101010101" pitchFamily="2" charset="-122"/>
              </a:defRPr>
            </a:lvl3pPr>
            <a:lvl4pPr marL="1600200" indent="-228600">
              <a:defRPr sz="3200" b="1">
                <a:solidFill>
                  <a:schemeClr val="bg1"/>
                </a:solidFill>
                <a:latin typeface="微软雅黑" panose="020B0503020204020204" pitchFamily="34" charset="-122"/>
                <a:ea typeface="宋体" panose="02010600030101010101" pitchFamily="2" charset="-122"/>
              </a:defRPr>
            </a:lvl4pPr>
            <a:lvl5pPr marL="2057400" indent="-228600">
              <a:defRPr sz="3200" b="1">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200" b="1" i="0" u="none" strike="noStrike" kern="1200" cap="none" spc="0" normalizeH="0" baseline="0" noProof="0">
              <a:ln>
                <a:noFill/>
              </a:ln>
              <a:solidFill>
                <a:prstClr val="white"/>
              </a:solidFill>
              <a:effectLst/>
              <a:uLnTx/>
              <a:uFillTx/>
              <a:latin typeface="微软雅黑" panose="020B0503020204020204" pitchFamily="34" charset="-122"/>
              <a:ea typeface="宋体" panose="02010600030101010101" pitchFamily="2" charset="-122"/>
              <a:cs typeface="+mn-cs"/>
            </a:endParaRPr>
          </a:p>
        </p:txBody>
      </p:sp>
      <p:sp>
        <p:nvSpPr>
          <p:cNvPr id="4" name="Rectangle 10"/>
          <p:cNvSpPr>
            <a:spLocks noChangeArrowheads="1"/>
          </p:cNvSpPr>
          <p:nvPr/>
        </p:nvSpPr>
        <p:spPr bwMode="auto">
          <a:xfrm flipV="1">
            <a:off x="0" y="1511300"/>
            <a:ext cx="12198350" cy="46038"/>
          </a:xfrm>
          <a:prstGeom prst="rect">
            <a:avLst/>
          </a:prstGeom>
          <a:gradFill rotWithShape="1">
            <a:gsLst>
              <a:gs pos="0">
                <a:srgbClr val="265A9A"/>
              </a:gs>
              <a:gs pos="100000">
                <a:schemeClr val="bg1"/>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13157" tIns="56579" rIns="113157" bIns="56579" anchor="ctr"/>
          <a:lstStyle>
            <a:lvl1pPr>
              <a:defRPr sz="3200" b="1">
                <a:solidFill>
                  <a:schemeClr val="bg1"/>
                </a:solidFill>
                <a:latin typeface="微软雅黑" panose="020B0503020204020204" pitchFamily="34" charset="-122"/>
                <a:ea typeface="宋体" panose="02010600030101010101" pitchFamily="2" charset="-122"/>
              </a:defRPr>
            </a:lvl1pPr>
            <a:lvl2pPr marL="742950" indent="-285750">
              <a:defRPr sz="3200" b="1">
                <a:solidFill>
                  <a:schemeClr val="bg1"/>
                </a:solidFill>
                <a:latin typeface="微软雅黑" panose="020B0503020204020204" pitchFamily="34" charset="-122"/>
                <a:ea typeface="宋体" panose="02010600030101010101" pitchFamily="2" charset="-122"/>
              </a:defRPr>
            </a:lvl2pPr>
            <a:lvl3pPr marL="1143000" indent="-228600">
              <a:defRPr sz="3200" b="1">
                <a:solidFill>
                  <a:schemeClr val="bg1"/>
                </a:solidFill>
                <a:latin typeface="微软雅黑" panose="020B0503020204020204" pitchFamily="34" charset="-122"/>
                <a:ea typeface="宋体" panose="02010600030101010101" pitchFamily="2" charset="-122"/>
              </a:defRPr>
            </a:lvl3pPr>
            <a:lvl4pPr marL="1600200" indent="-228600">
              <a:defRPr sz="3200" b="1">
                <a:solidFill>
                  <a:schemeClr val="bg1"/>
                </a:solidFill>
                <a:latin typeface="微软雅黑" panose="020B0503020204020204" pitchFamily="34" charset="-122"/>
                <a:ea typeface="宋体" panose="02010600030101010101" pitchFamily="2" charset="-122"/>
              </a:defRPr>
            </a:lvl4pPr>
            <a:lvl5pPr marL="2057400" indent="-228600">
              <a:defRPr sz="3200" b="1">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200" b="1" i="0" u="none" strike="noStrike" kern="1200" cap="none" spc="0" normalizeH="0" baseline="0" noProof="0">
              <a:ln>
                <a:noFill/>
              </a:ln>
              <a:solidFill>
                <a:prstClr val="white"/>
              </a:solidFill>
              <a:effectLst/>
              <a:uLnTx/>
              <a:uFillTx/>
              <a:latin typeface="微软雅黑" panose="020B0503020204020204" pitchFamily="34" charset="-122"/>
              <a:ea typeface="宋体" panose="02010600030101010101" pitchFamily="2" charset="-122"/>
              <a:cs typeface="+mn-cs"/>
            </a:endParaRPr>
          </a:p>
        </p:txBody>
      </p:sp>
      <p:sp>
        <p:nvSpPr>
          <p:cNvPr id="5" name="日期占位符 1"/>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2"/>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3"/>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F771760-8309-4F88-AE6F-8BEEAB6209A9}"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1477530994"/>
      </p:ext>
    </p:extLst>
  </p:cSld>
  <p:clrMapOvr>
    <a:masterClrMapping/>
  </p:clrMapOvr>
  <p:transition advTm="18073"/>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0" y="188640"/>
            <a:ext cx="10128448" cy="504056"/>
          </a:xfrm>
        </p:spPr>
        <p:txBody>
          <a:bodyPr>
            <a:normAutofit/>
          </a:bodyPr>
          <a:lstStyle>
            <a:lvl1pPr algn="l">
              <a:defRPr sz="24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r>
              <a:rPr lang="zh-CN" altLang="en-US" noProof="1"/>
              <a:t>单击此处编辑母版标题样式</a:t>
            </a:r>
          </a:p>
        </p:txBody>
      </p:sp>
      <p:sp>
        <p:nvSpPr>
          <p:cNvPr id="3" name="内容占位符 2"/>
          <p:cNvSpPr>
            <a:spLocks noGrp="1"/>
          </p:cNvSpPr>
          <p:nvPr>
            <p:ph idx="1"/>
          </p:nvPr>
        </p:nvSpPr>
        <p:spPr/>
        <p:txBody>
          <a:bodyPr/>
          <a:lstStyle>
            <a:lvl1pPr>
              <a:defRPr b="1">
                <a:latin typeface="微软雅黑" panose="020B0503020204020204" pitchFamily="34" charset="-122"/>
                <a:ea typeface="微软雅黑" panose="020B0503020204020204" pitchFamily="34" charset="-122"/>
              </a:defRPr>
            </a:lvl1pPr>
            <a:lvl2pPr>
              <a:defRPr b="1">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0A5B465-8AE6-4B36-9737-97D28591464E}"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2307225821"/>
      </p:ext>
    </p:extLst>
  </p:cSld>
  <p:clrMapOvr>
    <a:masterClrMapping/>
  </p:clrMapOvr>
  <p:transition advTm="18073"/>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3" name="灯片编号占位符 5"/>
          <p:cNvSpPr>
            <a:spLocks noGrp="1"/>
          </p:cNvSpPr>
          <p:nvPr>
            <p:ph type="sldNum" sz="quarter" idx="11"/>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E1D7728-FEAC-42CC-A90F-FF09A92BE5A3}"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6"/>
          <p:cNvSpPr>
            <a:spLocks noGrp="1"/>
          </p:cNvSpPr>
          <p:nvPr>
            <p:ph type="ftr" sz="quarter" idx="12"/>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590162545"/>
      </p:ext>
    </p:extLst>
  </p:cSld>
  <p:clrMapOvr>
    <a:overrideClrMapping bg1="lt1" tx1="dk1" bg2="lt2" tx2="dk2" accent1="accent1" accent2="accent2" accent3="accent3" accent4="accent4" accent5="accent5" accent6="accent6" hlink="hlink" folHlink="folHlink"/>
  </p:clrMapOvr>
  <p:transition advTm="18073"/>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0" y="188640"/>
            <a:ext cx="10128448" cy="504056"/>
          </a:xfrm>
        </p:spPr>
        <p:txBody>
          <a:bodyPr>
            <a:normAutofit/>
          </a:bodyPr>
          <a:lstStyle>
            <a:lvl1pPr algn="l">
              <a:defRPr sz="24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r>
              <a:rPr lang="zh-CN" altLang="en-US" noProof="1"/>
              <a:t>单击此处编辑母版标题样式</a:t>
            </a:r>
          </a:p>
        </p:txBody>
      </p:sp>
      <p:sp>
        <p:nvSpPr>
          <p:cNvPr id="3" name="内容占位符 2"/>
          <p:cNvSpPr>
            <a:spLocks noGrp="1"/>
          </p:cNvSpPr>
          <p:nvPr>
            <p:ph idx="1"/>
          </p:nvPr>
        </p:nvSpPr>
        <p:spPr/>
        <p:txBody>
          <a:bodyPr/>
          <a:lstStyle>
            <a:lvl1pPr>
              <a:defRPr b="1">
                <a:latin typeface="微软雅黑" panose="020B0503020204020204" pitchFamily="34" charset="-122"/>
                <a:ea typeface="微软雅黑" panose="020B0503020204020204" pitchFamily="34" charset="-122"/>
              </a:defRPr>
            </a:lvl1pPr>
            <a:lvl2pPr>
              <a:defRPr b="1">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A3DB835-4678-42B8-9BE2-149CECE850F6}"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1651299777"/>
      </p:ext>
    </p:extLst>
  </p:cSld>
  <p:clrMapOvr>
    <a:masterClrMapping/>
  </p:clrMapOvr>
  <p:transition advTm="18073"/>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3" name="灯片编号占位符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D5CC64E-3B5F-4A47-9337-C852679476D2}"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6"/>
          <p:cNvSpPr>
            <a:spLocks noGrp="1"/>
          </p:cNvSpPr>
          <p:nvPr>
            <p:ph type="ftr" sz="quarter" idx="12"/>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467507418"/>
      </p:ext>
    </p:extLst>
  </p:cSld>
  <p:clrMapOvr>
    <a:overrideClrMapping bg1="lt1" tx1="dk1" bg2="lt2" tx2="dk2" accent1="accent1" accent2="accent2" accent3="accent3" accent4="accent4" accent5="accent5" accent6="accent6" hlink="hlink" folHlink="folHlink"/>
  </p:clrMapOvr>
  <p:transition advTm="18073"/>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0" y="188640"/>
            <a:ext cx="10128448" cy="504056"/>
          </a:xfrm>
        </p:spPr>
        <p:txBody>
          <a:bodyPr>
            <a:normAutofit/>
          </a:bodyPr>
          <a:lstStyle>
            <a:lvl1pPr algn="l">
              <a:defRPr sz="24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r>
              <a:rPr lang="zh-CN" altLang="en-US" noProof="1"/>
              <a:t>单击此处编辑母版标题样式</a:t>
            </a:r>
          </a:p>
        </p:txBody>
      </p:sp>
      <p:sp>
        <p:nvSpPr>
          <p:cNvPr id="3" name="内容占位符 2"/>
          <p:cNvSpPr>
            <a:spLocks noGrp="1"/>
          </p:cNvSpPr>
          <p:nvPr>
            <p:ph idx="1"/>
          </p:nvPr>
        </p:nvSpPr>
        <p:spPr/>
        <p:txBody>
          <a:bodyPr/>
          <a:lstStyle>
            <a:lvl1pPr>
              <a:defRPr b="1">
                <a:latin typeface="微软雅黑" panose="020B0503020204020204" pitchFamily="34" charset="-122"/>
                <a:ea typeface="微软雅黑" panose="020B0503020204020204" pitchFamily="34" charset="-122"/>
              </a:defRPr>
            </a:lvl1pPr>
            <a:lvl2pPr>
              <a:defRPr b="1">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0A5B465-8AE6-4B36-9737-97D28591464E}"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1097065578"/>
      </p:ext>
    </p:extLst>
  </p:cSld>
  <p:clrMapOvr>
    <a:masterClrMapping/>
  </p:clrMapOvr>
  <p:transition advTm="18073"/>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3" name="灯片编号占位符 5"/>
          <p:cNvSpPr>
            <a:spLocks noGrp="1"/>
          </p:cNvSpPr>
          <p:nvPr>
            <p:ph type="sldNum" sz="quarter" idx="11"/>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E1D7728-FEAC-42CC-A90F-FF09A92BE5A3}"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6"/>
          <p:cNvSpPr>
            <a:spLocks noGrp="1"/>
          </p:cNvSpPr>
          <p:nvPr>
            <p:ph type="ftr" sz="quarter" idx="12"/>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917213479"/>
      </p:ext>
    </p:extLst>
  </p:cSld>
  <p:clrMapOvr>
    <a:overrideClrMapping bg1="lt1" tx1="dk1" bg2="lt2" tx2="dk2" accent1="accent1" accent2="accent2" accent3="accent3" accent4="accent4" accent5="accent5" accent6="accent6" hlink="hlink" folHlink="folHlink"/>
  </p:clrMapOvr>
  <p:transition advTm="18073"/>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0" y="188640"/>
            <a:ext cx="10128448" cy="504056"/>
          </a:xfrm>
        </p:spPr>
        <p:txBody>
          <a:bodyPr>
            <a:normAutofit/>
          </a:bodyPr>
          <a:lstStyle>
            <a:lvl1pPr algn="l">
              <a:defRPr sz="24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r>
              <a:rPr lang="zh-CN" altLang="en-US" noProof="1"/>
              <a:t>单击此处编辑母版标题样式</a:t>
            </a:r>
          </a:p>
        </p:txBody>
      </p:sp>
      <p:sp>
        <p:nvSpPr>
          <p:cNvPr id="3" name="内容占位符 2"/>
          <p:cNvSpPr>
            <a:spLocks noGrp="1"/>
          </p:cNvSpPr>
          <p:nvPr>
            <p:ph idx="1"/>
          </p:nvPr>
        </p:nvSpPr>
        <p:spPr/>
        <p:txBody>
          <a:bodyPr/>
          <a:lstStyle>
            <a:lvl1pPr>
              <a:defRPr b="1">
                <a:latin typeface="微软雅黑" panose="020B0503020204020204" pitchFamily="34" charset="-122"/>
                <a:ea typeface="微软雅黑" panose="020B0503020204020204" pitchFamily="34" charset="-122"/>
              </a:defRPr>
            </a:lvl1pPr>
            <a:lvl2pPr>
              <a:defRPr b="1">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2EC2F05-4AC7-44D2-96D8-CF535B0E32A4}"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3417317536"/>
      </p:ext>
    </p:extLst>
  </p:cSld>
  <p:clrMapOvr>
    <a:masterClrMapping/>
  </p:clrMapOvr>
  <p:transition advTm="18073"/>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3" name="灯片编号占位符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918B093-2BD9-42BE-92BD-DD80F4852388}"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6"/>
          <p:cNvSpPr>
            <a:spLocks noGrp="1"/>
          </p:cNvSpPr>
          <p:nvPr>
            <p:ph type="ftr" sz="quarter" idx="12"/>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736550272"/>
      </p:ext>
    </p:extLst>
  </p:cSld>
  <p:clrMapOvr>
    <a:overrideClrMapping bg1="lt1" tx1="dk1" bg2="lt2" tx2="dk2" accent1="accent1" accent2="accent2" accent3="accent3" accent4="accent4" accent5="accent5" accent6="accent6" hlink="hlink" folHlink="folHlink"/>
  </p:clrMapOvr>
  <p:transition advTm="18073"/>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558925"/>
            <a:ext cx="12198350" cy="2590800"/>
          </a:xfrm>
          <a:prstGeom prst="rect">
            <a:avLst/>
          </a:prstGeom>
          <a:gradFill rotWithShape="0">
            <a:gsLst>
              <a:gs pos="0">
                <a:srgbClr val="265A9A"/>
              </a:gs>
              <a:gs pos="50000">
                <a:srgbClr val="357BE3"/>
              </a:gs>
              <a:gs pos="100000">
                <a:srgbClr val="265A9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13157" tIns="56579" rIns="113157" bIns="56579" anchor="ctr"/>
          <a:lstStyle>
            <a:lvl1pPr>
              <a:defRPr sz="3200" b="1">
                <a:solidFill>
                  <a:schemeClr val="bg1"/>
                </a:solidFill>
                <a:latin typeface="微软雅黑" panose="020B0503020204020204" pitchFamily="34" charset="-122"/>
                <a:ea typeface="宋体" panose="02010600030101010101" pitchFamily="2" charset="-122"/>
              </a:defRPr>
            </a:lvl1pPr>
            <a:lvl2pPr marL="742950" indent="-285750">
              <a:defRPr sz="3200" b="1">
                <a:solidFill>
                  <a:schemeClr val="bg1"/>
                </a:solidFill>
                <a:latin typeface="微软雅黑" panose="020B0503020204020204" pitchFamily="34" charset="-122"/>
                <a:ea typeface="宋体" panose="02010600030101010101" pitchFamily="2" charset="-122"/>
              </a:defRPr>
            </a:lvl2pPr>
            <a:lvl3pPr marL="1143000" indent="-228600">
              <a:defRPr sz="3200" b="1">
                <a:solidFill>
                  <a:schemeClr val="bg1"/>
                </a:solidFill>
                <a:latin typeface="微软雅黑" panose="020B0503020204020204" pitchFamily="34" charset="-122"/>
                <a:ea typeface="宋体" panose="02010600030101010101" pitchFamily="2" charset="-122"/>
              </a:defRPr>
            </a:lvl3pPr>
            <a:lvl4pPr marL="1600200" indent="-228600">
              <a:defRPr sz="3200" b="1">
                <a:solidFill>
                  <a:schemeClr val="bg1"/>
                </a:solidFill>
                <a:latin typeface="微软雅黑" panose="020B0503020204020204" pitchFamily="34" charset="-122"/>
                <a:ea typeface="宋体" panose="02010600030101010101" pitchFamily="2" charset="-122"/>
              </a:defRPr>
            </a:lvl4pPr>
            <a:lvl5pPr marL="2057400" indent="-228600">
              <a:defRPr sz="3200" b="1">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200" b="1" i="0" u="none" strike="noStrike" kern="1200" cap="none" spc="0" normalizeH="0" baseline="0" noProof="0">
              <a:ln>
                <a:noFill/>
              </a:ln>
              <a:solidFill>
                <a:prstClr val="white"/>
              </a:solidFill>
              <a:effectLst/>
              <a:uLnTx/>
              <a:uFillTx/>
              <a:latin typeface="微软雅黑" panose="020B0503020204020204" pitchFamily="34" charset="-122"/>
              <a:ea typeface="宋体" panose="02010600030101010101" pitchFamily="2" charset="-122"/>
              <a:cs typeface="+mn-cs"/>
            </a:endParaRPr>
          </a:p>
        </p:txBody>
      </p:sp>
      <p:sp>
        <p:nvSpPr>
          <p:cNvPr id="3" name="Rectangle 9"/>
          <p:cNvSpPr>
            <a:spLocks noChangeArrowheads="1"/>
          </p:cNvSpPr>
          <p:nvPr/>
        </p:nvSpPr>
        <p:spPr bwMode="auto">
          <a:xfrm>
            <a:off x="0" y="3892550"/>
            <a:ext cx="12192000" cy="257175"/>
          </a:xfrm>
          <a:prstGeom prst="rect">
            <a:avLst/>
          </a:prstGeom>
          <a:gradFill rotWithShape="1">
            <a:gsLst>
              <a:gs pos="0">
                <a:schemeClr val="bg1"/>
              </a:gs>
              <a:gs pos="100000">
                <a:srgbClr val="2F70B2"/>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13157" tIns="56579" rIns="113157" bIns="56579" anchor="ctr"/>
          <a:lstStyle>
            <a:lvl1pPr>
              <a:defRPr sz="3200" b="1">
                <a:solidFill>
                  <a:schemeClr val="bg1"/>
                </a:solidFill>
                <a:latin typeface="微软雅黑" panose="020B0503020204020204" pitchFamily="34" charset="-122"/>
                <a:ea typeface="宋体" panose="02010600030101010101" pitchFamily="2" charset="-122"/>
              </a:defRPr>
            </a:lvl1pPr>
            <a:lvl2pPr marL="742950" indent="-285750">
              <a:defRPr sz="3200" b="1">
                <a:solidFill>
                  <a:schemeClr val="bg1"/>
                </a:solidFill>
                <a:latin typeface="微软雅黑" panose="020B0503020204020204" pitchFamily="34" charset="-122"/>
                <a:ea typeface="宋体" panose="02010600030101010101" pitchFamily="2" charset="-122"/>
              </a:defRPr>
            </a:lvl2pPr>
            <a:lvl3pPr marL="1143000" indent="-228600">
              <a:defRPr sz="3200" b="1">
                <a:solidFill>
                  <a:schemeClr val="bg1"/>
                </a:solidFill>
                <a:latin typeface="微软雅黑" panose="020B0503020204020204" pitchFamily="34" charset="-122"/>
                <a:ea typeface="宋体" panose="02010600030101010101" pitchFamily="2" charset="-122"/>
              </a:defRPr>
            </a:lvl3pPr>
            <a:lvl4pPr marL="1600200" indent="-228600">
              <a:defRPr sz="3200" b="1">
                <a:solidFill>
                  <a:schemeClr val="bg1"/>
                </a:solidFill>
                <a:latin typeface="微软雅黑" panose="020B0503020204020204" pitchFamily="34" charset="-122"/>
                <a:ea typeface="宋体" panose="02010600030101010101" pitchFamily="2" charset="-122"/>
              </a:defRPr>
            </a:lvl4pPr>
            <a:lvl5pPr marL="2057400" indent="-228600">
              <a:defRPr sz="3200" b="1">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200" b="1" i="0" u="none" strike="noStrike" kern="1200" cap="none" spc="0" normalizeH="0" baseline="0" noProof="0">
              <a:ln>
                <a:noFill/>
              </a:ln>
              <a:solidFill>
                <a:prstClr val="white"/>
              </a:solidFill>
              <a:effectLst/>
              <a:uLnTx/>
              <a:uFillTx/>
              <a:latin typeface="微软雅黑" panose="020B0503020204020204" pitchFamily="34" charset="-122"/>
              <a:ea typeface="宋体" panose="02010600030101010101" pitchFamily="2" charset="-122"/>
              <a:cs typeface="+mn-cs"/>
            </a:endParaRPr>
          </a:p>
        </p:txBody>
      </p:sp>
      <p:sp>
        <p:nvSpPr>
          <p:cNvPr id="4" name="Rectangle 10"/>
          <p:cNvSpPr>
            <a:spLocks noChangeArrowheads="1"/>
          </p:cNvSpPr>
          <p:nvPr/>
        </p:nvSpPr>
        <p:spPr bwMode="auto">
          <a:xfrm flipV="1">
            <a:off x="0" y="1511300"/>
            <a:ext cx="12198350" cy="46038"/>
          </a:xfrm>
          <a:prstGeom prst="rect">
            <a:avLst/>
          </a:prstGeom>
          <a:gradFill rotWithShape="1">
            <a:gsLst>
              <a:gs pos="0">
                <a:srgbClr val="265A9A"/>
              </a:gs>
              <a:gs pos="100000">
                <a:schemeClr val="bg1"/>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13157" tIns="56579" rIns="113157" bIns="56579" anchor="ctr"/>
          <a:lstStyle>
            <a:lvl1pPr>
              <a:defRPr sz="3200" b="1">
                <a:solidFill>
                  <a:schemeClr val="bg1"/>
                </a:solidFill>
                <a:latin typeface="微软雅黑" panose="020B0503020204020204" pitchFamily="34" charset="-122"/>
                <a:ea typeface="宋体" panose="02010600030101010101" pitchFamily="2" charset="-122"/>
              </a:defRPr>
            </a:lvl1pPr>
            <a:lvl2pPr marL="742950" indent="-285750">
              <a:defRPr sz="3200" b="1">
                <a:solidFill>
                  <a:schemeClr val="bg1"/>
                </a:solidFill>
                <a:latin typeface="微软雅黑" panose="020B0503020204020204" pitchFamily="34" charset="-122"/>
                <a:ea typeface="宋体" panose="02010600030101010101" pitchFamily="2" charset="-122"/>
              </a:defRPr>
            </a:lvl2pPr>
            <a:lvl3pPr marL="1143000" indent="-228600">
              <a:defRPr sz="3200" b="1">
                <a:solidFill>
                  <a:schemeClr val="bg1"/>
                </a:solidFill>
                <a:latin typeface="微软雅黑" panose="020B0503020204020204" pitchFamily="34" charset="-122"/>
                <a:ea typeface="宋体" panose="02010600030101010101" pitchFamily="2" charset="-122"/>
              </a:defRPr>
            </a:lvl3pPr>
            <a:lvl4pPr marL="1600200" indent="-228600">
              <a:defRPr sz="3200" b="1">
                <a:solidFill>
                  <a:schemeClr val="bg1"/>
                </a:solidFill>
                <a:latin typeface="微软雅黑" panose="020B0503020204020204" pitchFamily="34" charset="-122"/>
                <a:ea typeface="宋体" panose="02010600030101010101" pitchFamily="2" charset="-122"/>
              </a:defRPr>
            </a:lvl4pPr>
            <a:lvl5pPr marL="2057400" indent="-228600">
              <a:defRPr sz="3200" b="1">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200" b="1" i="0" u="none" strike="noStrike" kern="1200" cap="none" spc="0" normalizeH="0" baseline="0" noProof="0">
              <a:ln>
                <a:noFill/>
              </a:ln>
              <a:solidFill>
                <a:prstClr val="white"/>
              </a:solidFill>
              <a:effectLst/>
              <a:uLnTx/>
              <a:uFillTx/>
              <a:latin typeface="微软雅黑" panose="020B0503020204020204" pitchFamily="34" charset="-122"/>
              <a:ea typeface="宋体" panose="02010600030101010101" pitchFamily="2" charset="-122"/>
              <a:cs typeface="+mn-cs"/>
            </a:endParaRPr>
          </a:p>
        </p:txBody>
      </p:sp>
      <p:sp>
        <p:nvSpPr>
          <p:cNvPr id="5" name="日期占位符 1"/>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2"/>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3"/>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F771760-8309-4F88-AE6F-8BEEAB6209A9}"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3712440231"/>
      </p:ext>
    </p:extLst>
  </p:cSld>
  <p:clrMapOvr>
    <a:masterClrMapping/>
  </p:clrMapOvr>
  <p:transition advTm="18073"/>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0" y="188640"/>
            <a:ext cx="10128448" cy="504056"/>
          </a:xfrm>
        </p:spPr>
        <p:txBody>
          <a:bodyPr>
            <a:normAutofit/>
          </a:bodyPr>
          <a:lstStyle>
            <a:lvl1pPr algn="l">
              <a:defRPr sz="24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r>
              <a:rPr lang="zh-CN" altLang="en-US" noProof="1"/>
              <a:t>单击此处编辑母版标题样式</a:t>
            </a:r>
          </a:p>
        </p:txBody>
      </p:sp>
      <p:sp>
        <p:nvSpPr>
          <p:cNvPr id="3" name="内容占位符 2"/>
          <p:cNvSpPr>
            <a:spLocks noGrp="1"/>
          </p:cNvSpPr>
          <p:nvPr>
            <p:ph idx="1"/>
          </p:nvPr>
        </p:nvSpPr>
        <p:spPr/>
        <p:txBody>
          <a:bodyPr/>
          <a:lstStyle>
            <a:lvl1pPr>
              <a:defRPr b="1">
                <a:latin typeface="微软雅黑" panose="020B0503020204020204" pitchFamily="34" charset="-122"/>
                <a:ea typeface="微软雅黑" panose="020B0503020204020204" pitchFamily="34" charset="-122"/>
              </a:defRPr>
            </a:lvl1pPr>
            <a:lvl2pPr>
              <a:defRPr b="1">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0A5B465-8AE6-4B36-9737-97D28591464E}"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1897591800"/>
      </p:ext>
    </p:extLst>
  </p:cSld>
  <p:clrMapOvr>
    <a:masterClrMapping/>
  </p:clrMapOvr>
  <p:transition advTm="18073"/>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3" name="灯片编号占位符 5"/>
          <p:cNvSpPr>
            <a:spLocks noGrp="1"/>
          </p:cNvSpPr>
          <p:nvPr>
            <p:ph type="sldNum" sz="quarter" idx="11"/>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E1D7728-FEAC-42CC-A90F-FF09A92BE5A3}"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6"/>
          <p:cNvSpPr>
            <a:spLocks noGrp="1"/>
          </p:cNvSpPr>
          <p:nvPr>
            <p:ph type="ftr" sz="quarter" idx="12"/>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234227351"/>
      </p:ext>
    </p:extLst>
  </p:cSld>
  <p:clrMapOvr>
    <a:overrideClrMapping bg1="lt1" tx1="dk1" bg2="lt2" tx2="dk2" accent1="accent1" accent2="accent2" accent3="accent3" accent4="accent4" accent5="accent5" accent6="accent6" hlink="hlink" folHlink="folHlink"/>
  </p:clrMapOvr>
  <p:transition advTm="18073"/>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558925"/>
            <a:ext cx="12198350" cy="2590800"/>
          </a:xfrm>
          <a:prstGeom prst="rect">
            <a:avLst/>
          </a:prstGeom>
          <a:gradFill rotWithShape="0">
            <a:gsLst>
              <a:gs pos="0">
                <a:srgbClr val="265A9A"/>
              </a:gs>
              <a:gs pos="50000">
                <a:srgbClr val="357BE3"/>
              </a:gs>
              <a:gs pos="100000">
                <a:srgbClr val="265A9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13157" tIns="56579" rIns="113157" bIns="56579" anchor="ctr"/>
          <a:lstStyle>
            <a:lvl1pPr>
              <a:defRPr sz="3200" b="1">
                <a:solidFill>
                  <a:schemeClr val="bg1"/>
                </a:solidFill>
                <a:latin typeface="微软雅黑" panose="020B0503020204020204" pitchFamily="34" charset="-122"/>
                <a:ea typeface="宋体" panose="02010600030101010101" pitchFamily="2" charset="-122"/>
              </a:defRPr>
            </a:lvl1pPr>
            <a:lvl2pPr marL="742950" indent="-285750">
              <a:defRPr sz="3200" b="1">
                <a:solidFill>
                  <a:schemeClr val="bg1"/>
                </a:solidFill>
                <a:latin typeface="微软雅黑" panose="020B0503020204020204" pitchFamily="34" charset="-122"/>
                <a:ea typeface="宋体" panose="02010600030101010101" pitchFamily="2" charset="-122"/>
              </a:defRPr>
            </a:lvl2pPr>
            <a:lvl3pPr marL="1143000" indent="-228600">
              <a:defRPr sz="3200" b="1">
                <a:solidFill>
                  <a:schemeClr val="bg1"/>
                </a:solidFill>
                <a:latin typeface="微软雅黑" panose="020B0503020204020204" pitchFamily="34" charset="-122"/>
                <a:ea typeface="宋体" panose="02010600030101010101" pitchFamily="2" charset="-122"/>
              </a:defRPr>
            </a:lvl3pPr>
            <a:lvl4pPr marL="1600200" indent="-228600">
              <a:defRPr sz="3200" b="1">
                <a:solidFill>
                  <a:schemeClr val="bg1"/>
                </a:solidFill>
                <a:latin typeface="微软雅黑" panose="020B0503020204020204" pitchFamily="34" charset="-122"/>
                <a:ea typeface="宋体" panose="02010600030101010101" pitchFamily="2" charset="-122"/>
              </a:defRPr>
            </a:lvl4pPr>
            <a:lvl5pPr marL="2057400" indent="-228600">
              <a:defRPr sz="3200" b="1">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200" b="1" i="0" u="none" strike="noStrike" kern="1200" cap="none" spc="0" normalizeH="0" baseline="0" noProof="0">
              <a:ln>
                <a:noFill/>
              </a:ln>
              <a:solidFill>
                <a:prstClr val="white"/>
              </a:solidFill>
              <a:effectLst/>
              <a:uLnTx/>
              <a:uFillTx/>
              <a:latin typeface="微软雅黑" panose="020B0503020204020204" pitchFamily="34" charset="-122"/>
              <a:ea typeface="宋体" panose="02010600030101010101" pitchFamily="2" charset="-122"/>
              <a:cs typeface="+mn-cs"/>
            </a:endParaRPr>
          </a:p>
        </p:txBody>
      </p:sp>
      <p:sp>
        <p:nvSpPr>
          <p:cNvPr id="3" name="Rectangle 9"/>
          <p:cNvSpPr>
            <a:spLocks noChangeArrowheads="1"/>
          </p:cNvSpPr>
          <p:nvPr/>
        </p:nvSpPr>
        <p:spPr bwMode="auto">
          <a:xfrm>
            <a:off x="0" y="3892550"/>
            <a:ext cx="12192000" cy="257175"/>
          </a:xfrm>
          <a:prstGeom prst="rect">
            <a:avLst/>
          </a:prstGeom>
          <a:gradFill rotWithShape="1">
            <a:gsLst>
              <a:gs pos="0">
                <a:schemeClr val="bg1"/>
              </a:gs>
              <a:gs pos="100000">
                <a:srgbClr val="2F70B2"/>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13157" tIns="56579" rIns="113157" bIns="56579" anchor="ctr"/>
          <a:lstStyle>
            <a:lvl1pPr>
              <a:defRPr sz="3200" b="1">
                <a:solidFill>
                  <a:schemeClr val="bg1"/>
                </a:solidFill>
                <a:latin typeface="微软雅黑" panose="020B0503020204020204" pitchFamily="34" charset="-122"/>
                <a:ea typeface="宋体" panose="02010600030101010101" pitchFamily="2" charset="-122"/>
              </a:defRPr>
            </a:lvl1pPr>
            <a:lvl2pPr marL="742950" indent="-285750">
              <a:defRPr sz="3200" b="1">
                <a:solidFill>
                  <a:schemeClr val="bg1"/>
                </a:solidFill>
                <a:latin typeface="微软雅黑" panose="020B0503020204020204" pitchFamily="34" charset="-122"/>
                <a:ea typeface="宋体" panose="02010600030101010101" pitchFamily="2" charset="-122"/>
              </a:defRPr>
            </a:lvl2pPr>
            <a:lvl3pPr marL="1143000" indent="-228600">
              <a:defRPr sz="3200" b="1">
                <a:solidFill>
                  <a:schemeClr val="bg1"/>
                </a:solidFill>
                <a:latin typeface="微软雅黑" panose="020B0503020204020204" pitchFamily="34" charset="-122"/>
                <a:ea typeface="宋体" panose="02010600030101010101" pitchFamily="2" charset="-122"/>
              </a:defRPr>
            </a:lvl3pPr>
            <a:lvl4pPr marL="1600200" indent="-228600">
              <a:defRPr sz="3200" b="1">
                <a:solidFill>
                  <a:schemeClr val="bg1"/>
                </a:solidFill>
                <a:latin typeface="微软雅黑" panose="020B0503020204020204" pitchFamily="34" charset="-122"/>
                <a:ea typeface="宋体" panose="02010600030101010101" pitchFamily="2" charset="-122"/>
              </a:defRPr>
            </a:lvl4pPr>
            <a:lvl5pPr marL="2057400" indent="-228600">
              <a:defRPr sz="3200" b="1">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200" b="1" i="0" u="none" strike="noStrike" kern="1200" cap="none" spc="0" normalizeH="0" baseline="0" noProof="0">
              <a:ln>
                <a:noFill/>
              </a:ln>
              <a:solidFill>
                <a:prstClr val="white"/>
              </a:solidFill>
              <a:effectLst/>
              <a:uLnTx/>
              <a:uFillTx/>
              <a:latin typeface="微软雅黑" panose="020B0503020204020204" pitchFamily="34" charset="-122"/>
              <a:ea typeface="宋体" panose="02010600030101010101" pitchFamily="2" charset="-122"/>
              <a:cs typeface="+mn-cs"/>
            </a:endParaRPr>
          </a:p>
        </p:txBody>
      </p:sp>
      <p:sp>
        <p:nvSpPr>
          <p:cNvPr id="4" name="Rectangle 10"/>
          <p:cNvSpPr>
            <a:spLocks noChangeArrowheads="1"/>
          </p:cNvSpPr>
          <p:nvPr/>
        </p:nvSpPr>
        <p:spPr bwMode="auto">
          <a:xfrm flipV="1">
            <a:off x="0" y="1511300"/>
            <a:ext cx="12198350" cy="46038"/>
          </a:xfrm>
          <a:prstGeom prst="rect">
            <a:avLst/>
          </a:prstGeom>
          <a:gradFill rotWithShape="1">
            <a:gsLst>
              <a:gs pos="0">
                <a:srgbClr val="265A9A"/>
              </a:gs>
              <a:gs pos="100000">
                <a:schemeClr val="bg1"/>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13157" tIns="56579" rIns="113157" bIns="56579" anchor="ctr"/>
          <a:lstStyle>
            <a:lvl1pPr>
              <a:defRPr sz="3200" b="1">
                <a:solidFill>
                  <a:schemeClr val="bg1"/>
                </a:solidFill>
                <a:latin typeface="微软雅黑" panose="020B0503020204020204" pitchFamily="34" charset="-122"/>
                <a:ea typeface="宋体" panose="02010600030101010101" pitchFamily="2" charset="-122"/>
              </a:defRPr>
            </a:lvl1pPr>
            <a:lvl2pPr marL="742950" indent="-285750">
              <a:defRPr sz="3200" b="1">
                <a:solidFill>
                  <a:schemeClr val="bg1"/>
                </a:solidFill>
                <a:latin typeface="微软雅黑" panose="020B0503020204020204" pitchFamily="34" charset="-122"/>
                <a:ea typeface="宋体" panose="02010600030101010101" pitchFamily="2" charset="-122"/>
              </a:defRPr>
            </a:lvl2pPr>
            <a:lvl3pPr marL="1143000" indent="-228600">
              <a:defRPr sz="3200" b="1">
                <a:solidFill>
                  <a:schemeClr val="bg1"/>
                </a:solidFill>
                <a:latin typeface="微软雅黑" panose="020B0503020204020204" pitchFamily="34" charset="-122"/>
                <a:ea typeface="宋体" panose="02010600030101010101" pitchFamily="2" charset="-122"/>
              </a:defRPr>
            </a:lvl3pPr>
            <a:lvl4pPr marL="1600200" indent="-228600">
              <a:defRPr sz="3200" b="1">
                <a:solidFill>
                  <a:schemeClr val="bg1"/>
                </a:solidFill>
                <a:latin typeface="微软雅黑" panose="020B0503020204020204" pitchFamily="34" charset="-122"/>
                <a:ea typeface="宋体" panose="02010600030101010101" pitchFamily="2" charset="-122"/>
              </a:defRPr>
            </a:lvl4pPr>
            <a:lvl5pPr marL="2057400" indent="-228600">
              <a:defRPr sz="3200" b="1">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3200" b="1">
                <a:solidFill>
                  <a:schemeClr val="bg1"/>
                </a:solidFill>
                <a:latin typeface="微软雅黑" panose="020B0503020204020204" pitchFamily="34"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200" b="1" i="0" u="none" strike="noStrike" kern="1200" cap="none" spc="0" normalizeH="0" baseline="0" noProof="0">
              <a:ln>
                <a:noFill/>
              </a:ln>
              <a:solidFill>
                <a:prstClr val="white"/>
              </a:solidFill>
              <a:effectLst/>
              <a:uLnTx/>
              <a:uFillTx/>
              <a:latin typeface="微软雅黑" panose="020B0503020204020204" pitchFamily="34" charset="-122"/>
              <a:ea typeface="宋体" panose="02010600030101010101" pitchFamily="2" charset="-122"/>
              <a:cs typeface="+mn-cs"/>
            </a:endParaRPr>
          </a:p>
        </p:txBody>
      </p:sp>
      <p:sp>
        <p:nvSpPr>
          <p:cNvPr id="5" name="日期占位符 1"/>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2"/>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3"/>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F771760-8309-4F88-AE6F-8BEEAB6209A9}"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4118165001"/>
      </p:ext>
    </p:extLst>
  </p:cSld>
  <p:clrMapOvr>
    <a:masterClrMapping/>
  </p:clrMapOvr>
  <p:transition advTm="18073"/>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2050" name="标题占位符 1"/>
          <p:cNvSpPr>
            <a:spLocks noGrp="1" noChangeArrowheads="1"/>
          </p:cNvSpPr>
          <p:nvPr>
            <p:ph type="title" idx="4294967295"/>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文本占位符 2"/>
          <p:cNvSpPr>
            <a:spLocks noGrp="1" noChangeArrowheads="1"/>
          </p:cNvSpPr>
          <p:nvPr>
            <p:ph type="body" idx="4294967295"/>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buFontTx/>
              <a:buNone/>
              <a:defRPr sz="1200" b="0">
                <a:solidFill>
                  <a:schemeClr val="tx1">
                    <a:tint val="75000"/>
                  </a:schemeClr>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buFontTx/>
              <a:buNone/>
              <a:defRPr sz="1200" b="0">
                <a:solidFill>
                  <a:schemeClr val="tx1">
                    <a:tint val="75000"/>
                  </a:schemeClr>
                </a:solidFill>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lstStyle>
            <a:lvl1pPr algn="r" eaLnBrk="1" hangingPunct="1">
              <a:buFontTx/>
              <a:buNone/>
              <a:defRPr sz="1200" b="0">
                <a:solidFill>
                  <a:srgbClr val="898989"/>
                </a:solidFill>
                <a:latin typeface="Calibri" panose="020F050202020403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5267710-AA51-4B90-8310-4D7EA6BE83DC}"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pic>
        <p:nvPicPr>
          <p:cNvPr id="2055" name="Picture 2" descr="C:\Users\ITripleE\Desktop\logo2.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图片 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880100" y="0"/>
            <a:ext cx="6311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图片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880100" y="230188"/>
            <a:ext cx="6311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图片 9"/>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608888" y="-9525"/>
            <a:ext cx="4583112"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9669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advTm="18073"/>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noChangeArrowheads="1"/>
          </p:cNvSpPr>
          <p:nvPr>
            <p:ph type="body" idx="4294967295"/>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buFontTx/>
              <a:buNone/>
              <a:defRPr sz="1200" b="0">
                <a:solidFill>
                  <a:schemeClr val="tx1">
                    <a:tint val="75000"/>
                  </a:schemeClr>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buFontTx/>
              <a:buNone/>
              <a:defRPr sz="1200" b="0">
                <a:solidFill>
                  <a:schemeClr val="tx1">
                    <a:tint val="75000"/>
                  </a:schemeClr>
                </a:solidFill>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lstStyle>
            <a:lvl1pPr algn="r" eaLnBrk="1" hangingPunct="1">
              <a:buFontTx/>
              <a:buNone/>
              <a:defRPr sz="1200" b="0">
                <a:solidFill>
                  <a:srgbClr val="898989"/>
                </a:solidFill>
                <a:latin typeface="Calibri" panose="020F050202020403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FE9BF4A-7855-477D-943B-6444A48C7454}"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pic>
        <p:nvPicPr>
          <p:cNvPr id="1031" name="Picture 2" descr="C:\Users\ITripleE\Desktop\logo2.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图片 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880100" y="0"/>
            <a:ext cx="6311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图片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880100" y="230188"/>
            <a:ext cx="6311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图片 9"/>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608888" y="-9525"/>
            <a:ext cx="4583112"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3381566"/>
      </p:ext>
    </p:extLst>
  </p:cSld>
  <p:clrMap bg1="lt1" tx1="dk1" bg2="lt2" tx2="dk2" accent1="accent1" accent2="accent2" accent3="accent3" accent4="accent4" accent5="accent5" accent6="accent6" hlink="hlink" folHlink="folHlink"/>
  <p:sldLayoutIdLst>
    <p:sldLayoutId id="2147483665" r:id="rId1"/>
    <p:sldLayoutId id="2147483666" r:id="rId2"/>
  </p:sldLayoutIdLst>
  <p:transition advTm="18073"/>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2050" name="标题占位符 1"/>
          <p:cNvSpPr>
            <a:spLocks noGrp="1" noChangeArrowheads="1"/>
          </p:cNvSpPr>
          <p:nvPr>
            <p:ph type="title" idx="4294967295"/>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文本占位符 2"/>
          <p:cNvSpPr>
            <a:spLocks noGrp="1" noChangeArrowheads="1"/>
          </p:cNvSpPr>
          <p:nvPr>
            <p:ph type="body" idx="4294967295"/>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buFontTx/>
              <a:buNone/>
              <a:defRPr sz="1200" b="0">
                <a:solidFill>
                  <a:schemeClr val="tx1">
                    <a:tint val="75000"/>
                  </a:schemeClr>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buFontTx/>
              <a:buNone/>
              <a:defRPr sz="1200" b="0">
                <a:solidFill>
                  <a:schemeClr val="tx1">
                    <a:tint val="75000"/>
                  </a:schemeClr>
                </a:solidFill>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lstStyle>
            <a:lvl1pPr algn="r" eaLnBrk="1" hangingPunct="1">
              <a:buFontTx/>
              <a:buNone/>
              <a:defRPr sz="1200" b="0">
                <a:solidFill>
                  <a:srgbClr val="898989"/>
                </a:solidFill>
                <a:latin typeface="Calibri" panose="020F050202020403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5267710-AA51-4B90-8310-4D7EA6BE83DC}"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pic>
        <p:nvPicPr>
          <p:cNvPr id="2055" name="Picture 2" descr="C:\Users\ITripleE\Desktop\logo2.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图片 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880100" y="0"/>
            <a:ext cx="6311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图片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880100" y="230188"/>
            <a:ext cx="6311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图片 9"/>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608888" y="-9525"/>
            <a:ext cx="4583112"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507346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transition advTm="18073"/>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2050" name="标题占位符 1"/>
          <p:cNvSpPr>
            <a:spLocks noGrp="1" noChangeArrowheads="1"/>
          </p:cNvSpPr>
          <p:nvPr>
            <p:ph type="title" idx="4294967295"/>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文本占位符 2"/>
          <p:cNvSpPr>
            <a:spLocks noGrp="1" noChangeArrowheads="1"/>
          </p:cNvSpPr>
          <p:nvPr>
            <p:ph type="body" idx="4294967295"/>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buFontTx/>
              <a:buNone/>
              <a:defRPr sz="1200" b="0">
                <a:solidFill>
                  <a:schemeClr val="tx1">
                    <a:tint val="75000"/>
                  </a:schemeClr>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buFontTx/>
              <a:buNone/>
              <a:defRPr sz="1200" b="0">
                <a:solidFill>
                  <a:schemeClr val="tx1">
                    <a:tint val="75000"/>
                  </a:schemeClr>
                </a:solidFill>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lstStyle>
            <a:lvl1pPr algn="r" eaLnBrk="1" hangingPunct="1">
              <a:buFontTx/>
              <a:buNone/>
              <a:defRPr sz="1200" b="0">
                <a:solidFill>
                  <a:srgbClr val="898989"/>
                </a:solidFill>
                <a:latin typeface="Calibri" panose="020F050202020403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5267710-AA51-4B90-8310-4D7EA6BE83DC}"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pic>
        <p:nvPicPr>
          <p:cNvPr id="2055" name="Picture 2" descr="C:\Users\ITripleE\Desktop\logo2.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图片 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880100" y="0"/>
            <a:ext cx="6311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图片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880100" y="230188"/>
            <a:ext cx="6311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图片 9"/>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608888" y="-9525"/>
            <a:ext cx="4583112"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025909"/>
      </p:ext>
    </p:extLst>
  </p:cSld>
  <p:clrMap bg1="lt1" tx1="dk1" bg2="lt2" tx2="dk2" accent1="accent1" accent2="accent2" accent3="accent3" accent4="accent4" accent5="accent5" accent6="accent6" hlink="hlink" folHlink="folHlink"/>
  <p:sldLayoutIdLst>
    <p:sldLayoutId id="2147483672" r:id="rId1"/>
    <p:sldLayoutId id="2147483674" r:id="rId2"/>
  </p:sldLayoutIdLst>
  <p:transition advTm="18073"/>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2050" name="标题占位符 1"/>
          <p:cNvSpPr>
            <a:spLocks noGrp="1" noChangeArrowheads="1"/>
          </p:cNvSpPr>
          <p:nvPr>
            <p:ph type="title" idx="4294967295"/>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文本占位符 2"/>
          <p:cNvSpPr>
            <a:spLocks noGrp="1" noChangeArrowheads="1"/>
          </p:cNvSpPr>
          <p:nvPr>
            <p:ph type="body" idx="4294967295"/>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buFontTx/>
              <a:buNone/>
              <a:defRPr sz="1200" b="0">
                <a:solidFill>
                  <a:schemeClr val="tx1">
                    <a:tint val="75000"/>
                  </a:schemeClr>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buFontTx/>
              <a:buNone/>
              <a:defRPr sz="1200" b="0">
                <a:solidFill>
                  <a:schemeClr val="tx1">
                    <a:tint val="75000"/>
                  </a:schemeClr>
                </a:solidFill>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lstStyle>
            <a:lvl1pPr algn="r" eaLnBrk="1" hangingPunct="1">
              <a:buFontTx/>
              <a:buNone/>
              <a:defRPr sz="1200" b="0">
                <a:solidFill>
                  <a:srgbClr val="898989"/>
                </a:solidFill>
                <a:latin typeface="Calibri" panose="020F050202020403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5267710-AA51-4B90-8310-4D7EA6BE83DC}"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pic>
        <p:nvPicPr>
          <p:cNvPr id="2055" name="Picture 2" descr="C:\Users\ITripleE\Desktop\logo2.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图片 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880100" y="0"/>
            <a:ext cx="6311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图片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880100" y="230188"/>
            <a:ext cx="6311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图片 9"/>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608888" y="-9525"/>
            <a:ext cx="4583112"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518542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transition advTm="18073"/>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noChangeArrowheads="1"/>
          </p:cNvSpPr>
          <p:nvPr>
            <p:ph type="body" idx="4294967295"/>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buFontTx/>
              <a:buNone/>
              <a:defRPr sz="1200" b="0">
                <a:solidFill>
                  <a:schemeClr val="tx1">
                    <a:tint val="75000"/>
                  </a:schemeClr>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buFontTx/>
              <a:buNone/>
              <a:defRPr sz="1200" b="0">
                <a:solidFill>
                  <a:schemeClr val="tx1">
                    <a:tint val="75000"/>
                  </a:schemeClr>
                </a:solidFill>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lstStyle>
            <a:lvl1pPr algn="r" eaLnBrk="1" hangingPunct="1">
              <a:buFontTx/>
              <a:buNone/>
              <a:defRPr sz="1200" b="0">
                <a:solidFill>
                  <a:srgbClr val="898989"/>
                </a:solidFill>
                <a:latin typeface="Calibri" panose="020F050202020403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3600260-2FDA-4CC3-85E1-1172A72395EC}"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pic>
        <p:nvPicPr>
          <p:cNvPr id="1031" name="Picture 2" descr="C:\Users\ITripleE\Desktop\logo2.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图片 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880100" y="0"/>
            <a:ext cx="6311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图片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880100" y="230188"/>
            <a:ext cx="6311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图片 9"/>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608888" y="-9525"/>
            <a:ext cx="4583112"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7789131"/>
      </p:ext>
    </p:extLst>
  </p:cSld>
  <p:clrMap bg1="lt1" tx1="dk1" bg2="lt2" tx2="dk2" accent1="accent1" accent2="accent2" accent3="accent3" accent4="accent4" accent5="accent5" accent6="accent6" hlink="hlink" folHlink="folHlink"/>
  <p:sldLayoutIdLst>
    <p:sldLayoutId id="2147483680" r:id="rId1"/>
    <p:sldLayoutId id="2147483681" r:id="rId2"/>
  </p:sldLayoutIdLst>
  <p:transition advTm="18073"/>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41.emf"/><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oleObject" Target="../embeddings/oleObject38.bin"/><Relationship Id="rId5" Type="http://schemas.openxmlformats.org/officeDocument/2006/relationships/image" Target="../media/image40.emf"/><Relationship Id="rId4" Type="http://schemas.openxmlformats.org/officeDocument/2006/relationships/oleObject" Target="../embeddings/oleObject37.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8.emf"/><Relationship Id="rId18" Type="http://schemas.openxmlformats.org/officeDocument/2006/relationships/oleObject" Target="../embeddings/oleObject8.bin"/><Relationship Id="rId3" Type="http://schemas.openxmlformats.org/officeDocument/2006/relationships/notesSlide" Target="../notesSlides/notesSlide3.xml"/><Relationship Id="rId7" Type="http://schemas.openxmlformats.org/officeDocument/2006/relationships/image" Target="../media/image5.emf"/><Relationship Id="rId12" Type="http://schemas.openxmlformats.org/officeDocument/2006/relationships/oleObject" Target="../embeddings/oleObject5.bin"/><Relationship Id="rId17" Type="http://schemas.openxmlformats.org/officeDocument/2006/relationships/image" Target="../media/image10.emf"/><Relationship Id="rId2" Type="http://schemas.openxmlformats.org/officeDocument/2006/relationships/slideLayout" Target="../slideLayouts/slideLayout7.xml"/><Relationship Id="rId16" Type="http://schemas.openxmlformats.org/officeDocument/2006/relationships/oleObject" Target="../embeddings/oleObject7.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emf"/><Relationship Id="rId5" Type="http://schemas.openxmlformats.org/officeDocument/2006/relationships/image" Target="../media/image4.emf"/><Relationship Id="rId15" Type="http://schemas.openxmlformats.org/officeDocument/2006/relationships/image" Target="../media/image9.emf"/><Relationship Id="rId10" Type="http://schemas.openxmlformats.org/officeDocument/2006/relationships/oleObject" Target="../embeddings/oleObject4.bin"/><Relationship Id="rId19" Type="http://schemas.openxmlformats.org/officeDocument/2006/relationships/image" Target="../media/image11.emf"/><Relationship Id="rId4" Type="http://schemas.openxmlformats.org/officeDocument/2006/relationships/oleObject" Target="../embeddings/oleObject1.bin"/><Relationship Id="rId9" Type="http://schemas.openxmlformats.org/officeDocument/2006/relationships/image" Target="../media/image6.emf"/><Relationship Id="rId1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4.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10.bin"/><Relationship Id="rId11" Type="http://schemas.openxmlformats.org/officeDocument/2006/relationships/image" Target="../media/image15.emf"/><Relationship Id="rId5" Type="http://schemas.openxmlformats.org/officeDocument/2006/relationships/image" Target="../media/image12.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4.e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20.emf"/><Relationship Id="rId3" Type="http://schemas.openxmlformats.org/officeDocument/2006/relationships/notesSlide" Target="../notesSlides/notesSlide5.xml"/><Relationship Id="rId7" Type="http://schemas.openxmlformats.org/officeDocument/2006/relationships/image" Target="../media/image17.emf"/><Relationship Id="rId12" Type="http://schemas.openxmlformats.org/officeDocument/2006/relationships/oleObject" Target="../embeddings/oleObject17.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14.bin"/><Relationship Id="rId11" Type="http://schemas.openxmlformats.org/officeDocument/2006/relationships/image" Target="../media/image19.emf"/><Relationship Id="rId5" Type="http://schemas.openxmlformats.org/officeDocument/2006/relationships/image" Target="../media/image16.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8.e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5.emf"/><Relationship Id="rId3" Type="http://schemas.openxmlformats.org/officeDocument/2006/relationships/notesSlide" Target="../notesSlides/notesSlide6.xml"/><Relationship Id="rId7" Type="http://schemas.openxmlformats.org/officeDocument/2006/relationships/image" Target="../media/image22.emf"/><Relationship Id="rId12" Type="http://schemas.openxmlformats.org/officeDocument/2006/relationships/oleObject" Target="../embeddings/oleObject22.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19.bin"/><Relationship Id="rId11" Type="http://schemas.openxmlformats.org/officeDocument/2006/relationships/image" Target="../media/image24.emf"/><Relationship Id="rId5" Type="http://schemas.openxmlformats.org/officeDocument/2006/relationships/image" Target="../media/image21.wmf"/><Relationship Id="rId15" Type="http://schemas.openxmlformats.org/officeDocument/2006/relationships/image" Target="../media/image26.e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3.emf"/><Relationship Id="rId14" Type="http://schemas.openxmlformats.org/officeDocument/2006/relationships/oleObject" Target="../embeddings/oleObject23.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image" Target="../media/image30.emf"/><Relationship Id="rId18" Type="http://schemas.openxmlformats.org/officeDocument/2006/relationships/oleObject" Target="../embeddings/oleObject30.bin"/><Relationship Id="rId3" Type="http://schemas.openxmlformats.org/officeDocument/2006/relationships/notesSlide" Target="../notesSlides/notesSlide7.xml"/><Relationship Id="rId21" Type="http://schemas.openxmlformats.org/officeDocument/2006/relationships/image" Target="../media/image34.wmf"/><Relationship Id="rId7" Type="http://schemas.openxmlformats.org/officeDocument/2006/relationships/image" Target="../media/image27.emf"/><Relationship Id="rId12" Type="http://schemas.openxmlformats.org/officeDocument/2006/relationships/oleObject" Target="../embeddings/oleObject27.bin"/><Relationship Id="rId17" Type="http://schemas.openxmlformats.org/officeDocument/2006/relationships/image" Target="../media/image32.emf"/><Relationship Id="rId2" Type="http://schemas.openxmlformats.org/officeDocument/2006/relationships/slideLayout" Target="../slideLayouts/slideLayout12.xml"/><Relationship Id="rId16" Type="http://schemas.openxmlformats.org/officeDocument/2006/relationships/oleObject" Target="../embeddings/oleObject29.bin"/><Relationship Id="rId20" Type="http://schemas.openxmlformats.org/officeDocument/2006/relationships/oleObject" Target="../embeddings/oleObject31.bin"/><Relationship Id="rId1" Type="http://schemas.openxmlformats.org/officeDocument/2006/relationships/vmlDrawing" Target="../drawings/vmlDrawing5.vml"/><Relationship Id="rId6" Type="http://schemas.openxmlformats.org/officeDocument/2006/relationships/oleObject" Target="../embeddings/oleObject24.bin"/><Relationship Id="rId11" Type="http://schemas.openxmlformats.org/officeDocument/2006/relationships/image" Target="../media/image29.emf"/><Relationship Id="rId5" Type="http://schemas.openxmlformats.org/officeDocument/2006/relationships/image" Target="../media/image22.emf"/><Relationship Id="rId15" Type="http://schemas.openxmlformats.org/officeDocument/2006/relationships/image" Target="../media/image31.emf"/><Relationship Id="rId23" Type="http://schemas.openxmlformats.org/officeDocument/2006/relationships/image" Target="../media/image35.emf"/><Relationship Id="rId10" Type="http://schemas.openxmlformats.org/officeDocument/2006/relationships/oleObject" Target="../embeddings/oleObject26.bin"/><Relationship Id="rId19" Type="http://schemas.openxmlformats.org/officeDocument/2006/relationships/image" Target="../media/image33.emf"/><Relationship Id="rId4" Type="http://schemas.openxmlformats.org/officeDocument/2006/relationships/oleObject" Target="../embeddings/oleObject19.bin"/><Relationship Id="rId9" Type="http://schemas.openxmlformats.org/officeDocument/2006/relationships/image" Target="../media/image28.emf"/><Relationship Id="rId14" Type="http://schemas.openxmlformats.org/officeDocument/2006/relationships/oleObject" Target="../embeddings/oleObject28.bin"/><Relationship Id="rId22" Type="http://schemas.openxmlformats.org/officeDocument/2006/relationships/oleObject" Target="../embeddings/oleObject3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notesSlide" Target="../notesSlides/notesSlide8.xml"/><Relationship Id="rId7" Type="http://schemas.openxmlformats.org/officeDocument/2006/relationships/image" Target="../media/image37.emf"/><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oleObject" Target="../embeddings/oleObject34.bin"/><Relationship Id="rId11" Type="http://schemas.openxmlformats.org/officeDocument/2006/relationships/image" Target="../media/image39.emf"/><Relationship Id="rId5" Type="http://schemas.openxmlformats.org/officeDocument/2006/relationships/image" Target="../media/image36.emf"/><Relationship Id="rId10" Type="http://schemas.openxmlformats.org/officeDocument/2006/relationships/oleObject" Target="../embeddings/oleObject36.bin"/><Relationship Id="rId4" Type="http://schemas.openxmlformats.org/officeDocument/2006/relationships/oleObject" Target="../embeddings/oleObject33.bin"/><Relationship Id="rId9" Type="http://schemas.openxmlformats.org/officeDocument/2006/relationships/image" Target="../media/image38.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5" name="TextBox 1"/>
          <p:cNvSpPr txBox="1">
            <a:spLocks noChangeArrowheads="1"/>
          </p:cNvSpPr>
          <p:nvPr/>
        </p:nvSpPr>
        <p:spPr bwMode="auto">
          <a:xfrm>
            <a:off x="47625" y="2205038"/>
            <a:ext cx="121443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lvl="0" algn="ctr" fontAlgn="base">
              <a:spcBef>
                <a:spcPct val="0"/>
              </a:spcBef>
              <a:spcAft>
                <a:spcPct val="0"/>
              </a:spcAft>
              <a:buNone/>
              <a:defRPr/>
            </a:pPr>
            <a:r>
              <a:rPr lang="zh-CN" altLang="en-US" sz="4000" b="1" dirty="0">
                <a:solidFill>
                  <a:srgbClr val="FFFF00"/>
                </a:solidFill>
                <a:sym typeface="+mn-ea"/>
              </a:rPr>
              <a:t>基于电流环模型的线圈发射用电容器参数优化算法</a:t>
            </a:r>
            <a:endParaRPr kumimoji="0" lang="en-US" altLang="zh-CN" sz="4000" b="1" i="0" u="none" strike="noStrike" kern="1200" cap="none" spc="0" normalizeH="0" baseline="0" noProof="0" dirty="0">
              <a:ln>
                <a:noFill/>
              </a:ln>
              <a:solidFill>
                <a:srgbClr val="FFFF00"/>
              </a:solidFill>
              <a:effectLst/>
              <a:uLnTx/>
              <a:uFillTx/>
              <a:latin typeface="Calibri"/>
              <a:ea typeface="微软雅黑" panose="020B0503020204020204" pitchFamily="34" charset="-122"/>
              <a:sym typeface="+mn-ea"/>
            </a:endParaRPr>
          </a:p>
        </p:txBody>
      </p:sp>
      <p:sp>
        <p:nvSpPr>
          <p:cNvPr id="7171" name="Text Box 4"/>
          <p:cNvSpPr txBox="1">
            <a:spLocks noChangeArrowheads="1"/>
          </p:cNvSpPr>
          <p:nvPr/>
        </p:nvSpPr>
        <p:spPr bwMode="auto">
          <a:xfrm>
            <a:off x="762793" y="4355602"/>
            <a:ext cx="10714037" cy="1754326"/>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bg1"/>
                </a:solidFill>
                <a:latin typeface="微软雅黑" panose="020B0503020204020204" pitchFamily="34" charset="-122"/>
                <a:ea typeface="宋体" panose="02010600030101010101" pitchFamily="2" charset="-122"/>
              </a:defRPr>
            </a:lvl1pPr>
            <a:lvl2pPr eaLnBrk="0" hangingPunct="0">
              <a:defRPr sz="3200" b="1">
                <a:solidFill>
                  <a:schemeClr val="bg1"/>
                </a:solidFill>
                <a:latin typeface="微软雅黑" panose="020B0503020204020204" pitchFamily="34" charset="-122"/>
                <a:ea typeface="宋体" panose="02010600030101010101" pitchFamily="2" charset="-122"/>
              </a:defRPr>
            </a:lvl2pPr>
            <a:lvl3pPr eaLnBrk="0" hangingPunct="0">
              <a:defRPr sz="3200" b="1">
                <a:solidFill>
                  <a:schemeClr val="bg1"/>
                </a:solidFill>
                <a:latin typeface="微软雅黑" panose="020B0503020204020204" pitchFamily="34" charset="-122"/>
                <a:ea typeface="宋体" panose="02010600030101010101" pitchFamily="2" charset="-122"/>
              </a:defRPr>
            </a:lvl3pPr>
            <a:lvl4pPr eaLnBrk="0" hangingPunct="0">
              <a:defRPr sz="3200" b="1">
                <a:solidFill>
                  <a:schemeClr val="bg1"/>
                </a:solidFill>
                <a:latin typeface="微软雅黑" panose="020B0503020204020204" pitchFamily="34" charset="-122"/>
                <a:ea typeface="宋体" panose="02010600030101010101" pitchFamily="2" charset="-122"/>
              </a:defRPr>
            </a:lvl4pPr>
            <a:lvl5pPr eaLnBrk="0" hangingPunct="0">
              <a:defRPr sz="3200" b="1">
                <a:solidFill>
                  <a:schemeClr val="bg1"/>
                </a:solidFill>
                <a:latin typeface="微软雅黑" panose="020B0503020204020204" pitchFamily="34"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3200" b="1">
                <a:solidFill>
                  <a:schemeClr val="bg1"/>
                </a:solidFill>
                <a:latin typeface="微软雅黑" panose="020B0503020204020204" pitchFamily="34"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3200" b="1">
                <a:solidFill>
                  <a:schemeClr val="bg1"/>
                </a:solidFill>
                <a:latin typeface="微软雅黑" panose="020B0503020204020204" pitchFamily="34"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3200" b="1">
                <a:solidFill>
                  <a:schemeClr val="bg1"/>
                </a:solidFill>
                <a:latin typeface="微软雅黑" panose="020B0503020204020204" pitchFamily="34"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3200" b="1">
                <a:solidFill>
                  <a:schemeClr val="bg1"/>
                </a:solidFill>
                <a:latin typeface="微软雅黑" panose="020B0503020204020204" pitchFamily="34" charset="-122"/>
                <a:ea typeface="宋体" panose="02010600030101010101" pitchFamily="2" charset="-122"/>
              </a:defRPr>
            </a:lvl9pPr>
          </a:lstStyle>
          <a:p>
            <a:pPr marL="0" marR="0" lvl="0" indent="0" algn="ctr" defTabSz="914400" rtl="0" eaLnBrk="1" fontAlgn="base" latinLnBrk="0" hangingPunct="1">
              <a:lnSpc>
                <a:spcPct val="150000"/>
              </a:lnSpc>
              <a:spcBef>
                <a:spcPts val="1200"/>
              </a:spcBef>
              <a:spcAft>
                <a:spcPct val="0"/>
              </a:spcAft>
              <a:buClrTx/>
              <a:buSzTx/>
              <a:buFont typeface="Arial" panose="020B0604020202020204" pitchFamily="34" charset="0"/>
              <a:buNone/>
              <a:tabLst/>
              <a:defRPr/>
            </a:pPr>
            <a:r>
              <a:rPr kumimoji="0" lang="zh-CN" altLang="en-US" sz="2400" b="1" i="0" u="none" strike="noStrike" kern="1200" cap="none" spc="0" normalizeH="0" baseline="0" noProof="0" dirty="0" smtClean="0">
                <a:ln>
                  <a:noFill/>
                </a:ln>
                <a:solidFill>
                  <a:srgbClr val="FF0000"/>
                </a:solidFill>
                <a:effectLst/>
                <a:uLnTx/>
                <a:uFillTx/>
                <a:latin typeface="Calibri" panose="020F0502020204030204" pitchFamily="34" charset="0"/>
                <a:ea typeface="宋体" panose="02010600030101010101" pitchFamily="2" charset="-122"/>
                <a:cs typeface="+mn-cs"/>
              </a:rPr>
              <a:t>苏    </a:t>
            </a:r>
            <a:r>
              <a:rPr kumimoji="0" lang="zh-CN" altLang="en-US" sz="2400" b="1" i="0" u="none" strike="noStrike" kern="1200" cap="none" spc="0" normalizeH="0" baseline="0" noProof="0" dirty="0" smtClean="0">
                <a:ln>
                  <a:noFill/>
                </a:ln>
                <a:solidFill>
                  <a:srgbClr val="FF0000"/>
                </a:solidFill>
                <a:effectLst/>
                <a:uLnTx/>
                <a:uFillTx/>
                <a:latin typeface="Calibri" panose="020F0502020204030204" pitchFamily="34" charset="0"/>
                <a:ea typeface="宋体" panose="02010600030101010101" pitchFamily="2" charset="-122"/>
                <a:cs typeface="+mn-cs"/>
              </a:rPr>
              <a:t>翔</a:t>
            </a:r>
            <a:r>
              <a:rPr kumimoji="0" lang="zh-CN" altLang="en-US" sz="2400" b="1" i="0" u="none" strike="noStrike" kern="1200" cap="none" spc="0" normalizeH="0" baseline="0" noProof="0" dirty="0" smtClean="0">
                <a:ln>
                  <a:noFill/>
                </a:ln>
                <a:solidFill>
                  <a:srgbClr val="254061"/>
                </a:solidFill>
                <a:effectLst/>
                <a:uLnTx/>
                <a:uFillTx/>
                <a:latin typeface="Calibri" panose="020F0502020204030204" pitchFamily="34" charset="0"/>
                <a:ea typeface="宋体" panose="02010600030101010101" pitchFamily="2" charset="-122"/>
                <a:cs typeface="+mn-cs"/>
              </a:rPr>
              <a:t>，林福昌，张    钦，李    化，刘    毅</a:t>
            </a:r>
            <a:endParaRPr kumimoji="0" lang="en-US" altLang="zh-CN" sz="2400" b="1" i="0" u="none" strike="noStrike" kern="1200" cap="none" spc="0" normalizeH="0" baseline="0" noProof="0" dirty="0" smtClean="0">
              <a:ln>
                <a:noFill/>
              </a:ln>
              <a:solidFill>
                <a:srgbClr val="254061"/>
              </a:solidFill>
              <a:effectLst/>
              <a:uLnTx/>
              <a:uFillTx/>
              <a:latin typeface="Calibri" panose="020F0502020204030204" pitchFamily="34" charset="0"/>
              <a:ea typeface="宋体" panose="02010600030101010101" pitchFamily="2" charset="-122"/>
              <a:cs typeface="+mn-cs"/>
            </a:endParaRPr>
          </a:p>
          <a:p>
            <a:pPr marL="0" marR="0" lvl="0" indent="0" defTabSz="914400" rtl="0" eaLnBrk="1" fontAlgn="base" latinLnBrk="0" hangingPunct="1">
              <a:lnSpc>
                <a:spcPct val="150000"/>
              </a:lnSpc>
              <a:spcBef>
                <a:spcPct val="0"/>
              </a:spcBef>
              <a:spcAft>
                <a:spcPct val="0"/>
              </a:spcAft>
              <a:buClrTx/>
              <a:buSzTx/>
              <a:buFont typeface="Arial" panose="020B0604020202020204" pitchFamily="34" charset="0"/>
              <a:buNone/>
              <a:tabLst/>
              <a:defRPr/>
            </a:pPr>
            <a:r>
              <a:rPr kumimoji="0" lang="zh-CN" altLang="en-US" sz="2400" b="1" i="0" u="none" strike="noStrike" kern="1200" cap="none" spc="0" normalizeH="0" baseline="0" noProof="0" dirty="0" smtClean="0">
                <a:ln>
                  <a:noFill/>
                </a:ln>
                <a:solidFill>
                  <a:srgbClr val="254061"/>
                </a:solidFill>
                <a:effectLst/>
                <a:uLnTx/>
                <a:uFillTx/>
                <a:latin typeface="Calibri" panose="020F0502020204030204" pitchFamily="34" charset="0"/>
                <a:ea typeface="宋体" panose="02010600030101010101" pitchFamily="2" charset="-122"/>
                <a:cs typeface="+mn-cs"/>
              </a:rPr>
              <a:t>                                   华中</a:t>
            </a:r>
            <a:r>
              <a:rPr kumimoji="0" lang="zh-CN" altLang="en-US" sz="2400" b="1" i="0" u="none" strike="noStrike" kern="1200" cap="none" spc="0" normalizeH="0" baseline="0" noProof="0" dirty="0" smtClean="0">
                <a:ln>
                  <a:noFill/>
                </a:ln>
                <a:solidFill>
                  <a:srgbClr val="254061"/>
                </a:solidFill>
                <a:effectLst/>
                <a:uLnTx/>
                <a:uFillTx/>
                <a:latin typeface="Calibri" panose="020F0502020204030204" pitchFamily="34" charset="0"/>
                <a:ea typeface="宋体" panose="02010600030101010101" pitchFamily="2" charset="-122"/>
                <a:cs typeface="+mn-cs"/>
              </a:rPr>
              <a:t>科技</a:t>
            </a:r>
            <a:r>
              <a:rPr kumimoji="0" lang="zh-CN" altLang="en-US" sz="2400" b="1" i="0" u="none" strike="noStrike" kern="1200" cap="none" spc="0" normalizeH="0" baseline="0" noProof="0" dirty="0" smtClean="0">
                <a:ln>
                  <a:noFill/>
                </a:ln>
                <a:solidFill>
                  <a:srgbClr val="254061"/>
                </a:solidFill>
                <a:effectLst/>
                <a:uLnTx/>
                <a:uFillTx/>
                <a:latin typeface="Calibri" panose="020F0502020204030204" pitchFamily="34" charset="0"/>
                <a:ea typeface="宋体" panose="02010600030101010101" pitchFamily="2" charset="-122"/>
                <a:cs typeface="+mn-cs"/>
              </a:rPr>
              <a:t>大学    电气与电子工程学院</a:t>
            </a:r>
            <a:endParaRPr kumimoji="0" lang="en-US" altLang="zh-CN" sz="2400" b="1" i="0" u="none" strike="noStrike" kern="1200" cap="none" spc="0" normalizeH="0" baseline="0" noProof="0" dirty="0" smtClean="0">
              <a:ln>
                <a:noFill/>
              </a:ln>
              <a:solidFill>
                <a:srgbClr val="254061"/>
              </a:solidFill>
              <a:effectLst/>
              <a:uLnTx/>
              <a:uFillTx/>
              <a:latin typeface="Calibri" panose="020F0502020204030204" pitchFamily="34" charset="0"/>
              <a:ea typeface="宋体" panose="02010600030101010101" pitchFamily="2" charset="-122"/>
              <a:cs typeface="+mn-cs"/>
            </a:endParaRPr>
          </a:p>
          <a:p>
            <a:pPr marL="0" marR="0" lvl="0" indent="0" defTabSz="914400" rtl="0" eaLnBrk="1" fontAlgn="base" latinLnBrk="0" hangingPunct="1">
              <a:lnSpc>
                <a:spcPct val="150000"/>
              </a:lnSpc>
              <a:spcBef>
                <a:spcPct val="0"/>
              </a:spcBef>
              <a:spcAft>
                <a:spcPct val="0"/>
              </a:spcAft>
              <a:buClrTx/>
              <a:buSzTx/>
              <a:buFont typeface="Arial" panose="020B0604020202020204" pitchFamily="34" charset="0"/>
              <a:buNone/>
              <a:tabLst/>
              <a:defRPr/>
            </a:pPr>
            <a:r>
              <a:rPr kumimoji="0" lang="en-US" altLang="zh-CN" sz="2400" b="1" i="0" u="none" strike="noStrike" kern="1200" cap="none" spc="0" normalizeH="0" baseline="0" noProof="0" dirty="0" smtClean="0">
                <a:ln>
                  <a:noFill/>
                </a:ln>
                <a:solidFill>
                  <a:srgbClr val="254061"/>
                </a:solidFill>
                <a:effectLst/>
                <a:uLnTx/>
                <a:uFillTx/>
                <a:latin typeface="Times New Roman" panose="02020603050405020304" pitchFamily="18" charset="0"/>
                <a:cs typeface="Times New Roman" panose="02020603050405020304" pitchFamily="18" charset="0"/>
              </a:rPr>
              <a:t>                                2021</a:t>
            </a:r>
            <a:r>
              <a:rPr kumimoji="0" lang="zh-CN" altLang="en-US" sz="2400" b="1" i="0" u="none" strike="noStrike" kern="1200" cap="none" spc="0" normalizeH="0" baseline="0" noProof="0" dirty="0" smtClean="0">
                <a:ln>
                  <a:noFill/>
                </a:ln>
                <a:solidFill>
                  <a:srgbClr val="254061"/>
                </a:solidFill>
                <a:effectLst/>
                <a:uLnTx/>
                <a:uFillTx/>
                <a:latin typeface="Times New Roman" panose="02020603050405020304" pitchFamily="18" charset="0"/>
                <a:cs typeface="Times New Roman" panose="02020603050405020304" pitchFamily="18" charset="0"/>
              </a:rPr>
              <a:t>年</a:t>
            </a:r>
            <a:r>
              <a:rPr kumimoji="0" lang="en-US" altLang="zh-CN" sz="2400" b="1" i="0" u="none" strike="noStrike" kern="1200" cap="none" spc="0" normalizeH="0" baseline="0" noProof="0" dirty="0" smtClean="0">
                <a:ln>
                  <a:noFill/>
                </a:ln>
                <a:solidFill>
                  <a:srgbClr val="254061"/>
                </a:solidFill>
                <a:effectLst/>
                <a:uLnTx/>
                <a:uFillTx/>
                <a:latin typeface="Times New Roman" panose="02020603050405020304" pitchFamily="18" charset="0"/>
                <a:cs typeface="Times New Roman" panose="02020603050405020304" pitchFamily="18" charset="0"/>
              </a:rPr>
              <a:t>10</a:t>
            </a:r>
            <a:r>
              <a:rPr kumimoji="0" lang="zh-CN" altLang="en-US" sz="2400" b="1" i="0" u="none" strike="noStrike" kern="1200" cap="none" spc="0" normalizeH="0" baseline="0" noProof="0" dirty="0" smtClean="0">
                <a:ln>
                  <a:noFill/>
                </a:ln>
                <a:solidFill>
                  <a:srgbClr val="254061"/>
                </a:solidFill>
                <a:effectLst/>
                <a:uLnTx/>
                <a:uFillTx/>
                <a:latin typeface="Times New Roman" panose="02020603050405020304" pitchFamily="18" charset="0"/>
                <a:cs typeface="Times New Roman" panose="02020603050405020304" pitchFamily="18" charset="0"/>
              </a:rPr>
              <a:t>月</a:t>
            </a:r>
            <a:r>
              <a:rPr kumimoji="0" lang="en-US" altLang="zh-CN" sz="2400" b="1" i="0" u="none" strike="noStrike" kern="1200" cap="none" spc="0" normalizeH="0" baseline="0" noProof="0" dirty="0" smtClean="0">
                <a:ln>
                  <a:noFill/>
                </a:ln>
                <a:solidFill>
                  <a:srgbClr val="254061"/>
                </a:solidFill>
                <a:effectLst/>
                <a:uLnTx/>
                <a:uFillTx/>
                <a:latin typeface="Times New Roman" panose="02020603050405020304" pitchFamily="18" charset="0"/>
                <a:cs typeface="Times New Roman" panose="02020603050405020304" pitchFamily="18" charset="0"/>
              </a:rPr>
              <a:t>14</a:t>
            </a:r>
            <a:r>
              <a:rPr kumimoji="0" lang="zh-CN" altLang="en-US" sz="2400" b="1" i="0" u="none" strike="noStrike" kern="1200" cap="none" spc="0" normalizeH="0" baseline="0" noProof="0" dirty="0" smtClean="0">
                <a:ln>
                  <a:noFill/>
                </a:ln>
                <a:solidFill>
                  <a:srgbClr val="254061"/>
                </a:solidFill>
                <a:effectLst/>
                <a:uLnTx/>
                <a:uFillTx/>
                <a:latin typeface="Times New Roman" panose="02020603050405020304" pitchFamily="18" charset="0"/>
                <a:cs typeface="Times New Roman" panose="02020603050405020304" pitchFamily="18" charset="0"/>
              </a:rPr>
              <a:t>日</a:t>
            </a:r>
            <a:endParaRPr kumimoji="0" lang="en-US" altLang="zh-CN" sz="2400" b="1" i="0" u="none" strike="noStrike" kern="1200" cap="none" spc="0" normalizeH="0" baseline="0" noProof="0" dirty="0" smtClean="0">
              <a:ln>
                <a:noFill/>
              </a:ln>
              <a:solidFill>
                <a:srgbClr val="254061"/>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3393186"/>
      </p:ext>
    </p:extLst>
  </p:cSld>
  <p:clrMapOvr>
    <a:masterClrMapping/>
  </p:clrMapOvr>
  <p:transition advTm="6789"/>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800" dirty="0" smtClean="0">
                <a:latin typeface="Times New Roman" panose="02020603050405020304" pitchFamily="18" charset="0"/>
                <a:cs typeface="Times New Roman" panose="02020603050405020304" pitchFamily="18" charset="0"/>
              </a:rPr>
              <a:t>3  </a:t>
            </a:r>
            <a:r>
              <a:rPr lang="zh-CN" altLang="en-US" sz="2800" dirty="0" smtClean="0">
                <a:latin typeface="Times New Roman" panose="02020603050405020304" pitchFamily="18" charset="0"/>
                <a:cs typeface="Times New Roman" panose="02020603050405020304" pitchFamily="18" charset="0"/>
              </a:rPr>
              <a:t>电容器</a:t>
            </a:r>
            <a:r>
              <a:rPr lang="zh-CN" altLang="en-US" sz="2800" dirty="0">
                <a:latin typeface="Times New Roman" panose="02020603050405020304" pitchFamily="18" charset="0"/>
                <a:cs typeface="Times New Roman" panose="02020603050405020304" pitchFamily="18" charset="0"/>
              </a:rPr>
              <a:t>参数的优化</a:t>
            </a:r>
            <a:endParaRPr lang="zh-CN" altLang="en-US" sz="2800" dirty="0"/>
          </a:p>
        </p:txBody>
      </p:sp>
      <p:sp>
        <p:nvSpPr>
          <p:cNvPr id="18" name="Rectangle 2"/>
          <p:cNvSpPr>
            <a:spLocks noChangeArrowheads="1"/>
          </p:cNvSpPr>
          <p:nvPr/>
        </p:nvSpPr>
        <p:spPr bwMode="auto">
          <a:xfrm>
            <a:off x="9288462" y="147594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8"/>
          <p:cNvSpPr>
            <a:spLocks noChangeArrowheads="1"/>
          </p:cNvSpPr>
          <p:nvPr/>
        </p:nvSpPr>
        <p:spPr bwMode="auto">
          <a:xfrm>
            <a:off x="575734" y="131957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dirty="0"/>
          </a:p>
        </p:txBody>
      </p:sp>
      <p:sp>
        <p:nvSpPr>
          <p:cNvPr id="22" name="Rectangle 3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3" name="文本框 72"/>
          <p:cNvSpPr txBox="1"/>
          <p:nvPr/>
        </p:nvSpPr>
        <p:spPr>
          <a:xfrm>
            <a:off x="531693" y="1029771"/>
            <a:ext cx="11469807" cy="400110"/>
          </a:xfrm>
          <a:prstGeom prst="rect">
            <a:avLst/>
          </a:prstGeom>
          <a:noFill/>
        </p:spPr>
        <p:txBody>
          <a:bodyPr wrap="none" rtlCol="0">
            <a:spAutoFit/>
          </a:bodyPr>
          <a:lstStyle/>
          <a:p>
            <a:r>
              <a:rPr lang="zh-CN" altLang="en-US" sz="2000" b="1" dirty="0">
                <a:solidFill>
                  <a:srgbClr val="002060"/>
                </a:solidFill>
                <a:latin typeface="Calibri"/>
                <a:ea typeface="微软雅黑" panose="020B0503020204020204" pitchFamily="34" charset="-122"/>
                <a:cs typeface="Times New Roman" panose="02020603050405020304" pitchFamily="18" charset="0"/>
              </a:rPr>
              <a:t>优化目标：给定电枢的目标入口和出口速度，求解所需的</a:t>
            </a:r>
            <a:r>
              <a:rPr lang="zh-CN" altLang="en-US" sz="2000" b="1" dirty="0">
                <a:solidFill>
                  <a:srgbClr val="FF0000"/>
                </a:solidFill>
                <a:latin typeface="Calibri"/>
                <a:ea typeface="微软雅黑" panose="020B0503020204020204" pitchFamily="34" charset="-122"/>
                <a:cs typeface="Times New Roman" panose="02020603050405020304" pitchFamily="18" charset="0"/>
              </a:rPr>
              <a:t>电容器参数</a:t>
            </a:r>
            <a:r>
              <a:rPr lang="zh-CN" altLang="en-US" sz="2000" b="1" dirty="0">
                <a:solidFill>
                  <a:srgbClr val="002060"/>
                </a:solidFill>
                <a:latin typeface="Calibri"/>
                <a:ea typeface="微软雅黑" panose="020B0503020204020204" pitchFamily="34" charset="-122"/>
                <a:cs typeface="Times New Roman" panose="02020603050405020304" pitchFamily="18" charset="0"/>
              </a:rPr>
              <a:t>，并且系统的发射效率尽可能高</a:t>
            </a:r>
          </a:p>
        </p:txBody>
      </p:sp>
      <p:graphicFrame>
        <p:nvGraphicFramePr>
          <p:cNvPr id="6" name="表格 5"/>
          <p:cNvGraphicFramePr>
            <a:graphicFrameLocks noGrp="1"/>
          </p:cNvGraphicFramePr>
          <p:nvPr>
            <p:extLst/>
          </p:nvPr>
        </p:nvGraphicFramePr>
        <p:xfrm>
          <a:off x="167149" y="1610550"/>
          <a:ext cx="7304549" cy="2560320"/>
        </p:xfrm>
        <a:graphic>
          <a:graphicData uri="http://schemas.openxmlformats.org/drawingml/2006/table">
            <a:tbl>
              <a:tblPr firstRow="1" firstCol="1" bandRow="1">
                <a:tableStyleId>{5C22544A-7EE6-4342-B048-85BDC9FD1C3A}</a:tableStyleId>
              </a:tblPr>
              <a:tblGrid>
                <a:gridCol w="2889396">
                  <a:extLst>
                    <a:ext uri="{9D8B030D-6E8A-4147-A177-3AD203B41FA5}">
                      <a16:colId xmlns:a16="http://schemas.microsoft.com/office/drawing/2014/main" val="1824788322"/>
                    </a:ext>
                  </a:extLst>
                </a:gridCol>
                <a:gridCol w="886551">
                  <a:extLst>
                    <a:ext uri="{9D8B030D-6E8A-4147-A177-3AD203B41FA5}">
                      <a16:colId xmlns:a16="http://schemas.microsoft.com/office/drawing/2014/main" val="911267768"/>
                    </a:ext>
                  </a:extLst>
                </a:gridCol>
                <a:gridCol w="887476">
                  <a:extLst>
                    <a:ext uri="{9D8B030D-6E8A-4147-A177-3AD203B41FA5}">
                      <a16:colId xmlns:a16="http://schemas.microsoft.com/office/drawing/2014/main" val="1689297585"/>
                    </a:ext>
                  </a:extLst>
                </a:gridCol>
                <a:gridCol w="945840">
                  <a:extLst>
                    <a:ext uri="{9D8B030D-6E8A-4147-A177-3AD203B41FA5}">
                      <a16:colId xmlns:a16="http://schemas.microsoft.com/office/drawing/2014/main" val="729434347"/>
                    </a:ext>
                  </a:extLst>
                </a:gridCol>
                <a:gridCol w="868023">
                  <a:extLst>
                    <a:ext uri="{9D8B030D-6E8A-4147-A177-3AD203B41FA5}">
                      <a16:colId xmlns:a16="http://schemas.microsoft.com/office/drawing/2014/main" val="3531968088"/>
                    </a:ext>
                  </a:extLst>
                </a:gridCol>
                <a:gridCol w="827263">
                  <a:extLst>
                    <a:ext uri="{9D8B030D-6E8A-4147-A177-3AD203B41FA5}">
                      <a16:colId xmlns:a16="http://schemas.microsoft.com/office/drawing/2014/main" val="1343730144"/>
                    </a:ext>
                  </a:extLst>
                </a:gridCol>
              </a:tblGrid>
              <a:tr h="265109">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Parameters</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gridSpan="5">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Value</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743306697"/>
                  </a:ext>
                </a:extLst>
              </a:tr>
              <a:tr h="265109">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Mass(kg)</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10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10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10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20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30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556621722"/>
                  </a:ext>
                </a:extLst>
              </a:tr>
              <a:tr h="265109">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Entry speed(m/s)</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30</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50</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70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50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50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166638543"/>
                  </a:ext>
                </a:extLst>
              </a:tr>
              <a:tr h="265109">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Goal exit speed(m/s)</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50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70</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90</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70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70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22881334"/>
                  </a:ext>
                </a:extLst>
              </a:tr>
              <a:tr h="265109">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Capacitance(mF)</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0.93</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0.36</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0.20</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0.36</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0.36</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77027841"/>
                  </a:ext>
                </a:extLst>
              </a:tr>
              <a:tr h="265109">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Initial charging voltage(kV)</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8.10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14.4</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21.6</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20.3</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24.8</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900790823"/>
                  </a:ext>
                </a:extLst>
              </a:tr>
              <a:tr h="265109">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Actual exit speed(m/s)</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50.06</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69.74</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90.28</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69.63</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69.54</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698249215"/>
                  </a:ext>
                </a:extLst>
              </a:tr>
              <a:tr h="265109">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Energy conversion efficiency(%)</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26.33</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31.66</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34.84</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31.66</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31.65</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095508779"/>
                  </a:ext>
                </a:extLst>
              </a:tr>
            </a:tbl>
          </a:graphicData>
        </a:graphic>
      </p:graphicFrame>
      <p:sp>
        <p:nvSpPr>
          <p:cNvPr id="7" name="矩形 6"/>
          <p:cNvSpPr/>
          <p:nvPr/>
        </p:nvSpPr>
        <p:spPr>
          <a:xfrm>
            <a:off x="7611212" y="1632311"/>
            <a:ext cx="4452577" cy="1015663"/>
          </a:xfrm>
          <a:prstGeom prst="rect">
            <a:avLst/>
          </a:prstGeom>
        </p:spPr>
        <p:txBody>
          <a:bodyPr wrap="square">
            <a:spAutoFit/>
          </a:bodyPr>
          <a:lstStyle/>
          <a:p>
            <a:r>
              <a:rPr lang="zh-CN" altLang="en-US" sz="2000" b="1" dirty="0">
                <a:solidFill>
                  <a:schemeClr val="tx2">
                    <a:lumMod val="75000"/>
                  </a:schemeClr>
                </a:solidFill>
                <a:latin typeface="楷体" panose="02010609060101010101" pitchFamily="49" charset="-122"/>
                <a:ea typeface="楷体" panose="02010609060101010101" pitchFamily="49" charset="-122"/>
              </a:rPr>
              <a:t>（</a:t>
            </a:r>
            <a:r>
              <a:rPr lang="en-US" altLang="zh-CN" sz="2000" b="1" dirty="0">
                <a:solidFill>
                  <a:schemeClr val="tx2">
                    <a:lumMod val="75000"/>
                  </a:schemeClr>
                </a:solidFill>
                <a:latin typeface="楷体" panose="02010609060101010101" pitchFamily="49" charset="-122"/>
                <a:ea typeface="楷体" panose="02010609060101010101" pitchFamily="49" charset="-122"/>
              </a:rPr>
              <a:t>3</a:t>
            </a:r>
            <a:r>
              <a:rPr lang="zh-CN" altLang="en-US" sz="2000" b="1" dirty="0">
                <a:solidFill>
                  <a:schemeClr val="tx2">
                    <a:lumMod val="75000"/>
                  </a:schemeClr>
                </a:solidFill>
                <a:latin typeface="楷体" panose="02010609060101010101" pitchFamily="49" charset="-122"/>
                <a:ea typeface="楷体" panose="02010609060101010101" pitchFamily="49" charset="-122"/>
              </a:rPr>
              <a:t>）</a:t>
            </a:r>
            <a:r>
              <a:rPr lang="zh-CN" altLang="zh-CN" sz="2000" b="1" dirty="0">
                <a:solidFill>
                  <a:schemeClr val="tx2">
                    <a:lumMod val="75000"/>
                  </a:schemeClr>
                </a:solidFill>
                <a:latin typeface="楷体" panose="02010609060101010101" pitchFamily="49" charset="-122"/>
                <a:ea typeface="楷体" panose="02010609060101010101" pitchFamily="49" charset="-122"/>
              </a:rPr>
              <a:t>对电枢受力及速度的预测效果良好，电枢的实际出口速度与目标速度间的误差小于</a:t>
            </a:r>
            <a:r>
              <a:rPr lang="en-US" altLang="zh-CN" sz="2000" b="1" dirty="0">
                <a:solidFill>
                  <a:schemeClr val="tx2">
                    <a:lumMod val="75000"/>
                  </a:schemeClr>
                </a:solidFill>
                <a:latin typeface="楷体" panose="02010609060101010101" pitchFamily="49" charset="-122"/>
                <a:ea typeface="楷体" panose="02010609060101010101" pitchFamily="49" charset="-122"/>
              </a:rPr>
              <a:t>2%</a:t>
            </a:r>
            <a:r>
              <a:rPr lang="zh-CN" altLang="en-US" sz="2000" b="1" dirty="0">
                <a:solidFill>
                  <a:schemeClr val="tx2">
                    <a:lumMod val="75000"/>
                  </a:schemeClr>
                </a:solidFill>
                <a:latin typeface="楷体" panose="02010609060101010101" pitchFamily="49" charset="-122"/>
                <a:ea typeface="楷体" panose="02010609060101010101" pitchFamily="49" charset="-122"/>
              </a:rPr>
              <a:t>；</a:t>
            </a:r>
          </a:p>
        </p:txBody>
      </p:sp>
      <p:sp>
        <p:nvSpPr>
          <p:cNvPr id="8" name="矩形 7"/>
          <p:cNvSpPr/>
          <p:nvPr/>
        </p:nvSpPr>
        <p:spPr>
          <a:xfrm>
            <a:off x="7611212" y="2803146"/>
            <a:ext cx="4327998" cy="707886"/>
          </a:xfrm>
          <a:prstGeom prst="rect">
            <a:avLst/>
          </a:prstGeom>
        </p:spPr>
        <p:txBody>
          <a:bodyPr wrap="square">
            <a:spAutoFit/>
          </a:bodyPr>
          <a:lstStyle/>
          <a:p>
            <a:r>
              <a:rPr lang="zh-CN" altLang="en-US" sz="2000" b="1" dirty="0">
                <a:solidFill>
                  <a:schemeClr val="tx2">
                    <a:lumMod val="75000"/>
                  </a:schemeClr>
                </a:solidFill>
                <a:latin typeface="楷体" panose="02010609060101010101" pitchFamily="49" charset="-122"/>
                <a:ea typeface="楷体" panose="02010609060101010101" pitchFamily="49" charset="-122"/>
              </a:rPr>
              <a:t>（</a:t>
            </a:r>
            <a:r>
              <a:rPr lang="en-US" altLang="zh-CN" sz="2000" b="1" dirty="0">
                <a:solidFill>
                  <a:schemeClr val="tx2">
                    <a:lumMod val="75000"/>
                  </a:schemeClr>
                </a:solidFill>
                <a:latin typeface="楷体" panose="02010609060101010101" pitchFamily="49" charset="-122"/>
                <a:ea typeface="楷体" panose="02010609060101010101" pitchFamily="49" charset="-122"/>
              </a:rPr>
              <a:t>4</a:t>
            </a:r>
            <a:r>
              <a:rPr lang="zh-CN" altLang="en-US" sz="2000" b="1" dirty="0">
                <a:solidFill>
                  <a:schemeClr val="tx2">
                    <a:lumMod val="75000"/>
                  </a:schemeClr>
                </a:solidFill>
                <a:latin typeface="楷体" panose="02010609060101010101" pitchFamily="49" charset="-122"/>
                <a:ea typeface="楷体" panose="02010609060101010101" pitchFamily="49" charset="-122"/>
              </a:rPr>
              <a:t>）系统的发射效率</a:t>
            </a:r>
            <a:r>
              <a:rPr lang="zh-CN" altLang="en-US" sz="2000" b="1" dirty="0" smtClean="0">
                <a:solidFill>
                  <a:schemeClr val="tx2">
                    <a:lumMod val="75000"/>
                  </a:schemeClr>
                </a:solidFill>
                <a:latin typeface="楷体" panose="02010609060101010101" pitchFamily="49" charset="-122"/>
                <a:ea typeface="楷体" panose="02010609060101010101" pitchFamily="49" charset="-122"/>
              </a:rPr>
              <a:t>处于很</a:t>
            </a:r>
            <a:r>
              <a:rPr lang="zh-CN" altLang="en-US" sz="2000" b="1" dirty="0">
                <a:solidFill>
                  <a:schemeClr val="tx2">
                    <a:lumMod val="75000"/>
                  </a:schemeClr>
                </a:solidFill>
                <a:latin typeface="楷体" panose="02010609060101010101" pitchFamily="49" charset="-122"/>
                <a:ea typeface="楷体" panose="02010609060101010101" pitchFamily="49" charset="-122"/>
              </a:rPr>
              <a:t>高的区间内，并且比全局最高值仅低</a:t>
            </a:r>
            <a:r>
              <a:rPr lang="en-US" altLang="zh-CN" sz="2000" b="1" dirty="0">
                <a:solidFill>
                  <a:schemeClr val="tx2">
                    <a:lumMod val="75000"/>
                  </a:schemeClr>
                </a:solidFill>
                <a:latin typeface="楷体" panose="02010609060101010101" pitchFamily="49" charset="-122"/>
                <a:ea typeface="楷体" panose="02010609060101010101" pitchFamily="49" charset="-122"/>
              </a:rPr>
              <a:t>0.5%</a:t>
            </a:r>
            <a:r>
              <a:rPr lang="zh-CN" altLang="en-US" sz="2000" b="1" dirty="0" smtClean="0">
                <a:solidFill>
                  <a:schemeClr val="tx2">
                    <a:lumMod val="75000"/>
                  </a:schemeClr>
                </a:solidFill>
                <a:latin typeface="楷体" panose="02010609060101010101" pitchFamily="49" charset="-122"/>
                <a:ea typeface="楷体" panose="02010609060101010101" pitchFamily="49" charset="-122"/>
              </a:rPr>
              <a:t>。</a:t>
            </a:r>
            <a:endParaRPr lang="zh-CN" altLang="en-US" sz="2000" b="1" dirty="0">
              <a:solidFill>
                <a:schemeClr val="tx2">
                  <a:lumMod val="75000"/>
                </a:schemeClr>
              </a:solidFill>
              <a:latin typeface="楷体" panose="02010609060101010101" pitchFamily="49" charset="-122"/>
              <a:ea typeface="楷体" panose="02010609060101010101" pitchFamily="49" charset="-122"/>
            </a:endParaRPr>
          </a:p>
        </p:txBody>
      </p:sp>
      <p:sp>
        <p:nvSpPr>
          <p:cNvPr id="17" name="椭圆 16"/>
          <p:cNvSpPr/>
          <p:nvPr/>
        </p:nvSpPr>
        <p:spPr>
          <a:xfrm>
            <a:off x="4020986" y="1622449"/>
            <a:ext cx="800228" cy="2593072"/>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2" name="对象 11"/>
          <p:cNvGraphicFramePr>
            <a:graphicFrameLocks noChangeAspect="1"/>
          </p:cNvGraphicFramePr>
          <p:nvPr>
            <p:extLst>
              <p:ext uri="{D42A27DB-BD31-4B8C-83A1-F6EECF244321}">
                <p14:modId xmlns:p14="http://schemas.microsoft.com/office/powerpoint/2010/main" val="3444452055"/>
              </p:ext>
            </p:extLst>
          </p:nvPr>
        </p:nvGraphicFramePr>
        <p:xfrm>
          <a:off x="294135" y="4326042"/>
          <a:ext cx="7453702" cy="2489058"/>
        </p:xfrm>
        <a:graphic>
          <a:graphicData uri="http://schemas.openxmlformats.org/presentationml/2006/ole">
            <mc:AlternateContent xmlns:mc="http://schemas.openxmlformats.org/markup-compatibility/2006">
              <mc:Choice xmlns:v="urn:schemas-microsoft-com:vml" Requires="v">
                <p:oleObj spid="_x0000_s18460" name="Visio" r:id="rId4" imgW="10142185" imgH="3398441" progId="Visio.Drawing.15">
                  <p:embed/>
                </p:oleObj>
              </mc:Choice>
              <mc:Fallback>
                <p:oleObj name="Visio" r:id="rId4" imgW="10142185" imgH="3398441" progId="Visio.Drawing.15">
                  <p:embed/>
                  <p:pic>
                    <p:nvPicPr>
                      <p:cNvPr id="21" name="对象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135" y="4326042"/>
                        <a:ext cx="7453702" cy="2489058"/>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2980140640"/>
              </p:ext>
            </p:extLst>
          </p:nvPr>
        </p:nvGraphicFramePr>
        <p:xfrm>
          <a:off x="7821839" y="3666204"/>
          <a:ext cx="4179661" cy="3135596"/>
        </p:xfrm>
        <a:graphic>
          <a:graphicData uri="http://schemas.openxmlformats.org/presentationml/2006/ole">
            <mc:AlternateContent xmlns:mc="http://schemas.openxmlformats.org/markup-compatibility/2006">
              <mc:Choice xmlns:v="urn:schemas-microsoft-com:vml" Requires="v">
                <p:oleObj spid="_x0000_s18461" name="Visio" r:id="rId6" imgW="4533723" imgH="3398441" progId="Visio.Drawing.15">
                  <p:embed/>
                </p:oleObj>
              </mc:Choice>
              <mc:Fallback>
                <p:oleObj name="Visio" r:id="rId6" imgW="4533723" imgH="3398441" progId="Visio.Drawing.15">
                  <p:embed/>
                  <p:pic>
                    <p:nvPicPr>
                      <p:cNvPr id="25" name="对象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21839" y="3666204"/>
                        <a:ext cx="4179661" cy="3135596"/>
                      </a:xfrm>
                      <a:prstGeom prst="rect">
                        <a:avLst/>
                      </a:prstGeom>
                      <a:noFill/>
                    </p:spPr>
                  </p:pic>
                </p:oleObj>
              </mc:Fallback>
            </mc:AlternateContent>
          </a:graphicData>
        </a:graphic>
      </p:graphicFrame>
    </p:spTree>
    <p:extLst>
      <p:ext uri="{BB962C8B-B14F-4D97-AF65-F5344CB8AC3E}">
        <p14:creationId xmlns:p14="http://schemas.microsoft.com/office/powerpoint/2010/main" val="2374531361"/>
      </p:ext>
    </p:extLst>
  </p:cSld>
  <p:clrMapOvr>
    <a:masterClrMapping/>
  </p:clrMapOvr>
  <p:transition advTm="18073"/>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800" dirty="0" smtClean="0">
                <a:latin typeface="Times New Roman" panose="02020603050405020304" pitchFamily="18" charset="0"/>
                <a:cs typeface="Times New Roman" panose="02020603050405020304" pitchFamily="18" charset="0"/>
              </a:rPr>
              <a:t>4  </a:t>
            </a:r>
            <a:r>
              <a:rPr lang="zh-CN" altLang="en-US" sz="2800" dirty="0" smtClean="0">
                <a:latin typeface="Times New Roman" panose="02020603050405020304" pitchFamily="18" charset="0"/>
                <a:cs typeface="Times New Roman" panose="02020603050405020304" pitchFamily="18" charset="0"/>
              </a:rPr>
              <a:t>结论</a:t>
            </a:r>
            <a:endParaRPr lang="zh-CN" altLang="en-US" sz="2800" dirty="0"/>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3" name="组合 2"/>
          <p:cNvGrpSpPr/>
          <p:nvPr/>
        </p:nvGrpSpPr>
        <p:grpSpPr>
          <a:xfrm>
            <a:off x="345348" y="1381350"/>
            <a:ext cx="11728664" cy="4849564"/>
            <a:chOff x="561972" y="1459380"/>
            <a:chExt cx="11728664" cy="4849564"/>
          </a:xfrm>
        </p:grpSpPr>
        <p:grpSp>
          <p:nvGrpSpPr>
            <p:cNvPr id="27" name="组合 26"/>
            <p:cNvGrpSpPr/>
            <p:nvPr/>
          </p:nvGrpSpPr>
          <p:grpSpPr>
            <a:xfrm>
              <a:off x="561972" y="1459380"/>
              <a:ext cx="11728664" cy="4849564"/>
              <a:chOff x="561971" y="1363320"/>
              <a:chExt cx="11728664" cy="4849564"/>
            </a:xfrm>
          </p:grpSpPr>
          <p:sp>
            <p:nvSpPr>
              <p:cNvPr id="19" name="矩形 18"/>
              <p:cNvSpPr/>
              <p:nvPr/>
            </p:nvSpPr>
            <p:spPr>
              <a:xfrm>
                <a:off x="561974" y="1363320"/>
                <a:ext cx="11728661" cy="646331"/>
              </a:xfrm>
              <a:prstGeom prst="rect">
                <a:avLst/>
              </a:prstGeom>
              <a:solidFill>
                <a:schemeClr val="accent5">
                  <a:lumMod val="20000"/>
                  <a:lumOff val="80000"/>
                </a:schemeClr>
              </a:solidFill>
            </p:spPr>
            <p:txBody>
              <a:bodyPr wrap="square">
                <a:spAutoFit/>
              </a:bodyPr>
              <a:lstStyle/>
              <a:p>
                <a:pPr>
                  <a:lnSpc>
                    <a:spcPct val="150000"/>
                  </a:lnSpc>
                </a:pPr>
                <a:r>
                  <a:rPr lang="en-US" altLang="zh-CN" sz="24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sz="2400" b="1" dirty="0">
                    <a:solidFill>
                      <a:prstClr val="black"/>
                    </a:solidFill>
                    <a:latin typeface="微软雅黑" panose="020B0503020204020204" pitchFamily="34" charset="-122"/>
                    <a:ea typeface="微软雅黑" panose="020B0503020204020204" pitchFamily="34" charset="-122"/>
                  </a:rPr>
                  <a:t>）</a:t>
                </a:r>
                <a:r>
                  <a:rPr lang="zh-CN" altLang="zh-CN" sz="2400" b="1" dirty="0">
                    <a:solidFill>
                      <a:prstClr val="black"/>
                    </a:solidFill>
                    <a:latin typeface="微软雅黑" panose="020B0503020204020204" pitchFamily="34" charset="-122"/>
                    <a:ea typeface="微软雅黑" panose="020B0503020204020204" pitchFamily="34" charset="-122"/>
                  </a:rPr>
                  <a:t>电枢电阻是导致感应电流反向的原因 ，因此电枢会在运动尾程受到制动力的作用</a:t>
                </a:r>
                <a:r>
                  <a:rPr lang="zh-CN" altLang="en-US" sz="2400" b="1" dirty="0">
                    <a:solidFill>
                      <a:prstClr val="black"/>
                    </a:solidFill>
                    <a:latin typeface="微软雅黑" panose="020B0503020204020204" pitchFamily="34" charset="-122"/>
                    <a:ea typeface="微软雅黑" panose="020B0503020204020204" pitchFamily="34" charset="-122"/>
                  </a:rPr>
                  <a:t>。</a:t>
                </a:r>
              </a:p>
            </p:txBody>
          </p:sp>
          <p:sp>
            <p:nvSpPr>
              <p:cNvPr id="21" name="矩形 20"/>
              <p:cNvSpPr/>
              <p:nvPr/>
            </p:nvSpPr>
            <p:spPr>
              <a:xfrm>
                <a:off x="561974" y="2263398"/>
                <a:ext cx="11728661" cy="646331"/>
              </a:xfrm>
              <a:prstGeom prst="rect">
                <a:avLst/>
              </a:prstGeom>
              <a:solidFill>
                <a:schemeClr val="accent5">
                  <a:lumMod val="20000"/>
                  <a:lumOff val="80000"/>
                </a:schemeClr>
              </a:solidFill>
            </p:spPr>
            <p:txBody>
              <a:bodyPr wrap="square">
                <a:spAutoFit/>
              </a:bodyPr>
              <a:lstStyle/>
              <a:p>
                <a:pPr>
                  <a:lnSpc>
                    <a:spcPct val="150000"/>
                  </a:lnSpc>
                </a:pPr>
                <a:r>
                  <a:rPr lang="en-US" altLang="zh-CN" sz="24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2400" b="1" dirty="0">
                    <a:solidFill>
                      <a:prstClr val="black"/>
                    </a:solidFill>
                    <a:latin typeface="微软雅黑" panose="020B0503020204020204" pitchFamily="34" charset="-122"/>
                    <a:ea typeface="微软雅黑" panose="020B0503020204020204" pitchFamily="34" charset="-122"/>
                  </a:rPr>
                  <a:t>）</a:t>
                </a:r>
                <a:r>
                  <a:rPr lang="zh-CN" altLang="zh-CN" sz="2400" b="1" dirty="0">
                    <a:solidFill>
                      <a:prstClr val="black"/>
                    </a:solidFill>
                    <a:latin typeface="微软雅黑" panose="020B0503020204020204" pitchFamily="34" charset="-122"/>
                    <a:ea typeface="微软雅黑" panose="020B0503020204020204" pitchFamily="34" charset="-122"/>
                  </a:rPr>
                  <a:t>通过把电枢的运动状态等效为一个时变电阻，建立了感应型线圈炮</a:t>
                </a:r>
                <a:r>
                  <a:rPr lang="zh-CN" altLang="zh-CN" sz="2400" b="1" dirty="0" smtClean="0">
                    <a:solidFill>
                      <a:prstClr val="black"/>
                    </a:solidFill>
                    <a:latin typeface="微软雅黑" panose="020B0503020204020204" pitchFamily="34" charset="-122"/>
                    <a:ea typeface="微软雅黑" panose="020B0503020204020204" pitchFamily="34" charset="-122"/>
                  </a:rPr>
                  <a:t>的等效</a:t>
                </a:r>
                <a:r>
                  <a:rPr lang="zh-CN" altLang="zh-CN" sz="2400" b="1" dirty="0">
                    <a:solidFill>
                      <a:prstClr val="black"/>
                    </a:solidFill>
                    <a:latin typeface="微软雅黑" panose="020B0503020204020204" pitchFamily="34" charset="-122"/>
                    <a:ea typeface="微软雅黑" panose="020B0503020204020204" pitchFamily="34" charset="-122"/>
                  </a:rPr>
                  <a:t>模型</a:t>
                </a:r>
                <a:r>
                  <a:rPr lang="zh-CN" altLang="en-US" sz="2400" b="1" dirty="0">
                    <a:solidFill>
                      <a:prstClr val="black"/>
                    </a:solidFill>
                    <a:latin typeface="微软雅黑" panose="020B0503020204020204" pitchFamily="34" charset="-122"/>
                    <a:ea typeface="微软雅黑" panose="020B0503020204020204" pitchFamily="34" charset="-122"/>
                  </a:rPr>
                  <a:t>。</a:t>
                </a:r>
              </a:p>
            </p:txBody>
          </p:sp>
          <p:sp>
            <p:nvSpPr>
              <p:cNvPr id="23" name="矩形 22"/>
              <p:cNvSpPr/>
              <p:nvPr/>
            </p:nvSpPr>
            <p:spPr>
              <a:xfrm>
                <a:off x="561974" y="3163476"/>
                <a:ext cx="11728661" cy="646331"/>
              </a:xfrm>
              <a:prstGeom prst="rect">
                <a:avLst/>
              </a:prstGeom>
              <a:solidFill>
                <a:schemeClr val="accent5">
                  <a:lumMod val="20000"/>
                  <a:lumOff val="80000"/>
                </a:schemeClr>
              </a:solidFill>
            </p:spPr>
            <p:txBody>
              <a:bodyPr wrap="square">
                <a:spAutoFit/>
              </a:bodyPr>
              <a:lstStyle/>
              <a:p>
                <a:pPr>
                  <a:lnSpc>
                    <a:spcPct val="150000"/>
                  </a:lnSpc>
                </a:pPr>
                <a:r>
                  <a:rPr lang="en-US" altLang="zh-CN" sz="24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sz="2400" b="1" dirty="0" smtClean="0">
                    <a:solidFill>
                      <a:prstClr val="black"/>
                    </a:solidFill>
                    <a:latin typeface="微软雅黑" panose="020B0503020204020204" pitchFamily="34" charset="-122"/>
                    <a:ea typeface="微软雅黑" panose="020B0503020204020204" pitchFamily="34" charset="-122"/>
                  </a:rPr>
                  <a:t>）</a:t>
                </a:r>
                <a:r>
                  <a:rPr lang="zh-CN" altLang="zh-CN" sz="2400" b="1" dirty="0" smtClean="0">
                    <a:solidFill>
                      <a:prstClr val="black"/>
                    </a:solidFill>
                    <a:latin typeface="微软雅黑" panose="020B0503020204020204" pitchFamily="34" charset="-122"/>
                    <a:ea typeface="微软雅黑" panose="020B0503020204020204" pitchFamily="34" charset="-122"/>
                  </a:rPr>
                  <a:t>优化</a:t>
                </a:r>
                <a:r>
                  <a:rPr lang="zh-CN" altLang="zh-CN" sz="2400" b="1" dirty="0">
                    <a:solidFill>
                      <a:prstClr val="black"/>
                    </a:solidFill>
                    <a:latin typeface="微软雅黑" panose="020B0503020204020204" pitchFamily="34" charset="-122"/>
                    <a:ea typeface="微软雅黑" panose="020B0503020204020204" pitchFamily="34" charset="-122"/>
                  </a:rPr>
                  <a:t>的电容器参数能够良好地满足目标速度的需求，误差小于</a:t>
                </a:r>
                <a:r>
                  <a:rPr lang="en-US" altLang="zh-CN" sz="24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zh-CN" sz="2400" b="1" dirty="0" smtClean="0">
                    <a:solidFill>
                      <a:prstClr val="black"/>
                    </a:solidFill>
                    <a:latin typeface="微软雅黑" panose="020B0503020204020204" pitchFamily="34" charset="-122"/>
                    <a:ea typeface="微软雅黑" panose="020B0503020204020204" pitchFamily="34" charset="-122"/>
                  </a:rPr>
                  <a:t>。</a:t>
                </a:r>
                <a:endParaRPr lang="zh-CN" altLang="en-US" sz="2400" b="1" dirty="0">
                  <a:solidFill>
                    <a:prstClr val="black"/>
                  </a:solidFill>
                  <a:latin typeface="微软雅黑" panose="020B0503020204020204" pitchFamily="34" charset="-122"/>
                  <a:ea typeface="微软雅黑" panose="020B0503020204020204" pitchFamily="34" charset="-122"/>
                </a:endParaRPr>
              </a:p>
            </p:txBody>
          </p:sp>
          <p:sp>
            <p:nvSpPr>
              <p:cNvPr id="25" name="矩形 24"/>
              <p:cNvSpPr/>
              <p:nvPr/>
            </p:nvSpPr>
            <p:spPr>
              <a:xfrm>
                <a:off x="561971" y="5012555"/>
                <a:ext cx="11728664" cy="1200329"/>
              </a:xfrm>
              <a:prstGeom prst="rect">
                <a:avLst/>
              </a:prstGeom>
              <a:solidFill>
                <a:schemeClr val="accent5">
                  <a:lumMod val="20000"/>
                  <a:lumOff val="80000"/>
                </a:schemeClr>
              </a:solidFill>
            </p:spPr>
            <p:txBody>
              <a:bodyPr wrap="square">
                <a:spAutoFit/>
              </a:bodyPr>
              <a:lstStyle/>
              <a:p>
                <a:pPr>
                  <a:lnSpc>
                    <a:spcPct val="150000"/>
                  </a:lnSpc>
                </a:pPr>
                <a:r>
                  <a:rPr lang="en-US" altLang="zh-CN" sz="24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5</a:t>
                </a:r>
                <a:r>
                  <a:rPr lang="zh-CN" altLang="en-US" sz="2400" b="1"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2400" b="1" dirty="0" smtClean="0">
                    <a:solidFill>
                      <a:prstClr val="black"/>
                    </a:solidFill>
                    <a:latin typeface="微软雅黑" panose="020B0503020204020204" pitchFamily="34" charset="-122"/>
                    <a:ea typeface="微软雅黑" panose="020B0503020204020204" pitchFamily="34" charset="-122"/>
                  </a:rPr>
                  <a:t>电枢</a:t>
                </a:r>
                <a:r>
                  <a:rPr lang="zh-CN" altLang="zh-CN" sz="2400" b="1" dirty="0">
                    <a:solidFill>
                      <a:prstClr val="black"/>
                    </a:solidFill>
                    <a:latin typeface="微软雅黑" panose="020B0503020204020204" pitchFamily="34" charset="-122"/>
                    <a:ea typeface="微软雅黑" panose="020B0503020204020204" pitchFamily="34" charset="-122"/>
                  </a:rPr>
                  <a:t>的速度越快，为了与其运动状态相匹配，需要更低的电容值与更高的初始充电电压</a:t>
                </a:r>
                <a:r>
                  <a:rPr lang="zh-CN" altLang="zh-CN" sz="2400" b="1" dirty="0" smtClean="0">
                    <a:solidFill>
                      <a:prstClr val="black"/>
                    </a:solidFill>
                    <a:latin typeface="微软雅黑" panose="020B0503020204020204" pitchFamily="34" charset="-122"/>
                    <a:ea typeface="微软雅黑" panose="020B0503020204020204" pitchFamily="34" charset="-122"/>
                  </a:rPr>
                  <a:t>。系统</a:t>
                </a:r>
                <a:r>
                  <a:rPr lang="zh-CN" altLang="zh-CN" sz="2400" b="1" dirty="0">
                    <a:solidFill>
                      <a:prstClr val="black"/>
                    </a:solidFill>
                    <a:latin typeface="微软雅黑" panose="020B0503020204020204" pitchFamily="34" charset="-122"/>
                    <a:ea typeface="微软雅黑" panose="020B0503020204020204" pitchFamily="34" charset="-122"/>
                  </a:rPr>
                  <a:t>的发射效率随电枢速度的增加而提升。</a:t>
                </a:r>
                <a:endParaRPr lang="zh-CN" altLang="en-US" sz="2400" b="1" dirty="0">
                  <a:solidFill>
                    <a:prstClr val="black"/>
                  </a:solidFill>
                  <a:latin typeface="微软雅黑" panose="020B0503020204020204" pitchFamily="34" charset="-122"/>
                  <a:ea typeface="微软雅黑" panose="020B0503020204020204" pitchFamily="34" charset="-122"/>
                </a:endParaRPr>
              </a:p>
            </p:txBody>
          </p:sp>
        </p:grpSp>
        <p:sp>
          <p:nvSpPr>
            <p:cNvPr id="11" name="矩形 10"/>
            <p:cNvSpPr/>
            <p:nvPr/>
          </p:nvSpPr>
          <p:spPr>
            <a:xfrm>
              <a:off x="561972" y="4120704"/>
              <a:ext cx="11728664" cy="646331"/>
            </a:xfrm>
            <a:prstGeom prst="rect">
              <a:avLst/>
            </a:prstGeom>
            <a:solidFill>
              <a:schemeClr val="accent5">
                <a:lumMod val="20000"/>
                <a:lumOff val="80000"/>
              </a:schemeClr>
            </a:solidFill>
          </p:spPr>
          <p:txBody>
            <a:bodyPr wrap="square">
              <a:spAutoFit/>
            </a:bodyPr>
            <a:lstStyle/>
            <a:p>
              <a:pPr>
                <a:lnSpc>
                  <a:spcPct val="150000"/>
                </a:lnSpc>
              </a:pPr>
              <a:r>
                <a:rPr lang="en-US" altLang="zh-CN" sz="24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sz="2400" b="1" dirty="0" smtClean="0">
                  <a:solidFill>
                    <a:prstClr val="black"/>
                  </a:solidFill>
                  <a:latin typeface="微软雅黑" panose="020B0503020204020204" pitchFamily="34" charset="-122"/>
                  <a:ea typeface="微软雅黑" panose="020B0503020204020204" pitchFamily="34" charset="-122"/>
                </a:rPr>
                <a:t>）</a:t>
              </a:r>
              <a:r>
                <a:rPr lang="zh-CN" altLang="zh-CN" sz="2400" b="1" dirty="0">
                  <a:solidFill>
                    <a:prstClr val="black"/>
                  </a:solidFill>
                  <a:latin typeface="微软雅黑" panose="020B0503020204020204" pitchFamily="34" charset="-122"/>
                  <a:ea typeface="微软雅黑" panose="020B0503020204020204" pitchFamily="34" charset="-122"/>
                </a:rPr>
                <a:t>系统的发射效率仅</a:t>
              </a:r>
              <a:r>
                <a:rPr lang="zh-CN" altLang="zh-CN" sz="2400" b="1" dirty="0" smtClean="0">
                  <a:solidFill>
                    <a:prstClr val="black"/>
                  </a:solidFill>
                  <a:latin typeface="微软雅黑" panose="020B0503020204020204" pitchFamily="34" charset="-122"/>
                  <a:ea typeface="微软雅黑" panose="020B0503020204020204" pitchFamily="34" charset="-122"/>
                </a:rPr>
                <a:t>比</a:t>
              </a:r>
              <a:r>
                <a:rPr lang="zh-CN" altLang="en-US" sz="2400" b="1" dirty="0" smtClean="0">
                  <a:solidFill>
                    <a:prstClr val="black"/>
                  </a:solidFill>
                  <a:latin typeface="微软雅黑" panose="020B0503020204020204" pitchFamily="34" charset="-122"/>
                  <a:ea typeface="微软雅黑" panose="020B0503020204020204" pitchFamily="34" charset="-122"/>
                </a:rPr>
                <a:t>全局的最高值</a:t>
              </a:r>
              <a:r>
                <a:rPr lang="zh-CN" altLang="zh-CN" sz="2400" b="1" dirty="0" smtClean="0">
                  <a:solidFill>
                    <a:prstClr val="black"/>
                  </a:solidFill>
                  <a:latin typeface="微软雅黑" panose="020B0503020204020204" pitchFamily="34" charset="-122"/>
                  <a:ea typeface="微软雅黑" panose="020B0503020204020204" pitchFamily="34" charset="-122"/>
                </a:rPr>
                <a:t>仅</a:t>
              </a:r>
              <a:r>
                <a:rPr lang="zh-CN" altLang="zh-CN" sz="2400" b="1" dirty="0">
                  <a:solidFill>
                    <a:prstClr val="black"/>
                  </a:solidFill>
                  <a:latin typeface="微软雅黑" panose="020B0503020204020204" pitchFamily="34" charset="-122"/>
                  <a:ea typeface="微软雅黑" panose="020B0503020204020204" pitchFamily="34" charset="-122"/>
                </a:rPr>
                <a:t>低</a:t>
              </a:r>
              <a:r>
                <a:rPr lang="en-US" altLang="zh-CN" sz="24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0.5</a:t>
              </a:r>
              <a:r>
                <a:rPr lang="en-US" altLang="zh-CN" sz="2400" b="1"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2400" b="1" dirty="0" smtClean="0">
                  <a:solidFill>
                    <a:prstClr val="black"/>
                  </a:solidFill>
                  <a:latin typeface="微软雅黑" panose="020B0503020204020204" pitchFamily="34" charset="-122"/>
                  <a:ea typeface="微软雅黑" panose="020B0503020204020204" pitchFamily="34" charset="-122"/>
                </a:rPr>
                <a:t>。</a:t>
              </a:r>
              <a:endParaRPr lang="zh-CN" altLang="en-US" sz="2400" b="1" dirty="0">
                <a:solidFill>
                  <a:prstClr val="black"/>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439874690"/>
      </p:ext>
    </p:extLst>
  </p:cSld>
  <p:clrMapOvr>
    <a:masterClrMapping/>
  </p:clrMapOvr>
  <p:transition advTm="18073"/>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1535459" y="2942433"/>
            <a:ext cx="9288462" cy="1395651"/>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zh-CN" altLang="en-US" sz="4000" b="1"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sym typeface="+mn-ea"/>
              </a:rPr>
              <a:t> </a:t>
            </a:r>
            <a:r>
              <a:rPr kumimoji="0" lang="zh-CN" altLang="en-US" sz="6600" b="1" i="0" u="none" strike="noStrike" kern="1200" cap="none" spc="0" normalizeH="0" baseline="0" noProof="0" dirty="0" smtClean="0">
                <a:ln>
                  <a:noFill/>
                </a:ln>
                <a:solidFill>
                  <a:prstClr val="black"/>
                </a:solidFill>
                <a:effectLst/>
                <a:uLnTx/>
                <a:uFillTx/>
                <a:latin typeface="Calibri"/>
                <a:ea typeface="宋体" panose="02010600030101010101" pitchFamily="2" charset="-122"/>
                <a:sym typeface="+mn-ea"/>
              </a:rPr>
              <a:t>谢谢大家！</a:t>
            </a:r>
            <a:endParaRPr lang="en-US" altLang="zh-CN" sz="6600" dirty="0" smtClean="0">
              <a:solidFill>
                <a:prstClr val="black"/>
              </a:solidFill>
              <a:latin typeface="Times New Roman" panose="02020603050405020304" pitchFamily="18" charset="0"/>
              <a:cs typeface="Times New Roman" panose="02020603050405020304" pitchFamily="18" charset="0"/>
              <a:sym typeface="+mn-ea"/>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US" altLang="zh-CN" sz="16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5" name="标题 1"/>
          <p:cNvSpPr txBox="1">
            <a:spLocks/>
          </p:cNvSpPr>
          <p:nvPr/>
        </p:nvSpPr>
        <p:spPr>
          <a:xfrm>
            <a:off x="0" y="188640"/>
            <a:ext cx="10128448" cy="504056"/>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a:lstStyle>
          <a:p>
            <a:pPr algn="l"/>
            <a:endParaRPr lang="zh-CN" alt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202031413"/>
      </p:ext>
    </p:extLst>
  </p:cSld>
  <p:clrMapOvr>
    <a:masterClrMapping/>
  </p:clrMapOvr>
  <p:transition advTm="346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5"/>
          <p:cNvSpPr txBox="1">
            <a:spLocks noChangeArrowheads="1"/>
          </p:cNvSpPr>
          <p:nvPr/>
        </p:nvSpPr>
        <p:spPr bwMode="auto">
          <a:xfrm>
            <a:off x="1025110" y="1902394"/>
            <a:ext cx="10253663" cy="3582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622" tIns="51312" rIns="102622" bIns="51312">
            <a:spAutoFit/>
          </a:bodyPr>
          <a:lstStyle>
            <a:lvl1pPr>
              <a:spcBef>
                <a:spcPct val="20000"/>
              </a:spcBef>
              <a:buFont typeface="宋体" panose="02010600030101010101" pitchFamily="2" charset="-122"/>
              <a:buChar char="•"/>
              <a:defRPr sz="4000">
                <a:solidFill>
                  <a:schemeClr val="tx1"/>
                </a:solidFill>
                <a:latin typeface="Arial" panose="020B0604020202020204" pitchFamily="34" charset="0"/>
                <a:ea typeface="宋体" panose="02010600030101010101" pitchFamily="2" charset="-122"/>
              </a:defRPr>
            </a:lvl1pPr>
            <a:lvl2pPr marL="742950" indent="-285750">
              <a:spcBef>
                <a:spcPct val="20000"/>
              </a:spcBef>
              <a:buFont typeface="宋体" panose="02010600030101010101" pitchFamily="2" charset="-122"/>
              <a:buChar char="–"/>
              <a:defRPr sz="3500">
                <a:solidFill>
                  <a:schemeClr val="tx1"/>
                </a:solidFill>
                <a:latin typeface="Arial" panose="020B0604020202020204" pitchFamily="34" charset="0"/>
                <a:ea typeface="宋体" panose="02010600030101010101" pitchFamily="2" charset="-122"/>
              </a:defRPr>
            </a:lvl2pPr>
            <a:lvl3pPr marL="1143000" indent="-228600">
              <a:spcBef>
                <a:spcPct val="20000"/>
              </a:spcBef>
              <a:buFont typeface="宋体" panose="02010600030101010101" pitchFamily="2" charset="-122"/>
              <a:buChar char="•"/>
              <a:defRPr sz="3000">
                <a:solidFill>
                  <a:schemeClr val="tx1"/>
                </a:solidFill>
                <a:latin typeface="Arial" panose="020B0604020202020204" pitchFamily="34" charset="0"/>
                <a:ea typeface="宋体" panose="02010600030101010101" pitchFamily="2" charset="-122"/>
              </a:defRPr>
            </a:lvl3pPr>
            <a:lvl4pPr marL="1600200" indent="-228600">
              <a:spcBef>
                <a:spcPct val="20000"/>
              </a:spcBef>
              <a:buFont typeface="宋体" panose="02010600030101010101" pitchFamily="2" charset="-122"/>
              <a:buChar char="–"/>
              <a:defRPr sz="2500">
                <a:solidFill>
                  <a:schemeClr val="tx1"/>
                </a:solidFill>
                <a:latin typeface="Arial" panose="020B0604020202020204" pitchFamily="34" charset="0"/>
                <a:ea typeface="宋体" panose="02010600030101010101" pitchFamily="2" charset="-122"/>
              </a:defRPr>
            </a:lvl4pPr>
            <a:lvl5pPr marL="2057400" indent="-228600">
              <a:spcBef>
                <a:spcPct val="20000"/>
              </a:spcBef>
              <a:buFont typeface="宋体" panose="02010600030101010101" pitchFamily="2" charset="-122"/>
              <a:buChar char="»"/>
              <a:defRPr sz="2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Font typeface="宋体" panose="02010600030101010101" pitchFamily="2" charset="-122"/>
              <a:buChar char="»"/>
              <a:defRPr sz="2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Font typeface="宋体" panose="02010600030101010101" pitchFamily="2" charset="-122"/>
              <a:buChar char="»"/>
              <a:defRPr sz="2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Font typeface="宋体" panose="02010600030101010101" pitchFamily="2" charset="-122"/>
              <a:buChar char="»"/>
              <a:defRPr sz="2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Font typeface="宋体" panose="02010600030101010101" pitchFamily="2" charset="-122"/>
              <a:buChar char="»"/>
              <a:defRPr sz="2500">
                <a:solidFill>
                  <a:schemeClr val="tx1"/>
                </a:solidFill>
                <a:latin typeface="Arial" panose="020B0604020202020204" pitchFamily="34" charset="0"/>
                <a:ea typeface="宋体" panose="02010600030101010101" pitchFamily="2" charset="-122"/>
              </a:defRPr>
            </a:lvl9pPr>
          </a:lstStyle>
          <a:p>
            <a:pPr marR="0" lvl="0" algn="l" defTabSz="914400" rtl="0" eaLnBrk="1" fontAlgn="base" latinLnBrk="0" hangingPunct="1">
              <a:lnSpc>
                <a:spcPct val="125000"/>
              </a:lnSpc>
              <a:spcBef>
                <a:spcPts val="1235"/>
              </a:spcBef>
              <a:spcAft>
                <a:spcPct val="0"/>
              </a:spcAft>
              <a:buClrTx/>
              <a:buSzTx/>
              <a:buNone/>
              <a:tabLst/>
              <a:defRPr/>
            </a:pPr>
            <a:r>
              <a:rPr lang="en-US" altLang="zh-CN" b="1" dirty="0">
                <a:solidFill>
                  <a:srgbClr val="1F497D"/>
                </a:solidFill>
                <a:latin typeface="Times New Roman" panose="02020603050405020304" pitchFamily="18" charset="0"/>
                <a:ea typeface="微软雅黑" panose="020B0503020204020204" pitchFamily="34" charset="-122"/>
                <a:cs typeface="Times New Roman" panose="02020603050405020304" pitchFamily="18" charset="0"/>
                <a:sym typeface="+mn-ea"/>
              </a:rPr>
              <a:t>1</a:t>
            </a:r>
            <a:r>
              <a:rPr kumimoji="0" lang="en-US" altLang="zh-CN" b="1" i="0" u="none" strike="noStrike" kern="1200" cap="none" spc="0" normalizeH="0" baseline="0" noProof="0" dirty="0" smtClean="0">
                <a:ln>
                  <a:noFill/>
                </a:ln>
                <a:solidFill>
                  <a:srgbClr val="1F497D"/>
                </a:solidFill>
                <a:effectLst/>
                <a:uLnTx/>
                <a:uFillTx/>
                <a:latin typeface="Calibri"/>
                <a:ea typeface="微软雅黑" panose="020B0503020204020204" pitchFamily="34" charset="-122"/>
                <a:cs typeface="Times New Roman" panose="02020603050405020304" pitchFamily="18" charset="0"/>
                <a:sym typeface="+mn-ea"/>
              </a:rPr>
              <a:t>  </a:t>
            </a:r>
            <a:r>
              <a:rPr kumimoji="0" lang="zh-CN" altLang="en-US" b="1" i="0" u="none" strike="noStrike" kern="1200" cap="none" spc="0" normalizeH="0" baseline="0" noProof="0" dirty="0" smtClean="0">
                <a:ln>
                  <a:noFill/>
                </a:ln>
                <a:solidFill>
                  <a:srgbClr val="1F497D"/>
                </a:solidFill>
                <a:effectLst/>
                <a:uLnTx/>
                <a:uFillTx/>
                <a:latin typeface="Calibri"/>
                <a:ea typeface="微软雅黑" panose="020B0503020204020204" pitchFamily="34" charset="-122"/>
                <a:cs typeface="Times New Roman" panose="02020603050405020304" pitchFamily="18" charset="0"/>
                <a:sym typeface="+mn-ea"/>
              </a:rPr>
              <a:t>电流环模型</a:t>
            </a:r>
            <a:endParaRPr kumimoji="0" lang="en-US" altLang="zh-CN" b="1" i="0" u="none" strike="noStrike" kern="1200" cap="none" spc="0" normalizeH="0" baseline="0" noProof="0" dirty="0" smtClean="0">
              <a:ln>
                <a:noFill/>
              </a:ln>
              <a:solidFill>
                <a:srgbClr val="1F497D"/>
              </a:solidFill>
              <a:effectLst/>
              <a:uLnTx/>
              <a:uFillTx/>
              <a:latin typeface="Calibri"/>
              <a:ea typeface="微软雅黑" panose="020B0503020204020204" pitchFamily="34" charset="-122"/>
              <a:cs typeface="Times New Roman" panose="02020603050405020304" pitchFamily="18" charset="0"/>
              <a:sym typeface="+mn-ea"/>
            </a:endParaRPr>
          </a:p>
          <a:p>
            <a:pPr lvl="0" fontAlgn="base">
              <a:lnSpc>
                <a:spcPct val="125000"/>
              </a:lnSpc>
              <a:spcBef>
                <a:spcPts val="1235"/>
              </a:spcBef>
              <a:spcAft>
                <a:spcPct val="0"/>
              </a:spcAft>
              <a:buNone/>
              <a:defRPr/>
            </a:pPr>
            <a:r>
              <a:rPr lang="zh-CN" altLang="en-US" b="1" dirty="0" smtClean="0">
                <a:solidFill>
                  <a:srgbClr val="1F497D"/>
                </a:solidFill>
                <a:latin typeface="Times New Roman" panose="02020603050405020304" pitchFamily="18" charset="0"/>
                <a:ea typeface="微软雅黑" panose="020B0503020204020204" pitchFamily="34" charset="-122"/>
                <a:cs typeface="Times New Roman" panose="02020603050405020304" pitchFamily="18" charset="0"/>
                <a:sym typeface="+mn-ea"/>
              </a:rPr>
              <a:t>2  </a:t>
            </a:r>
            <a:r>
              <a:rPr lang="zh-CN" altLang="en-US" b="1" dirty="0" smtClean="0">
                <a:solidFill>
                  <a:srgbClr val="1F497D"/>
                </a:solidFill>
                <a:latin typeface="Calibri"/>
                <a:ea typeface="微软雅黑" panose="020B0503020204020204" pitchFamily="34" charset="-122"/>
                <a:cs typeface="Times New Roman" panose="02020603050405020304" pitchFamily="18" charset="0"/>
                <a:sym typeface="+mn-ea"/>
              </a:rPr>
              <a:t>等效</a:t>
            </a:r>
            <a:r>
              <a:rPr lang="zh-CN" altLang="en-US" b="1" dirty="0">
                <a:solidFill>
                  <a:srgbClr val="1F497D"/>
                </a:solidFill>
                <a:latin typeface="Calibri"/>
                <a:ea typeface="微软雅黑" panose="020B0503020204020204" pitchFamily="34" charset="-122"/>
                <a:cs typeface="Times New Roman" panose="02020603050405020304" pitchFamily="18" charset="0"/>
                <a:sym typeface="+mn-ea"/>
              </a:rPr>
              <a:t>模型的建立</a:t>
            </a:r>
            <a:endParaRPr kumimoji="0" lang="en-US" altLang="zh-CN" b="1" i="0" u="none" strike="noStrike" kern="1200" cap="none" spc="0" normalizeH="0" baseline="0" noProof="0" dirty="0">
              <a:ln>
                <a:noFill/>
              </a:ln>
              <a:solidFill>
                <a:srgbClr val="1F497D"/>
              </a:solidFill>
              <a:effectLst/>
              <a:uLnTx/>
              <a:uFillTx/>
              <a:latin typeface="Calibri"/>
              <a:ea typeface="微软雅黑" panose="020B0503020204020204" pitchFamily="34" charset="-122"/>
              <a:cs typeface="Times New Roman" panose="02020603050405020304" pitchFamily="18" charset="0"/>
              <a:sym typeface="+mn-ea"/>
            </a:endParaRPr>
          </a:p>
          <a:p>
            <a:pPr lvl="0" fontAlgn="base">
              <a:lnSpc>
                <a:spcPct val="125000"/>
              </a:lnSpc>
              <a:spcBef>
                <a:spcPts val="1235"/>
              </a:spcBef>
              <a:spcAft>
                <a:spcPct val="0"/>
              </a:spcAft>
              <a:buNone/>
              <a:defRPr/>
            </a:pPr>
            <a:r>
              <a:rPr lang="en-US" altLang="zh-CN" b="1" dirty="0" smtClean="0">
                <a:solidFill>
                  <a:srgbClr val="1F497D"/>
                </a:solidFill>
                <a:latin typeface="Times New Roman" panose="02020603050405020304" pitchFamily="18" charset="0"/>
                <a:ea typeface="微软雅黑" panose="020B0503020204020204" pitchFamily="34" charset="-122"/>
                <a:cs typeface="Times New Roman" panose="02020603050405020304" pitchFamily="18" charset="0"/>
                <a:sym typeface="+mn-ea"/>
              </a:rPr>
              <a:t>3  </a:t>
            </a:r>
            <a:r>
              <a:rPr lang="zh-CN" altLang="en-US" b="1" dirty="0" smtClean="0">
                <a:solidFill>
                  <a:srgbClr val="1F497D"/>
                </a:solidFill>
                <a:latin typeface="Calibri"/>
                <a:ea typeface="微软雅黑" panose="020B0503020204020204" pitchFamily="34" charset="-122"/>
                <a:cs typeface="Times New Roman" panose="02020603050405020304" pitchFamily="18" charset="0"/>
                <a:sym typeface="+mn-ea"/>
              </a:rPr>
              <a:t>电容器</a:t>
            </a:r>
            <a:r>
              <a:rPr lang="zh-CN" altLang="en-US" b="1" dirty="0">
                <a:solidFill>
                  <a:srgbClr val="1F497D"/>
                </a:solidFill>
                <a:latin typeface="Calibri"/>
                <a:ea typeface="微软雅黑" panose="020B0503020204020204" pitchFamily="34" charset="-122"/>
                <a:cs typeface="Times New Roman" panose="02020603050405020304" pitchFamily="18" charset="0"/>
                <a:sym typeface="+mn-ea"/>
              </a:rPr>
              <a:t>参数的优化</a:t>
            </a:r>
            <a:endParaRPr kumimoji="0" lang="en-US" altLang="zh-CN" b="1" i="0" u="none" strike="noStrike" kern="1200" cap="none" spc="0" normalizeH="0" baseline="0" noProof="0" dirty="0">
              <a:ln>
                <a:noFill/>
              </a:ln>
              <a:solidFill>
                <a:srgbClr val="1F497D"/>
              </a:solidFill>
              <a:effectLst/>
              <a:uLnTx/>
              <a:uFillTx/>
              <a:latin typeface="Calibri"/>
              <a:ea typeface="微软雅黑" panose="020B0503020204020204" pitchFamily="34" charset="-122"/>
              <a:cs typeface="Times New Roman" panose="02020603050405020304" pitchFamily="18" charset="0"/>
              <a:sym typeface="+mn-ea"/>
            </a:endParaRPr>
          </a:p>
          <a:p>
            <a:pPr lvl="0" fontAlgn="base">
              <a:lnSpc>
                <a:spcPct val="125000"/>
              </a:lnSpc>
              <a:spcBef>
                <a:spcPts val="1235"/>
              </a:spcBef>
              <a:spcAft>
                <a:spcPct val="0"/>
              </a:spcAft>
              <a:buNone/>
              <a:defRPr/>
            </a:pPr>
            <a:r>
              <a:rPr lang="en-US" altLang="zh-CN" b="1" dirty="0" smtClean="0">
                <a:solidFill>
                  <a:srgbClr val="1F497D"/>
                </a:solidFill>
                <a:latin typeface="Times New Roman" panose="02020603050405020304" pitchFamily="18" charset="0"/>
                <a:ea typeface="微软雅黑" panose="020B0503020204020204" pitchFamily="34" charset="-122"/>
                <a:cs typeface="Times New Roman" panose="02020603050405020304" pitchFamily="18" charset="0"/>
                <a:sym typeface="+mn-ea"/>
              </a:rPr>
              <a:t>4  </a:t>
            </a:r>
            <a:r>
              <a:rPr lang="zh-CN" altLang="en-US" b="1" dirty="0" smtClean="0">
                <a:solidFill>
                  <a:srgbClr val="1F497D"/>
                </a:solidFill>
                <a:latin typeface="Calibri"/>
                <a:ea typeface="微软雅黑" panose="020B0503020204020204" pitchFamily="34" charset="-122"/>
                <a:cs typeface="Times New Roman" panose="02020603050405020304" pitchFamily="18" charset="0"/>
                <a:sym typeface="+mn-ea"/>
              </a:rPr>
              <a:t>结论</a:t>
            </a:r>
            <a:endParaRPr kumimoji="0" lang="en-US" altLang="zh-CN" b="1" i="0" u="none" strike="noStrike" kern="1200" cap="none" spc="0" normalizeH="0" baseline="0" noProof="0" dirty="0">
              <a:ln>
                <a:noFill/>
              </a:ln>
              <a:solidFill>
                <a:srgbClr val="1F497D"/>
              </a:solidFill>
              <a:effectLst/>
              <a:uLnTx/>
              <a:uFillTx/>
              <a:latin typeface="Calibri"/>
              <a:ea typeface="微软雅黑" panose="020B0503020204020204" pitchFamily="34" charset="-122"/>
              <a:cs typeface="Times New Roman" panose="02020603050405020304" pitchFamily="18" charset="0"/>
              <a:sym typeface="+mn-ea"/>
            </a:endParaRPr>
          </a:p>
        </p:txBody>
      </p:sp>
    </p:spTree>
    <p:extLst>
      <p:ext uri="{BB962C8B-B14F-4D97-AF65-F5344CB8AC3E}">
        <p14:creationId xmlns:p14="http://schemas.microsoft.com/office/powerpoint/2010/main" val="2638919575"/>
      </p:ext>
    </p:extLst>
  </p:cSld>
  <p:clrMapOvr>
    <a:masterClrMapping/>
  </p:clrMapOvr>
  <p:transition advTm="18073"/>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800" dirty="0" smtClean="0">
                <a:latin typeface="Times New Roman" panose="02020603050405020304" pitchFamily="18" charset="0"/>
                <a:cs typeface="Times New Roman" panose="02020603050405020304" pitchFamily="18" charset="0"/>
              </a:rPr>
              <a:t>1  </a:t>
            </a:r>
            <a:r>
              <a:rPr lang="zh-CN" altLang="en-US" sz="2800" dirty="0" smtClean="0"/>
              <a:t>电</a:t>
            </a:r>
            <a:r>
              <a:rPr lang="zh-CN" altLang="en-US" sz="2800" dirty="0"/>
              <a:t>流环模型</a:t>
            </a:r>
          </a:p>
        </p:txBody>
      </p:sp>
      <p:sp>
        <p:nvSpPr>
          <p:cNvPr id="3" name="矩形 2"/>
          <p:cNvSpPr/>
          <p:nvPr/>
        </p:nvSpPr>
        <p:spPr>
          <a:xfrm>
            <a:off x="337002" y="1229733"/>
            <a:ext cx="6663566" cy="1015663"/>
          </a:xfrm>
          <a:prstGeom prst="rect">
            <a:avLst/>
          </a:prstGeom>
          <a:solidFill>
            <a:schemeClr val="accent5">
              <a:lumMod val="20000"/>
              <a:lumOff val="80000"/>
            </a:schemeClr>
          </a:solidFill>
        </p:spPr>
        <p:txBody>
          <a:bodyPr wrap="square">
            <a:spAutoFit/>
          </a:bodyPr>
          <a:lstStyle/>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在感应型线圈炮的发射过程中激励电流是瞬变的，由于趋肤效应的影响，感应电流</a:t>
            </a:r>
            <a:r>
              <a:rPr lang="zh-CN" altLang="en-US" sz="2000" b="1" dirty="0" smtClean="0">
                <a:solidFill>
                  <a:prstClr val="black"/>
                </a:solidFill>
                <a:latin typeface="微软雅黑" panose="020B0503020204020204" pitchFamily="34" charset="-122"/>
                <a:ea typeface="微软雅黑" panose="020B0503020204020204" pitchFamily="34" charset="-122"/>
              </a:rPr>
              <a:t>在电枢的</a:t>
            </a:r>
            <a:r>
              <a:rPr lang="zh-CN" altLang="en-US" sz="2000" b="1" dirty="0">
                <a:solidFill>
                  <a:prstClr val="black"/>
                </a:solidFill>
                <a:latin typeface="微软雅黑" panose="020B0503020204020204" pitchFamily="34" charset="-122"/>
                <a:ea typeface="微软雅黑" panose="020B0503020204020204" pitchFamily="34" charset="-122"/>
              </a:rPr>
              <a:t>轴向剖面分布不</a:t>
            </a:r>
            <a:r>
              <a:rPr lang="zh-CN" altLang="en-US" sz="2000" b="1" dirty="0" smtClean="0">
                <a:solidFill>
                  <a:prstClr val="black"/>
                </a:solidFill>
                <a:latin typeface="微软雅黑" panose="020B0503020204020204" pitchFamily="34" charset="-122"/>
                <a:ea typeface="微软雅黑" panose="020B0503020204020204" pitchFamily="34" charset="-122"/>
              </a:rPr>
              <a:t>均匀。</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
        <p:nvSpPr>
          <p:cNvPr id="5" name="Rectangle 2"/>
          <p:cNvSpPr>
            <a:spLocks noChangeArrowheads="1"/>
          </p:cNvSpPr>
          <p:nvPr/>
        </p:nvSpPr>
        <p:spPr bwMode="auto">
          <a:xfrm>
            <a:off x="11616880" y="222110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对象 5"/>
          <p:cNvGraphicFramePr>
            <a:graphicFrameLocks noChangeAspect="1"/>
          </p:cNvGraphicFramePr>
          <p:nvPr>
            <p:extLst>
              <p:ext uri="{D42A27DB-BD31-4B8C-83A1-F6EECF244321}">
                <p14:modId xmlns:p14="http://schemas.microsoft.com/office/powerpoint/2010/main" val="3808290712"/>
              </p:ext>
            </p:extLst>
          </p:nvPr>
        </p:nvGraphicFramePr>
        <p:xfrm>
          <a:off x="8209801" y="1070374"/>
          <a:ext cx="3295163" cy="2532739"/>
        </p:xfrm>
        <a:graphic>
          <a:graphicData uri="http://schemas.openxmlformats.org/presentationml/2006/ole">
            <mc:AlternateContent xmlns:mc="http://schemas.openxmlformats.org/markup-compatibility/2006">
              <mc:Choice xmlns:v="urn:schemas-microsoft-com:vml" Requires="v">
                <p:oleObj spid="_x0000_s9793" name="Visio" r:id="rId4" imgW="2750855" imgH="3162213" progId="Visio.Drawing.15">
                  <p:embed/>
                </p:oleObj>
              </mc:Choice>
              <mc:Fallback>
                <p:oleObj name="Visio" r:id="rId4" imgW="2750855" imgH="3162213" progId="Visio.Drawing.15">
                  <p:embed/>
                  <p:pic>
                    <p:nvPicPr>
                      <p:cNvPr id="0" name="Object 1"/>
                      <p:cNvPicPr>
                        <a:picLocks noChangeAspect="1" noChangeArrowheads="1"/>
                      </p:cNvPicPr>
                      <p:nvPr/>
                    </p:nvPicPr>
                    <p:blipFill>
                      <a:blip r:embed="rId5"/>
                      <a:srcRect/>
                      <a:stretch>
                        <a:fillRect/>
                      </a:stretch>
                    </p:blipFill>
                    <p:spPr bwMode="auto">
                      <a:xfrm>
                        <a:off x="8209801" y="1070374"/>
                        <a:ext cx="3295163" cy="2532739"/>
                      </a:xfrm>
                      <a:prstGeom prst="rect">
                        <a:avLst/>
                      </a:prstGeom>
                      <a:noFill/>
                    </p:spPr>
                  </p:pic>
                </p:oleObj>
              </mc:Fallback>
            </mc:AlternateContent>
          </a:graphicData>
        </a:graphic>
      </p:graphicFrame>
      <p:sp>
        <p:nvSpPr>
          <p:cNvPr id="1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8" name="对象 17"/>
          <p:cNvGraphicFramePr>
            <a:graphicFrameLocks noChangeAspect="1"/>
          </p:cNvGraphicFramePr>
          <p:nvPr>
            <p:extLst>
              <p:ext uri="{D42A27DB-BD31-4B8C-83A1-F6EECF244321}">
                <p14:modId xmlns:p14="http://schemas.microsoft.com/office/powerpoint/2010/main" val="3928490068"/>
              </p:ext>
            </p:extLst>
          </p:nvPr>
        </p:nvGraphicFramePr>
        <p:xfrm>
          <a:off x="330806" y="2470849"/>
          <a:ext cx="4865565" cy="3344622"/>
        </p:xfrm>
        <a:graphic>
          <a:graphicData uri="http://schemas.openxmlformats.org/presentationml/2006/ole">
            <mc:AlternateContent xmlns:mc="http://schemas.openxmlformats.org/markup-compatibility/2006">
              <mc:Choice xmlns:v="urn:schemas-microsoft-com:vml" Requires="v">
                <p:oleObj spid="_x0000_s9794" name="Visio" r:id="rId6" imgW="4175618" imgH="2865009" progId="Visio.Drawing.15">
                  <p:embed/>
                </p:oleObj>
              </mc:Choice>
              <mc:Fallback>
                <p:oleObj name="Visio" r:id="rId6" imgW="4175618" imgH="2865009" progId="Visio.Drawing.15">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0806" y="2470849"/>
                        <a:ext cx="4865565" cy="3344622"/>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3828540914"/>
              </p:ext>
            </p:extLst>
          </p:nvPr>
        </p:nvGraphicFramePr>
        <p:xfrm>
          <a:off x="5268268" y="3861246"/>
          <a:ext cx="6683179" cy="771586"/>
        </p:xfrm>
        <a:graphic>
          <a:graphicData uri="http://schemas.openxmlformats.org/presentationml/2006/ole">
            <mc:AlternateContent xmlns:mc="http://schemas.openxmlformats.org/markup-compatibility/2006">
              <mc:Choice xmlns:v="urn:schemas-microsoft-com:vml" Requires="v">
                <p:oleObj spid="_x0000_s9795" name="Equation" r:id="rId8" imgW="2722950" imgH="314269" progId="Equation.DSMT4">
                  <p:embed/>
                </p:oleObj>
              </mc:Choice>
              <mc:Fallback>
                <p:oleObj name="Equation" r:id="rId8" imgW="2722950" imgH="314269" progId="Equation.DSMT4">
                  <p:embed/>
                  <p:pic>
                    <p:nvPicPr>
                      <p:cNvPr id="0" name=""/>
                      <p:cNvPicPr/>
                      <p:nvPr/>
                    </p:nvPicPr>
                    <p:blipFill>
                      <a:blip r:embed="rId9"/>
                      <a:stretch>
                        <a:fillRect/>
                      </a:stretch>
                    </p:blipFill>
                    <p:spPr>
                      <a:xfrm>
                        <a:off x="5268268" y="3861246"/>
                        <a:ext cx="6683179" cy="771586"/>
                      </a:xfrm>
                      <a:prstGeom prst="rect">
                        <a:avLst/>
                      </a:prstGeom>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853797878"/>
              </p:ext>
            </p:extLst>
          </p:nvPr>
        </p:nvGraphicFramePr>
        <p:xfrm>
          <a:off x="5027715" y="4823241"/>
          <a:ext cx="7164284" cy="759549"/>
        </p:xfrm>
        <a:graphic>
          <a:graphicData uri="http://schemas.openxmlformats.org/presentationml/2006/ole">
            <mc:AlternateContent xmlns:mc="http://schemas.openxmlformats.org/markup-compatibility/2006">
              <mc:Choice xmlns:v="urn:schemas-microsoft-com:vml" Requires="v">
                <p:oleObj spid="_x0000_s9796" name="Equation" r:id="rId10" imgW="2875165" imgH="304909" progId="Equation.DSMT4">
                  <p:embed/>
                </p:oleObj>
              </mc:Choice>
              <mc:Fallback>
                <p:oleObj name="Equation" r:id="rId10" imgW="2875165" imgH="304909" progId="Equation.DSMT4">
                  <p:embed/>
                  <p:pic>
                    <p:nvPicPr>
                      <p:cNvPr id="0" name=""/>
                      <p:cNvPicPr/>
                      <p:nvPr/>
                    </p:nvPicPr>
                    <p:blipFill>
                      <a:blip r:embed="rId11"/>
                      <a:stretch>
                        <a:fillRect/>
                      </a:stretch>
                    </p:blipFill>
                    <p:spPr>
                      <a:xfrm>
                        <a:off x="5027715" y="4823241"/>
                        <a:ext cx="7164284" cy="759549"/>
                      </a:xfrm>
                      <a:prstGeom prst="rect">
                        <a:avLst/>
                      </a:prstGeom>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921415495"/>
              </p:ext>
            </p:extLst>
          </p:nvPr>
        </p:nvGraphicFramePr>
        <p:xfrm>
          <a:off x="5408525" y="2451088"/>
          <a:ext cx="2519201" cy="1164336"/>
        </p:xfrm>
        <a:graphic>
          <a:graphicData uri="http://schemas.openxmlformats.org/presentationml/2006/ole">
            <mc:AlternateContent xmlns:mc="http://schemas.openxmlformats.org/markup-compatibility/2006">
              <mc:Choice xmlns:v="urn:schemas-microsoft-com:vml" Requires="v">
                <p:oleObj spid="_x0000_s9797" name="Equation" r:id="rId12" imgW="1133153" imgH="523781" progId="Equation.DSMT4">
                  <p:embed/>
                </p:oleObj>
              </mc:Choice>
              <mc:Fallback>
                <p:oleObj name="Equation" r:id="rId12" imgW="1133153" imgH="523781" progId="Equation.DSMT4">
                  <p:embed/>
                  <p:pic>
                    <p:nvPicPr>
                      <p:cNvPr id="0" name=""/>
                      <p:cNvPicPr/>
                      <p:nvPr/>
                    </p:nvPicPr>
                    <p:blipFill>
                      <a:blip r:embed="rId13"/>
                      <a:stretch>
                        <a:fillRect/>
                      </a:stretch>
                    </p:blipFill>
                    <p:spPr>
                      <a:xfrm>
                        <a:off x="5408525" y="2451088"/>
                        <a:ext cx="2519201" cy="1164336"/>
                      </a:xfrm>
                      <a:prstGeom prst="rect">
                        <a:avLst/>
                      </a:prstGeom>
                    </p:spPr>
                  </p:pic>
                </p:oleObj>
              </mc:Fallback>
            </mc:AlternateContent>
          </a:graphicData>
        </a:graphic>
      </p:graphicFrame>
      <p:sp>
        <p:nvSpPr>
          <p:cNvPr id="22" name="文本框 21"/>
          <p:cNvSpPr txBox="1"/>
          <p:nvPr/>
        </p:nvSpPr>
        <p:spPr>
          <a:xfrm>
            <a:off x="330806" y="6001659"/>
            <a:ext cx="5077719" cy="553998"/>
          </a:xfrm>
          <a:prstGeom prst="rect">
            <a:avLst/>
          </a:prstGeom>
          <a:solidFill>
            <a:schemeClr val="accent5">
              <a:lumMod val="20000"/>
              <a:lumOff val="80000"/>
            </a:schemeClr>
          </a:solidFill>
          <a:ln>
            <a:solidFill>
              <a:schemeClr val="accent1">
                <a:lumMod val="20000"/>
                <a:lumOff val="80000"/>
              </a:schemeClr>
            </a:solid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000" b="1"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根据虚位移法求解电枢沿轴向受到的电磁力：</a:t>
            </a:r>
            <a:endPar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aphicFrame>
        <p:nvGraphicFramePr>
          <p:cNvPr id="23" name="对象 22"/>
          <p:cNvGraphicFramePr>
            <a:graphicFrameLocks noChangeAspect="1"/>
          </p:cNvGraphicFramePr>
          <p:nvPr>
            <p:extLst>
              <p:ext uri="{D42A27DB-BD31-4B8C-83A1-F6EECF244321}">
                <p14:modId xmlns:p14="http://schemas.microsoft.com/office/powerpoint/2010/main" val="4189867124"/>
              </p:ext>
            </p:extLst>
          </p:nvPr>
        </p:nvGraphicFramePr>
        <p:xfrm>
          <a:off x="5741094" y="5815471"/>
          <a:ext cx="1563200" cy="751559"/>
        </p:xfrm>
        <a:graphic>
          <a:graphicData uri="http://schemas.openxmlformats.org/presentationml/2006/ole">
            <mc:AlternateContent xmlns:mc="http://schemas.openxmlformats.org/markup-compatibility/2006">
              <mc:Choice xmlns:v="urn:schemas-microsoft-com:vml" Requires="v">
                <p:oleObj spid="_x0000_s9798" name="Equation" r:id="rId14" imgW="1097280" imgH="533432" progId="Equation.DSMT4">
                  <p:embed/>
                </p:oleObj>
              </mc:Choice>
              <mc:Fallback>
                <p:oleObj name="Equation" r:id="rId14" imgW="1097280" imgH="533432" progId="Equation.DSMT4">
                  <p:embed/>
                  <p:pic>
                    <p:nvPicPr>
                      <p:cNvPr id="0" name=""/>
                      <p:cNvPicPr/>
                      <p:nvPr/>
                    </p:nvPicPr>
                    <p:blipFill>
                      <a:blip r:embed="rId15"/>
                      <a:stretch>
                        <a:fillRect/>
                      </a:stretch>
                    </p:blipFill>
                    <p:spPr>
                      <a:xfrm>
                        <a:off x="5741094" y="5815471"/>
                        <a:ext cx="1563200" cy="751559"/>
                      </a:xfrm>
                      <a:prstGeom prst="rect">
                        <a:avLst/>
                      </a:prstGeom>
                    </p:spPr>
                  </p:pic>
                </p:oleObj>
              </mc:Fallback>
            </mc:AlternateContent>
          </a:graphicData>
        </a:graphic>
      </p:graphicFrame>
      <p:graphicFrame>
        <p:nvGraphicFramePr>
          <p:cNvPr id="24" name="对象 23"/>
          <p:cNvGraphicFramePr>
            <a:graphicFrameLocks noChangeAspect="1"/>
          </p:cNvGraphicFramePr>
          <p:nvPr>
            <p:extLst>
              <p:ext uri="{D42A27DB-BD31-4B8C-83A1-F6EECF244321}">
                <p14:modId xmlns:p14="http://schemas.microsoft.com/office/powerpoint/2010/main" val="2523770774"/>
              </p:ext>
            </p:extLst>
          </p:nvPr>
        </p:nvGraphicFramePr>
        <p:xfrm>
          <a:off x="7984414" y="5788027"/>
          <a:ext cx="1347004" cy="755132"/>
        </p:xfrm>
        <a:graphic>
          <a:graphicData uri="http://schemas.openxmlformats.org/presentationml/2006/ole">
            <mc:AlternateContent xmlns:mc="http://schemas.openxmlformats.org/markup-compatibility/2006">
              <mc:Choice xmlns:v="urn:schemas-microsoft-com:vml" Requires="v">
                <p:oleObj spid="_x0000_s9799" name="Equation" r:id="rId16" imgW="510363" imgH="289528" progId="Equation.DSMT4">
                  <p:embed/>
                </p:oleObj>
              </mc:Choice>
              <mc:Fallback>
                <p:oleObj name="Equation" r:id="rId16" imgW="510363" imgH="289528" progId="Equation.DSMT4">
                  <p:embed/>
                  <p:pic>
                    <p:nvPicPr>
                      <p:cNvPr id="0" name=""/>
                      <p:cNvPicPr/>
                      <p:nvPr/>
                    </p:nvPicPr>
                    <p:blipFill>
                      <a:blip r:embed="rId17"/>
                      <a:stretch>
                        <a:fillRect/>
                      </a:stretch>
                    </p:blipFill>
                    <p:spPr>
                      <a:xfrm>
                        <a:off x="7984414" y="5788027"/>
                        <a:ext cx="1347004" cy="755132"/>
                      </a:xfrm>
                      <a:prstGeom prst="rect">
                        <a:avLst/>
                      </a:prstGeom>
                    </p:spPr>
                  </p:pic>
                </p:oleObj>
              </mc:Fallback>
            </mc:AlternateContent>
          </a:graphicData>
        </a:graphic>
      </p:graphicFrame>
      <p:graphicFrame>
        <p:nvGraphicFramePr>
          <p:cNvPr id="25" name="对象 24"/>
          <p:cNvGraphicFramePr>
            <a:graphicFrameLocks noChangeAspect="1"/>
          </p:cNvGraphicFramePr>
          <p:nvPr>
            <p:extLst>
              <p:ext uri="{D42A27DB-BD31-4B8C-83A1-F6EECF244321}">
                <p14:modId xmlns:p14="http://schemas.microsoft.com/office/powerpoint/2010/main" val="277829191"/>
              </p:ext>
            </p:extLst>
          </p:nvPr>
        </p:nvGraphicFramePr>
        <p:xfrm>
          <a:off x="10011539" y="5786464"/>
          <a:ext cx="844684" cy="740186"/>
        </p:xfrm>
        <a:graphic>
          <a:graphicData uri="http://schemas.openxmlformats.org/presentationml/2006/ole">
            <mc:AlternateContent xmlns:mc="http://schemas.openxmlformats.org/markup-compatibility/2006">
              <mc:Choice xmlns:v="urn:schemas-microsoft-com:vml" Requires="v">
                <p:oleObj spid="_x0000_s9800" name="Equation" r:id="rId18" imgW="335138" imgH="297204" progId="Equation.DSMT4">
                  <p:embed/>
                </p:oleObj>
              </mc:Choice>
              <mc:Fallback>
                <p:oleObj name="Equation" r:id="rId18" imgW="335138" imgH="297204" progId="Equation.DSMT4">
                  <p:embed/>
                  <p:pic>
                    <p:nvPicPr>
                      <p:cNvPr id="0" name=""/>
                      <p:cNvPicPr/>
                      <p:nvPr/>
                    </p:nvPicPr>
                    <p:blipFill>
                      <a:blip r:embed="rId19"/>
                      <a:stretch>
                        <a:fillRect/>
                      </a:stretch>
                    </p:blipFill>
                    <p:spPr>
                      <a:xfrm>
                        <a:off x="10011539" y="5786464"/>
                        <a:ext cx="844684" cy="740186"/>
                      </a:xfrm>
                      <a:prstGeom prst="rect">
                        <a:avLst/>
                      </a:prstGeom>
                    </p:spPr>
                  </p:pic>
                </p:oleObj>
              </mc:Fallback>
            </mc:AlternateContent>
          </a:graphicData>
        </a:graphic>
      </p:graphicFrame>
    </p:spTree>
    <p:extLst>
      <p:ext uri="{BB962C8B-B14F-4D97-AF65-F5344CB8AC3E}">
        <p14:creationId xmlns:p14="http://schemas.microsoft.com/office/powerpoint/2010/main" val="1441638368"/>
      </p:ext>
    </p:extLst>
  </p:cSld>
  <p:clrMapOvr>
    <a:masterClrMapping/>
  </p:clrMapOvr>
  <p:transition advTm="18073"/>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800" dirty="0">
                <a:latin typeface="Times New Roman" panose="02020603050405020304" pitchFamily="18" charset="0"/>
                <a:cs typeface="Times New Roman" panose="02020603050405020304" pitchFamily="18" charset="0"/>
              </a:rPr>
              <a:t>2  </a:t>
            </a:r>
            <a:r>
              <a:rPr lang="zh-CN" altLang="en-US" sz="2800" dirty="0"/>
              <a:t>等效模型的建立</a:t>
            </a:r>
          </a:p>
        </p:txBody>
      </p:sp>
      <p:sp>
        <p:nvSpPr>
          <p:cNvPr id="5" name="Rectangle 2"/>
          <p:cNvSpPr>
            <a:spLocks noChangeArrowheads="1"/>
          </p:cNvSpPr>
          <p:nvPr/>
        </p:nvSpPr>
        <p:spPr bwMode="auto">
          <a:xfrm>
            <a:off x="11616880" y="222110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7" name="对象 26"/>
          <p:cNvGraphicFramePr>
            <a:graphicFrameLocks noChangeAspect="1"/>
          </p:cNvGraphicFramePr>
          <p:nvPr>
            <p:extLst>
              <p:ext uri="{D42A27DB-BD31-4B8C-83A1-F6EECF244321}">
                <p14:modId xmlns:p14="http://schemas.microsoft.com/office/powerpoint/2010/main" val="1293119847"/>
              </p:ext>
            </p:extLst>
          </p:nvPr>
        </p:nvGraphicFramePr>
        <p:xfrm>
          <a:off x="909887" y="1066889"/>
          <a:ext cx="9384487" cy="961918"/>
        </p:xfrm>
        <a:graphic>
          <a:graphicData uri="http://schemas.openxmlformats.org/presentationml/2006/ole">
            <mc:AlternateContent xmlns:mc="http://schemas.openxmlformats.org/markup-compatibility/2006">
              <mc:Choice xmlns:v="urn:schemas-microsoft-com:vml" Requires="v">
                <p:oleObj spid="_x0000_s11538" name="Equation" r:id="rId4" imgW="3149600" imgH="317500" progId="Equation.DSMT4">
                  <p:embed/>
                </p:oleObj>
              </mc:Choice>
              <mc:Fallback>
                <p:oleObj name="Equation" r:id="rId4" imgW="3149600" imgH="317500" progId="Equation.DSMT4">
                  <p:embed/>
                  <p:pic>
                    <p:nvPicPr>
                      <p:cNvPr id="13" name="对象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9887" y="1066889"/>
                        <a:ext cx="9384487" cy="961918"/>
                      </a:xfrm>
                      <a:prstGeom prst="rect">
                        <a:avLst/>
                      </a:prstGeom>
                      <a:noFill/>
                      <a:ln>
                        <a:noFill/>
                      </a:ln>
                    </p:spPr>
                  </p:pic>
                </p:oleObj>
              </mc:Fallback>
            </mc:AlternateContent>
          </a:graphicData>
        </a:graphic>
      </p:graphicFrame>
      <p:sp>
        <p:nvSpPr>
          <p:cNvPr id="28" name="矩形 27"/>
          <p:cNvSpPr/>
          <p:nvPr/>
        </p:nvSpPr>
        <p:spPr>
          <a:xfrm>
            <a:off x="1079270" y="2542837"/>
            <a:ext cx="2507418" cy="400110"/>
          </a:xfrm>
          <a:prstGeom prst="rect">
            <a:avLst/>
          </a:prstGeom>
        </p:spPr>
        <p:txBody>
          <a:bodyPr wrap="none">
            <a:spAutoFit/>
          </a:bodyPr>
          <a:lstStyle/>
          <a:p>
            <a:r>
              <a:rPr lang="zh-CN" altLang="zh-CN" sz="2000" b="1" dirty="0">
                <a:solidFill>
                  <a:schemeClr val="tx2">
                    <a:lumMod val="75000"/>
                  </a:schemeClr>
                </a:solidFill>
                <a:latin typeface="楷体" panose="02010609060101010101" pitchFamily="49" charset="-122"/>
                <a:ea typeface="楷体" panose="02010609060101010101" pitchFamily="49" charset="-122"/>
              </a:rPr>
              <a:t>电感上储存的磁场能</a:t>
            </a:r>
            <a:endParaRPr lang="zh-CN" altLang="en-US" sz="2000" b="1" dirty="0">
              <a:solidFill>
                <a:schemeClr val="tx2">
                  <a:lumMod val="75000"/>
                </a:schemeClr>
              </a:solidFill>
              <a:latin typeface="楷体" panose="02010609060101010101" pitchFamily="49" charset="-122"/>
              <a:ea typeface="楷体" panose="02010609060101010101" pitchFamily="49" charset="-122"/>
            </a:endParaRPr>
          </a:p>
        </p:txBody>
      </p:sp>
      <p:sp>
        <p:nvSpPr>
          <p:cNvPr id="29" name="矩形 28"/>
          <p:cNvSpPr/>
          <p:nvPr/>
        </p:nvSpPr>
        <p:spPr>
          <a:xfrm>
            <a:off x="4089663" y="2542837"/>
            <a:ext cx="3539752" cy="400110"/>
          </a:xfrm>
          <a:prstGeom prst="rect">
            <a:avLst/>
          </a:prstGeom>
        </p:spPr>
        <p:txBody>
          <a:bodyPr wrap="none">
            <a:spAutoFit/>
          </a:bodyPr>
          <a:lstStyle/>
          <a:p>
            <a:r>
              <a:rPr lang="zh-CN" altLang="zh-CN" sz="2000" b="1" dirty="0">
                <a:solidFill>
                  <a:schemeClr val="tx2">
                    <a:lumMod val="75000"/>
                  </a:schemeClr>
                </a:solidFill>
                <a:latin typeface="楷体" panose="02010609060101010101" pitchFamily="49" charset="-122"/>
                <a:ea typeface="楷体" panose="02010609060101010101" pitchFamily="49" charset="-122"/>
              </a:rPr>
              <a:t>驱动线圈与电枢上的欧姆损耗</a:t>
            </a:r>
            <a:endParaRPr lang="zh-CN" altLang="en-US" sz="2000" b="1" dirty="0">
              <a:solidFill>
                <a:schemeClr val="tx2">
                  <a:lumMod val="75000"/>
                </a:schemeClr>
              </a:solidFill>
              <a:latin typeface="楷体" panose="02010609060101010101" pitchFamily="49" charset="-122"/>
              <a:ea typeface="楷体" panose="02010609060101010101" pitchFamily="49" charset="-122"/>
            </a:endParaRPr>
          </a:p>
        </p:txBody>
      </p:sp>
      <p:sp>
        <p:nvSpPr>
          <p:cNvPr id="30" name="矩形 29"/>
          <p:cNvSpPr/>
          <p:nvPr/>
        </p:nvSpPr>
        <p:spPr>
          <a:xfrm>
            <a:off x="8400277" y="2545120"/>
            <a:ext cx="1475084" cy="400110"/>
          </a:xfrm>
          <a:prstGeom prst="rect">
            <a:avLst/>
          </a:prstGeom>
        </p:spPr>
        <p:txBody>
          <a:bodyPr wrap="none">
            <a:spAutoFit/>
          </a:bodyPr>
          <a:lstStyle/>
          <a:p>
            <a:r>
              <a:rPr lang="zh-CN" altLang="zh-CN" sz="2000" b="1" dirty="0">
                <a:solidFill>
                  <a:schemeClr val="tx2">
                    <a:lumMod val="75000"/>
                  </a:schemeClr>
                </a:solidFill>
                <a:latin typeface="楷体" panose="02010609060101010101" pitchFamily="49" charset="-122"/>
                <a:ea typeface="楷体" panose="02010609060101010101" pitchFamily="49" charset="-122"/>
              </a:rPr>
              <a:t>电枢的动能</a:t>
            </a:r>
            <a:endParaRPr lang="zh-CN" altLang="en-US" sz="2000" b="1" dirty="0">
              <a:solidFill>
                <a:schemeClr val="tx2">
                  <a:lumMod val="75000"/>
                </a:schemeClr>
              </a:solidFill>
              <a:latin typeface="楷体" panose="02010609060101010101" pitchFamily="49" charset="-122"/>
              <a:ea typeface="楷体" panose="02010609060101010101" pitchFamily="49" charset="-122"/>
            </a:endParaRPr>
          </a:p>
        </p:txBody>
      </p:sp>
      <p:cxnSp>
        <p:nvCxnSpPr>
          <p:cNvPr id="34" name="直接箭头连接符 33"/>
          <p:cNvCxnSpPr/>
          <p:nvPr/>
        </p:nvCxnSpPr>
        <p:spPr>
          <a:xfrm flipH="1">
            <a:off x="2581424" y="2079203"/>
            <a:ext cx="198430" cy="413238"/>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a:off x="5663385" y="2076593"/>
            <a:ext cx="178344" cy="355868"/>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接箭头连接符 35"/>
          <p:cNvCxnSpPr/>
          <p:nvPr/>
        </p:nvCxnSpPr>
        <p:spPr>
          <a:xfrm>
            <a:off x="8969692" y="2059635"/>
            <a:ext cx="233302" cy="37876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7" name="对象 36"/>
          <p:cNvGraphicFramePr>
            <a:graphicFrameLocks noChangeAspect="1"/>
          </p:cNvGraphicFramePr>
          <p:nvPr>
            <p:extLst>
              <p:ext uri="{D42A27DB-BD31-4B8C-83A1-F6EECF244321}">
                <p14:modId xmlns:p14="http://schemas.microsoft.com/office/powerpoint/2010/main" val="56319376"/>
              </p:ext>
            </p:extLst>
          </p:nvPr>
        </p:nvGraphicFramePr>
        <p:xfrm>
          <a:off x="878304" y="3125342"/>
          <a:ext cx="4019881" cy="918831"/>
        </p:xfrm>
        <a:graphic>
          <a:graphicData uri="http://schemas.openxmlformats.org/presentationml/2006/ole">
            <mc:AlternateContent xmlns:mc="http://schemas.openxmlformats.org/markup-compatibility/2006">
              <mc:Choice xmlns:v="urn:schemas-microsoft-com:vml" Requires="v">
                <p:oleObj spid="_x0000_s11539" name="Equation" r:id="rId6" imgW="1422400" imgH="330200" progId="Equation.DSMT4">
                  <p:embed/>
                </p:oleObj>
              </mc:Choice>
              <mc:Fallback>
                <p:oleObj name="Equation" r:id="rId6" imgW="1422400" imgH="330200" progId="Equation.DSMT4">
                  <p:embed/>
                  <p:pic>
                    <p:nvPicPr>
                      <p:cNvPr id="35" name="对象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8304" y="3125342"/>
                        <a:ext cx="4019881" cy="918831"/>
                      </a:xfrm>
                      <a:prstGeom prst="rect">
                        <a:avLst/>
                      </a:prstGeom>
                      <a:noFill/>
                    </p:spPr>
                  </p:pic>
                </p:oleObj>
              </mc:Fallback>
            </mc:AlternateContent>
          </a:graphicData>
        </a:graphic>
      </p:graphicFrame>
      <p:sp>
        <p:nvSpPr>
          <p:cNvPr id="38" name="文本框 37"/>
          <p:cNvSpPr txBox="1"/>
          <p:nvPr/>
        </p:nvSpPr>
        <p:spPr>
          <a:xfrm>
            <a:off x="987123" y="4333139"/>
            <a:ext cx="4872416" cy="553998"/>
          </a:xfrm>
          <a:prstGeom prst="rect">
            <a:avLst/>
          </a:prstGeom>
          <a:solidFill>
            <a:schemeClr val="accent5">
              <a:lumMod val="20000"/>
              <a:lumOff val="80000"/>
            </a:schemeClr>
          </a:solidFill>
          <a:ln>
            <a:solidFill>
              <a:schemeClr val="accent1">
                <a:lumMod val="20000"/>
                <a:lumOff val="80000"/>
              </a:schemeClr>
            </a:solid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000" b="1"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电枢感应电流与驱动线圈激励电流的关系：</a:t>
            </a:r>
            <a:endPar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0" name="Rectangle 9"/>
          <p:cNvSpPr>
            <a:spLocks noChangeArrowheads="1"/>
          </p:cNvSpPr>
          <p:nvPr/>
        </p:nvSpPr>
        <p:spPr bwMode="auto">
          <a:xfrm>
            <a:off x="8077111" y="4399966"/>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zh-CN" altLang="en-US" b="1" dirty="0">
                <a:latin typeface="楷体" panose="02010609060101010101" pitchFamily="49" charset="-122"/>
                <a:ea typeface="楷体" panose="02010609060101010101" pitchFamily="49" charset="-122"/>
              </a:rPr>
              <a:t>简化</a:t>
            </a:r>
          </a:p>
        </p:txBody>
      </p:sp>
      <p:graphicFrame>
        <p:nvGraphicFramePr>
          <p:cNvPr id="41" name="对象 40"/>
          <p:cNvGraphicFramePr>
            <a:graphicFrameLocks noChangeAspect="1"/>
          </p:cNvGraphicFramePr>
          <p:nvPr>
            <p:extLst>
              <p:ext uri="{D42A27DB-BD31-4B8C-83A1-F6EECF244321}">
                <p14:modId xmlns:p14="http://schemas.microsoft.com/office/powerpoint/2010/main" val="3840590440"/>
              </p:ext>
            </p:extLst>
          </p:nvPr>
        </p:nvGraphicFramePr>
        <p:xfrm>
          <a:off x="915913" y="5114405"/>
          <a:ext cx="7549661" cy="785688"/>
        </p:xfrm>
        <a:graphic>
          <a:graphicData uri="http://schemas.openxmlformats.org/presentationml/2006/ole">
            <mc:AlternateContent xmlns:mc="http://schemas.openxmlformats.org/markup-compatibility/2006">
              <mc:Choice xmlns:v="urn:schemas-microsoft-com:vml" Requires="v">
                <p:oleObj spid="_x0000_s11540" name="Equation" r:id="rId8" imgW="2380378" imgH="247671" progId="Equation.DSMT4">
                  <p:embed/>
                </p:oleObj>
              </mc:Choice>
              <mc:Fallback>
                <p:oleObj name="Equation" r:id="rId8" imgW="2380378" imgH="247671" progId="Equation.DSMT4">
                  <p:embed/>
                  <p:pic>
                    <p:nvPicPr>
                      <p:cNvPr id="38" name="对象 37"/>
                      <p:cNvPicPr/>
                      <p:nvPr/>
                    </p:nvPicPr>
                    <p:blipFill>
                      <a:blip r:embed="rId9"/>
                      <a:stretch>
                        <a:fillRect/>
                      </a:stretch>
                    </p:blipFill>
                    <p:spPr>
                      <a:xfrm>
                        <a:off x="915913" y="5114405"/>
                        <a:ext cx="7549661" cy="785688"/>
                      </a:xfrm>
                      <a:prstGeom prst="rect">
                        <a:avLst/>
                      </a:prstGeom>
                    </p:spPr>
                  </p:pic>
                </p:oleObj>
              </mc:Fallback>
            </mc:AlternateContent>
          </a:graphicData>
        </a:graphic>
      </p:graphicFrame>
      <p:cxnSp>
        <p:nvCxnSpPr>
          <p:cNvPr id="42" name="直接箭头连接符 41"/>
          <p:cNvCxnSpPr/>
          <p:nvPr/>
        </p:nvCxnSpPr>
        <p:spPr>
          <a:xfrm flipV="1">
            <a:off x="7562770" y="4544416"/>
            <a:ext cx="1805607" cy="54878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3" name="对象 42"/>
          <p:cNvGraphicFramePr>
            <a:graphicFrameLocks noChangeAspect="1"/>
          </p:cNvGraphicFramePr>
          <p:nvPr>
            <p:extLst>
              <p:ext uri="{D42A27DB-BD31-4B8C-83A1-F6EECF244321}">
                <p14:modId xmlns:p14="http://schemas.microsoft.com/office/powerpoint/2010/main" val="2694544020"/>
              </p:ext>
            </p:extLst>
          </p:nvPr>
        </p:nvGraphicFramePr>
        <p:xfrm>
          <a:off x="9605336" y="4219046"/>
          <a:ext cx="2070537" cy="650740"/>
        </p:xfrm>
        <a:graphic>
          <a:graphicData uri="http://schemas.openxmlformats.org/presentationml/2006/ole">
            <mc:AlternateContent xmlns:mc="http://schemas.openxmlformats.org/markup-compatibility/2006">
              <mc:Choice xmlns:v="urn:schemas-microsoft-com:vml" Requires="v">
                <p:oleObj spid="_x0000_s11541" name="Equation" r:id="rId10" imgW="666434" imgH="209513" progId="Equation.DSMT4">
                  <p:embed/>
                </p:oleObj>
              </mc:Choice>
              <mc:Fallback>
                <p:oleObj name="Equation" r:id="rId10" imgW="666434" imgH="209513" progId="Equation.DSMT4">
                  <p:embed/>
                  <p:pic>
                    <p:nvPicPr>
                      <p:cNvPr id="44" name="对象 43"/>
                      <p:cNvPicPr/>
                      <p:nvPr/>
                    </p:nvPicPr>
                    <p:blipFill>
                      <a:blip r:embed="rId11"/>
                      <a:stretch>
                        <a:fillRect/>
                      </a:stretch>
                    </p:blipFill>
                    <p:spPr>
                      <a:xfrm>
                        <a:off x="9605336" y="4219046"/>
                        <a:ext cx="2070537" cy="650740"/>
                      </a:xfrm>
                      <a:prstGeom prst="rect">
                        <a:avLst/>
                      </a:prstGeom>
                    </p:spPr>
                  </p:pic>
                </p:oleObj>
              </mc:Fallback>
            </mc:AlternateContent>
          </a:graphicData>
        </a:graphic>
      </p:graphicFrame>
      <p:sp>
        <p:nvSpPr>
          <p:cNvPr id="45" name="矩形 44"/>
          <p:cNvSpPr/>
          <p:nvPr/>
        </p:nvSpPr>
        <p:spPr>
          <a:xfrm>
            <a:off x="4472584" y="6075192"/>
            <a:ext cx="3797835" cy="400110"/>
          </a:xfrm>
          <a:prstGeom prst="rect">
            <a:avLst/>
          </a:prstGeom>
        </p:spPr>
        <p:txBody>
          <a:bodyPr wrap="none">
            <a:spAutoFit/>
          </a:bodyPr>
          <a:lstStyle/>
          <a:p>
            <a:r>
              <a:rPr lang="zh-CN" altLang="en-US" sz="2000" b="1" dirty="0" smtClean="0">
                <a:solidFill>
                  <a:schemeClr val="tx2">
                    <a:lumMod val="75000"/>
                  </a:schemeClr>
                </a:solidFill>
                <a:latin typeface="楷体" panose="02010609060101010101" pitchFamily="49" charset="-122"/>
                <a:ea typeface="楷体" panose="02010609060101010101" pitchFamily="49" charset="-122"/>
              </a:rPr>
              <a:t>尽量小：大口径、合适的长径比</a:t>
            </a:r>
            <a:endParaRPr lang="zh-CN" altLang="en-US" sz="2000" b="1" dirty="0">
              <a:solidFill>
                <a:schemeClr val="tx2">
                  <a:lumMod val="75000"/>
                </a:schemeClr>
              </a:solidFill>
              <a:latin typeface="楷体" panose="02010609060101010101" pitchFamily="49" charset="-122"/>
              <a:ea typeface="楷体" panose="02010609060101010101" pitchFamily="49" charset="-122"/>
            </a:endParaRPr>
          </a:p>
        </p:txBody>
      </p:sp>
      <p:cxnSp>
        <p:nvCxnSpPr>
          <p:cNvPr id="46" name="直接连接符 45"/>
          <p:cNvCxnSpPr/>
          <p:nvPr/>
        </p:nvCxnSpPr>
        <p:spPr>
          <a:xfrm>
            <a:off x="4690743" y="2078272"/>
            <a:ext cx="2301973" cy="3363"/>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7363266" y="2079498"/>
            <a:ext cx="276518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V="1">
            <a:off x="5188472" y="5900093"/>
            <a:ext cx="799373" cy="1"/>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700981" y="2084999"/>
            <a:ext cx="2369832" cy="5217"/>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814579"/>
      </p:ext>
    </p:extLst>
  </p:cSld>
  <p:clrMapOvr>
    <a:masterClrMapping/>
  </p:clrMapOvr>
  <p:transition advTm="18073"/>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800" dirty="0">
                <a:latin typeface="Times New Roman" panose="02020603050405020304" pitchFamily="18" charset="0"/>
                <a:cs typeface="Times New Roman" panose="02020603050405020304" pitchFamily="18" charset="0"/>
              </a:rPr>
              <a:t>2  </a:t>
            </a:r>
            <a:r>
              <a:rPr lang="zh-CN" altLang="en-US" sz="2800" dirty="0"/>
              <a:t>等效模型的建立</a:t>
            </a:r>
          </a:p>
        </p:txBody>
      </p:sp>
      <p:sp>
        <p:nvSpPr>
          <p:cNvPr id="11" name="Rectangle 4"/>
          <p:cNvSpPr>
            <a:spLocks noChangeArrowheads="1"/>
          </p:cNvSpPr>
          <p:nvPr/>
        </p:nvSpPr>
        <p:spPr bwMode="auto">
          <a:xfrm>
            <a:off x="7200900" y="271172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7" name="Rectangle 11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 name="对象 3"/>
          <p:cNvGraphicFramePr>
            <a:graphicFrameLocks noChangeAspect="1"/>
          </p:cNvGraphicFramePr>
          <p:nvPr>
            <p:extLst>
              <p:ext uri="{D42A27DB-BD31-4B8C-83A1-F6EECF244321}">
                <p14:modId xmlns:p14="http://schemas.microsoft.com/office/powerpoint/2010/main" val="3548919033"/>
              </p:ext>
            </p:extLst>
          </p:nvPr>
        </p:nvGraphicFramePr>
        <p:xfrm>
          <a:off x="762533" y="992700"/>
          <a:ext cx="2781167" cy="983880"/>
        </p:xfrm>
        <a:graphic>
          <a:graphicData uri="http://schemas.openxmlformats.org/presentationml/2006/ole">
            <mc:AlternateContent xmlns:mc="http://schemas.openxmlformats.org/markup-compatibility/2006">
              <mc:Choice xmlns:v="urn:schemas-microsoft-com:vml" Requires="v">
                <p:oleObj spid="_x0000_s2498" name="Equation" r:id="rId4" imgW="901309" imgH="317362" progId="Equation.DSMT4">
                  <p:embed/>
                </p:oleObj>
              </mc:Choice>
              <mc:Fallback>
                <p:oleObj name="Equation" r:id="rId4" imgW="901309" imgH="317362" progId="Equation.DSMT4">
                  <p:embed/>
                  <p:pic>
                    <p:nvPicPr>
                      <p:cNvPr id="0" name="Object 1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533" y="992700"/>
                        <a:ext cx="2781167" cy="983880"/>
                      </a:xfrm>
                      <a:prstGeom prst="rect">
                        <a:avLst/>
                      </a:prstGeom>
                      <a:noFill/>
                    </p:spPr>
                  </p:pic>
                </p:oleObj>
              </mc:Fallback>
            </mc:AlternateContent>
          </a:graphicData>
        </a:graphic>
      </p:graphicFrame>
      <p:graphicFrame>
        <p:nvGraphicFramePr>
          <p:cNvPr id="28" name="对象 27"/>
          <p:cNvGraphicFramePr>
            <a:graphicFrameLocks noChangeAspect="1"/>
          </p:cNvGraphicFramePr>
          <p:nvPr>
            <p:extLst>
              <p:ext uri="{D42A27DB-BD31-4B8C-83A1-F6EECF244321}">
                <p14:modId xmlns:p14="http://schemas.microsoft.com/office/powerpoint/2010/main" val="1253207653"/>
              </p:ext>
            </p:extLst>
          </p:nvPr>
        </p:nvGraphicFramePr>
        <p:xfrm>
          <a:off x="369229" y="2597563"/>
          <a:ext cx="3430539" cy="2458649"/>
        </p:xfrm>
        <a:graphic>
          <a:graphicData uri="http://schemas.openxmlformats.org/presentationml/2006/ole">
            <mc:AlternateContent xmlns:mc="http://schemas.openxmlformats.org/markup-compatibility/2006">
              <mc:Choice xmlns:v="urn:schemas-microsoft-com:vml" Requires="v">
                <p:oleObj spid="_x0000_s2499" name="Visio" r:id="rId6" imgW="2727889" imgH="1950799" progId="Visio.Drawing.15">
                  <p:embed/>
                </p:oleObj>
              </mc:Choice>
              <mc:Fallback>
                <p:oleObj name="Visio" r:id="rId6" imgW="2727889" imgH="1950799" progId="Visio.Drawing.15">
                  <p:embed/>
                  <p:pic>
                    <p:nvPicPr>
                      <p:cNvPr id="0" name="Object 1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9229" y="2597563"/>
                        <a:ext cx="3430539" cy="2458649"/>
                      </a:xfrm>
                      <a:prstGeom prst="rect">
                        <a:avLst/>
                      </a:prstGeom>
                      <a:noFill/>
                    </p:spPr>
                  </p:pic>
                </p:oleObj>
              </mc:Fallback>
            </mc:AlternateContent>
          </a:graphicData>
        </a:graphic>
      </p:graphicFrame>
      <p:graphicFrame>
        <p:nvGraphicFramePr>
          <p:cNvPr id="29" name="对象 28"/>
          <p:cNvGraphicFramePr>
            <a:graphicFrameLocks noChangeAspect="1"/>
          </p:cNvGraphicFramePr>
          <p:nvPr>
            <p:extLst>
              <p:ext uri="{D42A27DB-BD31-4B8C-83A1-F6EECF244321}">
                <p14:modId xmlns:p14="http://schemas.microsoft.com/office/powerpoint/2010/main" val="3535989928"/>
              </p:ext>
            </p:extLst>
          </p:nvPr>
        </p:nvGraphicFramePr>
        <p:xfrm>
          <a:off x="288429" y="4876800"/>
          <a:ext cx="4966229" cy="1784275"/>
        </p:xfrm>
        <a:graphic>
          <a:graphicData uri="http://schemas.openxmlformats.org/presentationml/2006/ole">
            <mc:AlternateContent xmlns:mc="http://schemas.openxmlformats.org/markup-compatibility/2006">
              <mc:Choice xmlns:v="urn:schemas-microsoft-com:vml" Requires="v">
                <p:oleObj spid="_x0000_s2500" name="Equation" r:id="rId8" imgW="1856443" imgH="666696" progId="Equation.DSMT4">
                  <p:embed/>
                </p:oleObj>
              </mc:Choice>
              <mc:Fallback>
                <p:oleObj name="Equation" r:id="rId8" imgW="1856443" imgH="666696" progId="Equation.DSMT4">
                  <p:embed/>
                  <p:pic>
                    <p:nvPicPr>
                      <p:cNvPr id="0" name=""/>
                      <p:cNvPicPr/>
                      <p:nvPr/>
                    </p:nvPicPr>
                    <p:blipFill>
                      <a:blip r:embed="rId9"/>
                      <a:stretch>
                        <a:fillRect/>
                      </a:stretch>
                    </p:blipFill>
                    <p:spPr>
                      <a:xfrm>
                        <a:off x="288429" y="4876800"/>
                        <a:ext cx="4966229" cy="1784275"/>
                      </a:xfrm>
                      <a:prstGeom prst="rect">
                        <a:avLst/>
                      </a:prstGeom>
                    </p:spPr>
                  </p:pic>
                </p:oleObj>
              </mc:Fallback>
            </mc:AlternateContent>
          </a:graphicData>
        </a:graphic>
      </p:graphicFrame>
      <p:sp>
        <p:nvSpPr>
          <p:cNvPr id="31" name="矩形 30"/>
          <p:cNvSpPr/>
          <p:nvPr/>
        </p:nvSpPr>
        <p:spPr>
          <a:xfrm>
            <a:off x="541723" y="2075611"/>
            <a:ext cx="3262432" cy="499624"/>
          </a:xfrm>
          <a:prstGeom prst="rect">
            <a:avLst/>
          </a:prstGeom>
          <a:solidFill>
            <a:schemeClr val="accent5">
              <a:lumMod val="20000"/>
              <a:lumOff val="80000"/>
            </a:schemeClr>
          </a:solidFill>
        </p:spPr>
        <p:txBody>
          <a:bodyPr wrap="none">
            <a:spAutoFit/>
          </a:bodyPr>
          <a:lstStyle/>
          <a:p>
            <a:pPr>
              <a:lnSpc>
                <a:spcPct val="150000"/>
              </a:lnSpc>
              <a:defRPr/>
            </a:pPr>
            <a:r>
              <a:rPr lang="zh-CN" altLang="zh-CN" sz="2000" b="1" dirty="0">
                <a:solidFill>
                  <a:prstClr val="black"/>
                </a:solidFill>
                <a:latin typeface="微软雅黑" panose="020B0503020204020204" pitchFamily="34" charset="-122"/>
                <a:ea typeface="微软雅黑" panose="020B0503020204020204" pitchFamily="34" charset="-122"/>
              </a:rPr>
              <a:t>感应型线圈炮的等效</a:t>
            </a:r>
            <a:r>
              <a:rPr lang="zh-CN" altLang="zh-CN" sz="2000" b="1" dirty="0" smtClean="0">
                <a:solidFill>
                  <a:prstClr val="black"/>
                </a:solidFill>
                <a:latin typeface="微软雅黑" panose="020B0503020204020204" pitchFamily="34" charset="-122"/>
                <a:ea typeface="微软雅黑" panose="020B0503020204020204" pitchFamily="34" charset="-122"/>
              </a:rPr>
              <a:t>模型</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2494813217"/>
              </p:ext>
            </p:extLst>
          </p:nvPr>
        </p:nvGraphicFramePr>
        <p:xfrm>
          <a:off x="5254658" y="1231662"/>
          <a:ext cx="2879078" cy="633398"/>
        </p:xfrm>
        <a:graphic>
          <a:graphicData uri="http://schemas.openxmlformats.org/presentationml/2006/ole">
            <mc:AlternateContent xmlns:mc="http://schemas.openxmlformats.org/markup-compatibility/2006">
              <mc:Choice xmlns:v="urn:schemas-microsoft-com:vml" Requires="v">
                <p:oleObj spid="_x0000_s2501" name="Equation" r:id="rId10" imgW="952151" imgH="209513" progId="Equation.DSMT4">
                  <p:embed/>
                </p:oleObj>
              </mc:Choice>
              <mc:Fallback>
                <p:oleObj name="Equation" r:id="rId10" imgW="952151" imgH="209513" progId="Equation.DSMT4">
                  <p:embed/>
                  <p:pic>
                    <p:nvPicPr>
                      <p:cNvPr id="0" name=""/>
                      <p:cNvPicPr/>
                      <p:nvPr/>
                    </p:nvPicPr>
                    <p:blipFill>
                      <a:blip r:embed="rId11"/>
                      <a:stretch>
                        <a:fillRect/>
                      </a:stretch>
                    </p:blipFill>
                    <p:spPr>
                      <a:xfrm>
                        <a:off x="5254658" y="1231662"/>
                        <a:ext cx="2879078" cy="633398"/>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511088051"/>
              </p:ext>
            </p:extLst>
          </p:nvPr>
        </p:nvGraphicFramePr>
        <p:xfrm>
          <a:off x="5004618" y="2711723"/>
          <a:ext cx="6090235" cy="939881"/>
        </p:xfrm>
        <a:graphic>
          <a:graphicData uri="http://schemas.openxmlformats.org/presentationml/2006/ole">
            <mc:AlternateContent xmlns:mc="http://schemas.openxmlformats.org/markup-compatibility/2006">
              <mc:Choice xmlns:v="urn:schemas-microsoft-com:vml" Requires="v">
                <p:oleObj spid="_x0000_s2502" name="Equation" r:id="rId12" imgW="2037445" imgH="314269" progId="Equation.DSMT4">
                  <p:embed/>
                </p:oleObj>
              </mc:Choice>
              <mc:Fallback>
                <p:oleObj name="Equation" r:id="rId12" imgW="2037445" imgH="314269" progId="Equation.DSMT4">
                  <p:embed/>
                  <p:pic>
                    <p:nvPicPr>
                      <p:cNvPr id="0" name=""/>
                      <p:cNvPicPr/>
                      <p:nvPr/>
                    </p:nvPicPr>
                    <p:blipFill>
                      <a:blip r:embed="rId13"/>
                      <a:stretch>
                        <a:fillRect/>
                      </a:stretch>
                    </p:blipFill>
                    <p:spPr>
                      <a:xfrm>
                        <a:off x="5004618" y="2711723"/>
                        <a:ext cx="6090235" cy="939881"/>
                      </a:xfrm>
                      <a:prstGeom prst="rect">
                        <a:avLst/>
                      </a:prstGeom>
                    </p:spPr>
                  </p:pic>
                </p:oleObj>
              </mc:Fallback>
            </mc:AlternateContent>
          </a:graphicData>
        </a:graphic>
      </p:graphicFrame>
      <p:sp>
        <p:nvSpPr>
          <p:cNvPr id="34" name="矩形 33"/>
          <p:cNvSpPr/>
          <p:nvPr/>
        </p:nvSpPr>
        <p:spPr>
          <a:xfrm>
            <a:off x="4842745" y="2242778"/>
            <a:ext cx="5088252" cy="400110"/>
          </a:xfrm>
          <a:prstGeom prst="rect">
            <a:avLst/>
          </a:prstGeom>
        </p:spPr>
        <p:txBody>
          <a:bodyPr wrap="none">
            <a:spAutoFit/>
          </a:bodyPr>
          <a:lstStyle/>
          <a:p>
            <a:r>
              <a:rPr lang="zh-CN" altLang="zh-CN" sz="2000" b="1" dirty="0">
                <a:solidFill>
                  <a:schemeClr val="tx2">
                    <a:lumMod val="75000"/>
                  </a:schemeClr>
                </a:solidFill>
                <a:latin typeface="楷体" panose="02010609060101010101" pitchFamily="49" charset="-122"/>
                <a:ea typeface="楷体" panose="02010609060101010101" pitchFamily="49" charset="-122"/>
              </a:rPr>
              <a:t>电枢各电流环的电感折算到驱动线圈侧的值</a:t>
            </a:r>
            <a:endParaRPr lang="zh-CN" altLang="en-US" sz="2000" b="1" dirty="0">
              <a:solidFill>
                <a:schemeClr val="tx2">
                  <a:lumMod val="75000"/>
                </a:schemeClr>
              </a:solidFill>
              <a:latin typeface="楷体" panose="02010609060101010101" pitchFamily="49" charset="-122"/>
              <a:ea typeface="楷体" panose="02010609060101010101" pitchFamily="49" charset="-122"/>
            </a:endParaRPr>
          </a:p>
        </p:txBody>
      </p:sp>
      <p:sp>
        <p:nvSpPr>
          <p:cNvPr id="36" name="矩形 35"/>
          <p:cNvSpPr/>
          <p:nvPr/>
        </p:nvSpPr>
        <p:spPr>
          <a:xfrm>
            <a:off x="4369696" y="4247751"/>
            <a:ext cx="5088252" cy="400110"/>
          </a:xfrm>
          <a:prstGeom prst="rect">
            <a:avLst/>
          </a:prstGeom>
        </p:spPr>
        <p:txBody>
          <a:bodyPr wrap="none">
            <a:spAutoFit/>
          </a:bodyPr>
          <a:lstStyle/>
          <a:p>
            <a:r>
              <a:rPr lang="zh-CN" altLang="zh-CN" sz="2000" b="1" dirty="0">
                <a:solidFill>
                  <a:schemeClr val="tx2">
                    <a:lumMod val="75000"/>
                  </a:schemeClr>
                </a:solidFill>
                <a:latin typeface="楷体" panose="02010609060101010101" pitchFamily="49" charset="-122"/>
                <a:ea typeface="楷体" panose="02010609060101010101" pitchFamily="49" charset="-122"/>
              </a:rPr>
              <a:t>电枢各电流环的电阻折算到驱动线圈侧的值</a:t>
            </a:r>
            <a:endParaRPr lang="zh-CN" altLang="en-US" sz="2000" b="1" dirty="0">
              <a:solidFill>
                <a:schemeClr val="tx2">
                  <a:lumMod val="75000"/>
                </a:schemeClr>
              </a:solidFill>
              <a:latin typeface="楷体" panose="02010609060101010101" pitchFamily="49" charset="-122"/>
              <a:ea typeface="楷体" panose="02010609060101010101" pitchFamily="49" charset="-122"/>
            </a:endParaRPr>
          </a:p>
        </p:txBody>
      </p:sp>
      <p:sp>
        <p:nvSpPr>
          <p:cNvPr id="38" name="矩形 37"/>
          <p:cNvSpPr/>
          <p:nvPr/>
        </p:nvSpPr>
        <p:spPr>
          <a:xfrm>
            <a:off x="5004619" y="5165891"/>
            <a:ext cx="6963171" cy="707886"/>
          </a:xfrm>
          <a:prstGeom prst="rect">
            <a:avLst/>
          </a:prstGeom>
        </p:spPr>
        <p:txBody>
          <a:bodyPr wrap="square">
            <a:spAutoFit/>
          </a:bodyPr>
          <a:lstStyle/>
          <a:p>
            <a:r>
              <a:rPr lang="en-US" altLang="zh-CN" sz="2000" b="1" dirty="0" smtClean="0">
                <a:solidFill>
                  <a:schemeClr val="tx2">
                    <a:lumMod val="75000"/>
                  </a:schemeClr>
                </a:solidFill>
                <a:latin typeface="楷体" panose="02010609060101010101" pitchFamily="49" charset="-122"/>
                <a:ea typeface="楷体" panose="02010609060101010101" pitchFamily="49" charset="-122"/>
              </a:rPr>
              <a:t>                          </a:t>
            </a:r>
            <a:r>
              <a:rPr lang="zh-CN" altLang="zh-CN" sz="2000" b="1" dirty="0" smtClean="0">
                <a:solidFill>
                  <a:srgbClr val="FF0000"/>
                </a:solidFill>
                <a:latin typeface="楷体" panose="02010609060101010101" pitchFamily="49" charset="-122"/>
                <a:ea typeface="楷体" panose="02010609060101010101" pitchFamily="49" charset="-122"/>
              </a:rPr>
              <a:t>电枢</a:t>
            </a:r>
            <a:r>
              <a:rPr lang="zh-CN" altLang="zh-CN" sz="2000" b="1" dirty="0">
                <a:solidFill>
                  <a:srgbClr val="FF0000"/>
                </a:solidFill>
                <a:latin typeface="楷体" panose="02010609060101010101" pitchFamily="49" charset="-122"/>
                <a:ea typeface="楷体" panose="02010609060101010101" pitchFamily="49" charset="-122"/>
              </a:rPr>
              <a:t>的运动</a:t>
            </a:r>
            <a:r>
              <a:rPr lang="zh-CN" altLang="zh-CN" sz="2000" b="1" dirty="0" smtClean="0">
                <a:solidFill>
                  <a:srgbClr val="FF0000"/>
                </a:solidFill>
                <a:latin typeface="楷体" panose="02010609060101010101" pitchFamily="49" charset="-122"/>
                <a:ea typeface="楷体" panose="02010609060101010101" pitchFamily="49" charset="-122"/>
              </a:rPr>
              <a:t>等效电阻</a:t>
            </a:r>
            <a:endParaRPr lang="en-US" altLang="zh-CN" sz="2000" b="1" dirty="0" smtClean="0">
              <a:solidFill>
                <a:srgbClr val="FF0000"/>
              </a:solidFill>
              <a:latin typeface="楷体" panose="02010609060101010101" pitchFamily="49" charset="-122"/>
              <a:ea typeface="楷体" panose="02010609060101010101" pitchFamily="49" charset="-122"/>
            </a:endParaRPr>
          </a:p>
          <a:p>
            <a:r>
              <a:rPr lang="en-US" altLang="zh-CN" sz="2000" b="1" dirty="0" smtClean="0">
                <a:solidFill>
                  <a:schemeClr val="tx2">
                    <a:lumMod val="75000"/>
                  </a:schemeClr>
                </a:solidFill>
                <a:latin typeface="楷体" panose="02010609060101010101" pitchFamily="49" charset="-122"/>
                <a:ea typeface="楷体" panose="02010609060101010101" pitchFamily="49" charset="-122"/>
              </a:rPr>
              <a:t>      </a:t>
            </a:r>
            <a:r>
              <a:rPr lang="zh-CN" altLang="zh-CN" sz="2000" b="1" dirty="0" smtClean="0">
                <a:solidFill>
                  <a:schemeClr val="tx2">
                    <a:lumMod val="75000"/>
                  </a:schemeClr>
                </a:solidFill>
                <a:latin typeface="楷体" panose="02010609060101010101" pitchFamily="49" charset="-122"/>
                <a:ea typeface="楷体" panose="02010609060101010101" pitchFamily="49" charset="-122"/>
              </a:rPr>
              <a:t>通过</a:t>
            </a:r>
            <a:r>
              <a:rPr lang="zh-CN" altLang="zh-CN" sz="2000" b="1" dirty="0">
                <a:solidFill>
                  <a:schemeClr val="tx2">
                    <a:lumMod val="75000"/>
                  </a:schemeClr>
                </a:solidFill>
                <a:latin typeface="楷体" panose="02010609060101010101" pitchFamily="49" charset="-122"/>
                <a:ea typeface="楷体" panose="02010609060101010101" pitchFamily="49" charset="-122"/>
              </a:rPr>
              <a:t>把电枢的动能折算为一个电阻上的欧姆损耗得到</a:t>
            </a:r>
            <a:endParaRPr lang="zh-CN" altLang="en-US" sz="2000" b="1" dirty="0">
              <a:solidFill>
                <a:schemeClr val="tx2">
                  <a:lumMod val="75000"/>
                </a:schemeClr>
              </a:solidFill>
              <a:latin typeface="楷体" panose="02010609060101010101" pitchFamily="49" charset="-122"/>
              <a:ea typeface="楷体" panose="02010609060101010101" pitchFamily="49" charset="-122"/>
            </a:endParaRPr>
          </a:p>
        </p:txBody>
      </p:sp>
      <p:cxnSp>
        <p:nvCxnSpPr>
          <p:cNvPr id="42" name="直接箭头连接符 41"/>
          <p:cNvCxnSpPr/>
          <p:nvPr/>
        </p:nvCxnSpPr>
        <p:spPr>
          <a:xfrm flipH="1">
            <a:off x="7200900" y="1809119"/>
            <a:ext cx="85764" cy="38545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接箭头连接符 43"/>
          <p:cNvCxnSpPr/>
          <p:nvPr/>
        </p:nvCxnSpPr>
        <p:spPr>
          <a:xfrm flipH="1">
            <a:off x="6913822" y="3545028"/>
            <a:ext cx="313479" cy="66498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接箭头连接符 45"/>
          <p:cNvCxnSpPr/>
          <p:nvPr/>
        </p:nvCxnSpPr>
        <p:spPr>
          <a:xfrm>
            <a:off x="9767624" y="3634977"/>
            <a:ext cx="473049" cy="154797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782755" y="1820119"/>
            <a:ext cx="1034781"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8681069" y="3651604"/>
            <a:ext cx="2413784" cy="16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6510747" y="3551165"/>
            <a:ext cx="162298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3131067"/>
      </p:ext>
    </p:extLst>
  </p:cSld>
  <p:clrMapOvr>
    <a:masterClrMapping/>
  </p:clrMapOvr>
  <p:transition advTm="18073"/>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800" dirty="0" smtClean="0">
                <a:latin typeface="Times New Roman" panose="02020603050405020304" pitchFamily="18" charset="0"/>
                <a:cs typeface="Times New Roman" panose="02020603050405020304" pitchFamily="18" charset="0"/>
              </a:rPr>
              <a:t>3  </a:t>
            </a:r>
            <a:r>
              <a:rPr lang="zh-CN" altLang="en-US" sz="2800" dirty="0" smtClean="0">
                <a:latin typeface="Times New Roman" panose="02020603050405020304" pitchFamily="18" charset="0"/>
                <a:cs typeface="Times New Roman" panose="02020603050405020304" pitchFamily="18" charset="0"/>
              </a:rPr>
              <a:t>电容器</a:t>
            </a:r>
            <a:r>
              <a:rPr lang="zh-CN" altLang="en-US" sz="2800" dirty="0">
                <a:latin typeface="Times New Roman" panose="02020603050405020304" pitchFamily="18" charset="0"/>
                <a:cs typeface="Times New Roman" panose="02020603050405020304" pitchFamily="18" charset="0"/>
              </a:rPr>
              <a:t>参数的优化</a:t>
            </a:r>
            <a:endParaRPr lang="zh-CN" altLang="en-US" sz="2800" dirty="0"/>
          </a:p>
        </p:txBody>
      </p:sp>
      <p:sp>
        <p:nvSpPr>
          <p:cNvPr id="18" name="Rectangle 2"/>
          <p:cNvSpPr>
            <a:spLocks noChangeArrowheads="1"/>
          </p:cNvSpPr>
          <p:nvPr/>
        </p:nvSpPr>
        <p:spPr bwMode="auto">
          <a:xfrm>
            <a:off x="9288462" y="147594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8"/>
          <p:cNvSpPr>
            <a:spLocks noChangeArrowheads="1"/>
          </p:cNvSpPr>
          <p:nvPr/>
        </p:nvSpPr>
        <p:spPr bwMode="auto">
          <a:xfrm>
            <a:off x="575734" y="131957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dirty="0"/>
          </a:p>
        </p:txBody>
      </p:sp>
      <p:graphicFrame>
        <p:nvGraphicFramePr>
          <p:cNvPr id="6" name="对象 5"/>
          <p:cNvGraphicFramePr>
            <a:graphicFrameLocks noChangeAspect="1"/>
          </p:cNvGraphicFramePr>
          <p:nvPr>
            <p:extLst>
              <p:ext uri="{D42A27DB-BD31-4B8C-83A1-F6EECF244321}">
                <p14:modId xmlns:p14="http://schemas.microsoft.com/office/powerpoint/2010/main" val="2117689364"/>
              </p:ext>
            </p:extLst>
          </p:nvPr>
        </p:nvGraphicFramePr>
        <p:xfrm>
          <a:off x="5493141" y="1521427"/>
          <a:ext cx="3925080" cy="884716"/>
        </p:xfrm>
        <a:graphic>
          <a:graphicData uri="http://schemas.openxmlformats.org/presentationml/2006/ole">
            <mc:AlternateContent xmlns:mc="http://schemas.openxmlformats.org/markup-compatibility/2006">
              <mc:Choice xmlns:v="urn:schemas-microsoft-com:vml" Requires="v">
                <p:oleObj spid="_x0000_s15458" name="Equation" r:id="rId4" imgW="1409088" imgH="317362" progId="Equation.DSMT4">
                  <p:embed/>
                </p:oleObj>
              </mc:Choice>
              <mc:Fallback>
                <p:oleObj name="Equation" r:id="rId4" imgW="1409088" imgH="317362" progId="Equation.DSMT4">
                  <p:embed/>
                  <p:pic>
                    <p:nvPicPr>
                      <p:cNvPr id="6" name="对象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3141" y="1521427"/>
                        <a:ext cx="3925080" cy="884716"/>
                      </a:xfrm>
                      <a:prstGeom prst="rect">
                        <a:avLst/>
                      </a:prstGeom>
                      <a:noFill/>
                    </p:spPr>
                  </p:pic>
                </p:oleObj>
              </mc:Fallback>
            </mc:AlternateContent>
          </a:graphicData>
        </a:graphic>
      </p:graphicFrame>
      <p:sp>
        <p:nvSpPr>
          <p:cNvPr id="22" name="Rectangle 3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3" name="对象 22"/>
          <p:cNvGraphicFramePr>
            <a:graphicFrameLocks noChangeAspect="1"/>
          </p:cNvGraphicFramePr>
          <p:nvPr>
            <p:extLst/>
          </p:nvPr>
        </p:nvGraphicFramePr>
        <p:xfrm>
          <a:off x="388026" y="1608799"/>
          <a:ext cx="3796808" cy="5241974"/>
        </p:xfrm>
        <a:graphic>
          <a:graphicData uri="http://schemas.openxmlformats.org/presentationml/2006/ole">
            <mc:AlternateContent xmlns:mc="http://schemas.openxmlformats.org/markup-compatibility/2006">
              <mc:Choice xmlns:v="urn:schemas-microsoft-com:vml" Requires="v">
                <p:oleObj spid="_x0000_s15459" name="Visio" r:id="rId6" imgW="2697693" imgH="3726346" progId="Visio.Drawing.15">
                  <p:embed/>
                </p:oleObj>
              </mc:Choice>
              <mc:Fallback>
                <p:oleObj name="Visio" r:id="rId6" imgW="2697693" imgH="3726346" progId="Visio.Drawing.15">
                  <p:embed/>
                  <p:pic>
                    <p:nvPicPr>
                      <p:cNvPr id="23" name="对象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026" y="1608799"/>
                        <a:ext cx="3796808" cy="5241974"/>
                      </a:xfrm>
                      <a:prstGeom prst="rect">
                        <a:avLst/>
                      </a:prstGeom>
                      <a:noFill/>
                    </p:spPr>
                  </p:pic>
                </p:oleObj>
              </mc:Fallback>
            </mc:AlternateContent>
          </a:graphicData>
        </a:graphic>
      </p:graphicFrame>
      <p:grpSp>
        <p:nvGrpSpPr>
          <p:cNvPr id="4" name="组合 3"/>
          <p:cNvGrpSpPr/>
          <p:nvPr/>
        </p:nvGrpSpPr>
        <p:grpSpPr>
          <a:xfrm>
            <a:off x="4681921" y="2510339"/>
            <a:ext cx="6782491" cy="1193384"/>
            <a:chOff x="4731083" y="2508052"/>
            <a:chExt cx="6782491" cy="1193384"/>
          </a:xfrm>
        </p:grpSpPr>
        <p:grpSp>
          <p:nvGrpSpPr>
            <p:cNvPr id="49" name="组合 48"/>
            <p:cNvGrpSpPr/>
            <p:nvPr/>
          </p:nvGrpSpPr>
          <p:grpSpPr>
            <a:xfrm>
              <a:off x="4731083" y="2508052"/>
              <a:ext cx="6782491" cy="476171"/>
              <a:chOff x="3354712" y="3260720"/>
              <a:chExt cx="6782491" cy="476171"/>
            </a:xfrm>
          </p:grpSpPr>
          <p:sp>
            <p:nvSpPr>
              <p:cNvPr id="47" name="文本框 46"/>
              <p:cNvSpPr txBox="1"/>
              <p:nvPr/>
            </p:nvSpPr>
            <p:spPr>
              <a:xfrm>
                <a:off x="3354712" y="3260720"/>
                <a:ext cx="6782491" cy="461665"/>
              </a:xfrm>
              <a:prstGeom prst="rect">
                <a:avLst/>
              </a:prstGeom>
              <a:noFill/>
            </p:spPr>
            <p:txBody>
              <a:bodyPr wrap="square" rtlCol="0">
                <a:spAutoFit/>
              </a:bodyPr>
              <a:lstStyle/>
              <a:p>
                <a:r>
                  <a:rPr lang="zh-CN" altLang="en-US" sz="2400" b="1" dirty="0" smtClean="0">
                    <a:solidFill>
                      <a:schemeClr val="tx2">
                        <a:lumMod val="75000"/>
                      </a:schemeClr>
                    </a:solidFill>
                    <a:latin typeface="楷体" panose="02010609060101010101" pitchFamily="49" charset="-122"/>
                    <a:ea typeface="楷体" panose="02010609060101010101" pitchFamily="49" charset="-122"/>
                  </a:rPr>
                  <a:t>令            ，忽略       之后</a:t>
                </a:r>
                <a:r>
                  <a:rPr lang="zh-CN" altLang="en-US" sz="2400" b="1" dirty="0">
                    <a:solidFill>
                      <a:schemeClr val="tx2">
                        <a:lumMod val="75000"/>
                      </a:schemeClr>
                    </a:solidFill>
                    <a:latin typeface="楷体" panose="02010609060101010101" pitchFamily="49" charset="-122"/>
                    <a:ea typeface="楷体" panose="02010609060101010101" pitchFamily="49" charset="-122"/>
                  </a:rPr>
                  <a:t>电枢的受力</a:t>
                </a:r>
              </a:p>
            </p:txBody>
          </p:sp>
          <p:graphicFrame>
            <p:nvGraphicFramePr>
              <p:cNvPr id="46" name="对象 45"/>
              <p:cNvGraphicFramePr>
                <a:graphicFrameLocks noChangeAspect="1"/>
              </p:cNvGraphicFramePr>
              <p:nvPr>
                <p:extLst>
                  <p:ext uri="{D42A27DB-BD31-4B8C-83A1-F6EECF244321}">
                    <p14:modId xmlns:p14="http://schemas.microsoft.com/office/powerpoint/2010/main" val="1601906531"/>
                  </p:ext>
                </p:extLst>
              </p:nvPr>
            </p:nvGraphicFramePr>
            <p:xfrm>
              <a:off x="6542304" y="3351496"/>
              <a:ext cx="1107338" cy="385395"/>
            </p:xfrm>
            <a:graphic>
              <a:graphicData uri="http://schemas.openxmlformats.org/presentationml/2006/ole">
                <mc:AlternateContent xmlns:mc="http://schemas.openxmlformats.org/markup-compatibility/2006">
                  <mc:Choice xmlns:v="urn:schemas-microsoft-com:vml" Requires="v">
                    <p:oleObj spid="_x0000_s15460" name="Equation" r:id="rId8" imgW="323861" imgH="171354" progId="Equation.DSMT4">
                      <p:embed/>
                    </p:oleObj>
                  </mc:Choice>
                  <mc:Fallback>
                    <p:oleObj name="Equation" r:id="rId8" imgW="323861" imgH="171354" progId="Equation.DSMT4">
                      <p:embed/>
                      <p:pic>
                        <p:nvPicPr>
                          <p:cNvPr id="46" name="对象 45"/>
                          <p:cNvPicPr/>
                          <p:nvPr/>
                        </p:nvPicPr>
                        <p:blipFill>
                          <a:blip r:embed="rId9"/>
                          <a:stretch>
                            <a:fillRect/>
                          </a:stretch>
                        </p:blipFill>
                        <p:spPr>
                          <a:xfrm>
                            <a:off x="6542304" y="3351496"/>
                            <a:ext cx="1107338" cy="385395"/>
                          </a:xfrm>
                          <a:prstGeom prst="rect">
                            <a:avLst/>
                          </a:prstGeom>
                        </p:spPr>
                      </p:pic>
                    </p:oleObj>
                  </mc:Fallback>
                </mc:AlternateContent>
              </a:graphicData>
            </a:graphic>
          </p:graphicFrame>
          <p:graphicFrame>
            <p:nvGraphicFramePr>
              <p:cNvPr id="48" name="对象 47"/>
              <p:cNvGraphicFramePr>
                <a:graphicFrameLocks noChangeAspect="1"/>
              </p:cNvGraphicFramePr>
              <p:nvPr>
                <p:extLst>
                  <p:ext uri="{D42A27DB-BD31-4B8C-83A1-F6EECF244321}">
                    <p14:modId xmlns:p14="http://schemas.microsoft.com/office/powerpoint/2010/main" val="51160043"/>
                  </p:ext>
                </p:extLst>
              </p:nvPr>
            </p:nvGraphicFramePr>
            <p:xfrm>
              <a:off x="3841855" y="3357553"/>
              <a:ext cx="1755547" cy="373283"/>
            </p:xfrm>
            <a:graphic>
              <a:graphicData uri="http://schemas.openxmlformats.org/presentationml/2006/ole">
                <mc:AlternateContent xmlns:mc="http://schemas.openxmlformats.org/markup-compatibility/2006">
                  <mc:Choice xmlns:v="urn:schemas-microsoft-com:vml" Requires="v">
                    <p:oleObj spid="_x0000_s15461" name="Equation" r:id="rId10" imgW="754486" imgH="159902" progId="Equation.DSMT4">
                      <p:embed/>
                    </p:oleObj>
                  </mc:Choice>
                  <mc:Fallback>
                    <p:oleObj name="Equation" r:id="rId10" imgW="754486" imgH="159902" progId="Equation.DSMT4">
                      <p:embed/>
                      <p:pic>
                        <p:nvPicPr>
                          <p:cNvPr id="48" name="对象 47"/>
                          <p:cNvPicPr/>
                          <p:nvPr/>
                        </p:nvPicPr>
                        <p:blipFill>
                          <a:blip r:embed="rId11"/>
                          <a:stretch>
                            <a:fillRect/>
                          </a:stretch>
                        </p:blipFill>
                        <p:spPr>
                          <a:xfrm>
                            <a:off x="3841855" y="3357553"/>
                            <a:ext cx="1755547" cy="373283"/>
                          </a:xfrm>
                          <a:prstGeom prst="rect">
                            <a:avLst/>
                          </a:prstGeom>
                        </p:spPr>
                      </p:pic>
                    </p:oleObj>
                  </mc:Fallback>
                </mc:AlternateContent>
              </a:graphicData>
            </a:graphic>
          </p:graphicFrame>
        </p:grpSp>
        <p:grpSp>
          <p:nvGrpSpPr>
            <p:cNvPr id="59" name="组合 58"/>
            <p:cNvGrpSpPr/>
            <p:nvPr/>
          </p:nvGrpSpPr>
          <p:grpSpPr>
            <a:xfrm>
              <a:off x="4731083" y="3207419"/>
              <a:ext cx="4831772" cy="494017"/>
              <a:chOff x="5261350" y="3031775"/>
              <a:chExt cx="4831772" cy="494017"/>
            </a:xfrm>
          </p:grpSpPr>
          <p:sp>
            <p:nvSpPr>
              <p:cNvPr id="56" name="文本框 55"/>
              <p:cNvSpPr txBox="1"/>
              <p:nvPr/>
            </p:nvSpPr>
            <p:spPr>
              <a:xfrm>
                <a:off x="5261350" y="3031775"/>
                <a:ext cx="4831772" cy="461665"/>
              </a:xfrm>
              <a:prstGeom prst="rect">
                <a:avLst/>
              </a:prstGeom>
              <a:noFill/>
            </p:spPr>
            <p:txBody>
              <a:bodyPr wrap="none" rtlCol="0">
                <a:spAutoFit/>
              </a:bodyPr>
              <a:lstStyle/>
              <a:p>
                <a:r>
                  <a:rPr lang="zh-CN" altLang="en-US" sz="2400" b="1" dirty="0" smtClean="0">
                    <a:solidFill>
                      <a:schemeClr val="tx2">
                        <a:lumMod val="75000"/>
                      </a:schemeClr>
                    </a:solidFill>
                    <a:latin typeface="楷体" panose="02010609060101010101" pitchFamily="49" charset="-122"/>
                    <a:ea typeface="楷体" panose="02010609060101010101" pitchFamily="49" charset="-122"/>
                  </a:rPr>
                  <a:t>使     曲线与   波形</a:t>
                </a:r>
                <a:r>
                  <a:rPr lang="zh-CN" altLang="en-US" sz="2400" b="1" dirty="0">
                    <a:solidFill>
                      <a:schemeClr val="tx2">
                        <a:lumMod val="75000"/>
                      </a:schemeClr>
                    </a:solidFill>
                    <a:latin typeface="楷体" panose="02010609060101010101" pitchFamily="49" charset="-122"/>
                    <a:ea typeface="楷体" panose="02010609060101010101" pitchFamily="49" charset="-122"/>
                  </a:rPr>
                  <a:t>尽可能贴合</a:t>
                </a:r>
              </a:p>
            </p:txBody>
          </p:sp>
          <p:graphicFrame>
            <p:nvGraphicFramePr>
              <p:cNvPr id="57" name="对象 56"/>
              <p:cNvGraphicFramePr>
                <a:graphicFrameLocks noChangeAspect="1"/>
              </p:cNvGraphicFramePr>
              <p:nvPr>
                <p:extLst>
                  <p:ext uri="{D42A27DB-BD31-4B8C-83A1-F6EECF244321}">
                    <p14:modId xmlns:p14="http://schemas.microsoft.com/office/powerpoint/2010/main" val="4067165379"/>
                  </p:ext>
                </p:extLst>
              </p:nvPr>
            </p:nvGraphicFramePr>
            <p:xfrm>
              <a:off x="5748493" y="3104530"/>
              <a:ext cx="626754" cy="376052"/>
            </p:xfrm>
            <a:graphic>
              <a:graphicData uri="http://schemas.openxmlformats.org/presentationml/2006/ole">
                <mc:AlternateContent xmlns:mc="http://schemas.openxmlformats.org/markup-compatibility/2006">
                  <mc:Choice xmlns:v="urn:schemas-microsoft-com:vml" Requires="v">
                    <p:oleObj spid="_x0000_s15462" name="Equation" r:id="rId12" imgW="285717" imgH="171354" progId="Equation.DSMT4">
                      <p:embed/>
                    </p:oleObj>
                  </mc:Choice>
                  <mc:Fallback>
                    <p:oleObj name="Equation" r:id="rId12" imgW="285717" imgH="171354" progId="Equation.DSMT4">
                      <p:embed/>
                      <p:pic>
                        <p:nvPicPr>
                          <p:cNvPr id="57" name="对象 56"/>
                          <p:cNvPicPr/>
                          <p:nvPr/>
                        </p:nvPicPr>
                        <p:blipFill>
                          <a:blip r:embed="rId13"/>
                          <a:stretch>
                            <a:fillRect/>
                          </a:stretch>
                        </p:blipFill>
                        <p:spPr>
                          <a:xfrm>
                            <a:off x="5748493" y="3104530"/>
                            <a:ext cx="626754" cy="376052"/>
                          </a:xfrm>
                          <a:prstGeom prst="rect">
                            <a:avLst/>
                          </a:prstGeom>
                        </p:spPr>
                      </p:pic>
                    </p:oleObj>
                  </mc:Fallback>
                </mc:AlternateContent>
              </a:graphicData>
            </a:graphic>
          </p:graphicFrame>
          <p:graphicFrame>
            <p:nvGraphicFramePr>
              <p:cNvPr id="58" name="对象 57"/>
              <p:cNvGraphicFramePr>
                <a:graphicFrameLocks noChangeAspect="1"/>
              </p:cNvGraphicFramePr>
              <p:nvPr>
                <p:extLst>
                  <p:ext uri="{D42A27DB-BD31-4B8C-83A1-F6EECF244321}">
                    <p14:modId xmlns:p14="http://schemas.microsoft.com/office/powerpoint/2010/main" val="660305100"/>
                  </p:ext>
                </p:extLst>
              </p:nvPr>
            </p:nvGraphicFramePr>
            <p:xfrm>
              <a:off x="7454880" y="3065048"/>
              <a:ext cx="307162" cy="460744"/>
            </p:xfrm>
            <a:graphic>
              <a:graphicData uri="http://schemas.openxmlformats.org/presentationml/2006/ole">
                <mc:AlternateContent xmlns:mc="http://schemas.openxmlformats.org/markup-compatibility/2006">
                  <mc:Choice xmlns:v="urn:schemas-microsoft-com:vml" Requires="v">
                    <p:oleObj spid="_x0000_s15463" name="Equation" r:id="rId14" imgW="114431" imgH="171354" progId="Equation.DSMT4">
                      <p:embed/>
                    </p:oleObj>
                  </mc:Choice>
                  <mc:Fallback>
                    <p:oleObj name="Equation" r:id="rId14" imgW="114431" imgH="171354" progId="Equation.DSMT4">
                      <p:embed/>
                      <p:pic>
                        <p:nvPicPr>
                          <p:cNvPr id="58" name="对象 57"/>
                          <p:cNvPicPr/>
                          <p:nvPr/>
                        </p:nvPicPr>
                        <p:blipFill>
                          <a:blip r:embed="rId15"/>
                          <a:stretch>
                            <a:fillRect/>
                          </a:stretch>
                        </p:blipFill>
                        <p:spPr>
                          <a:xfrm>
                            <a:off x="7454880" y="3065048"/>
                            <a:ext cx="307162" cy="460744"/>
                          </a:xfrm>
                          <a:prstGeom prst="rect">
                            <a:avLst/>
                          </a:prstGeom>
                        </p:spPr>
                      </p:pic>
                    </p:oleObj>
                  </mc:Fallback>
                </mc:AlternateContent>
              </a:graphicData>
            </a:graphic>
          </p:graphicFrame>
        </p:grpSp>
      </p:grpSp>
      <p:sp>
        <p:nvSpPr>
          <p:cNvPr id="73" name="文本框 72"/>
          <p:cNvSpPr txBox="1"/>
          <p:nvPr/>
        </p:nvSpPr>
        <p:spPr>
          <a:xfrm>
            <a:off x="460560" y="1030348"/>
            <a:ext cx="11469807" cy="400110"/>
          </a:xfrm>
          <a:prstGeom prst="rect">
            <a:avLst/>
          </a:prstGeom>
          <a:noFill/>
        </p:spPr>
        <p:txBody>
          <a:bodyPr wrap="none" rtlCol="0">
            <a:spAutoFit/>
          </a:bodyPr>
          <a:lstStyle/>
          <a:p>
            <a:r>
              <a:rPr lang="zh-CN" altLang="en-US" sz="2000" b="1" dirty="0">
                <a:solidFill>
                  <a:srgbClr val="002060"/>
                </a:solidFill>
                <a:latin typeface="Calibri"/>
                <a:ea typeface="微软雅黑" panose="020B0503020204020204" pitchFamily="34" charset="-122"/>
                <a:cs typeface="Times New Roman" panose="02020603050405020304" pitchFamily="18" charset="0"/>
              </a:rPr>
              <a:t>优化目标：给定电枢的目标入口和出口速度，求解所需的</a:t>
            </a:r>
            <a:r>
              <a:rPr lang="zh-CN" altLang="en-US" sz="2000" b="1" dirty="0">
                <a:solidFill>
                  <a:srgbClr val="FF0000"/>
                </a:solidFill>
                <a:latin typeface="Calibri"/>
                <a:ea typeface="微软雅黑" panose="020B0503020204020204" pitchFamily="34" charset="-122"/>
                <a:cs typeface="Times New Roman" panose="02020603050405020304" pitchFamily="18" charset="0"/>
              </a:rPr>
              <a:t>电容器参数</a:t>
            </a:r>
            <a:r>
              <a:rPr lang="zh-CN" altLang="en-US" sz="2000" b="1" dirty="0">
                <a:solidFill>
                  <a:srgbClr val="002060"/>
                </a:solidFill>
                <a:latin typeface="Calibri"/>
                <a:ea typeface="微软雅黑" panose="020B0503020204020204" pitchFamily="34" charset="-122"/>
                <a:cs typeface="Times New Roman" panose="02020603050405020304" pitchFamily="18" charset="0"/>
              </a:rPr>
              <a:t>，并且系统的发射效率尽可能高</a:t>
            </a:r>
          </a:p>
        </p:txBody>
      </p:sp>
    </p:spTree>
    <p:extLst>
      <p:ext uri="{BB962C8B-B14F-4D97-AF65-F5344CB8AC3E}">
        <p14:creationId xmlns:p14="http://schemas.microsoft.com/office/powerpoint/2010/main" val="3166020043"/>
      </p:ext>
    </p:extLst>
  </p:cSld>
  <p:clrMapOvr>
    <a:masterClrMapping/>
  </p:clrMapOvr>
  <p:transition advTm="1807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800" dirty="0" smtClean="0">
                <a:latin typeface="Times New Roman" panose="02020603050405020304" pitchFamily="18" charset="0"/>
                <a:cs typeface="Times New Roman" panose="02020603050405020304" pitchFamily="18" charset="0"/>
              </a:rPr>
              <a:t>3  </a:t>
            </a:r>
            <a:r>
              <a:rPr lang="zh-CN" altLang="en-US" sz="2800" dirty="0" smtClean="0">
                <a:latin typeface="Times New Roman" panose="02020603050405020304" pitchFamily="18" charset="0"/>
                <a:cs typeface="Times New Roman" panose="02020603050405020304" pitchFamily="18" charset="0"/>
              </a:rPr>
              <a:t>电容器</a:t>
            </a:r>
            <a:r>
              <a:rPr lang="zh-CN" altLang="en-US" sz="2800" dirty="0">
                <a:latin typeface="Times New Roman" panose="02020603050405020304" pitchFamily="18" charset="0"/>
                <a:cs typeface="Times New Roman" panose="02020603050405020304" pitchFamily="18" charset="0"/>
              </a:rPr>
              <a:t>参数的优化</a:t>
            </a:r>
            <a:endParaRPr lang="zh-CN" altLang="en-US" sz="2800" dirty="0"/>
          </a:p>
        </p:txBody>
      </p:sp>
      <p:sp>
        <p:nvSpPr>
          <p:cNvPr id="18" name="Rectangle 2"/>
          <p:cNvSpPr>
            <a:spLocks noChangeArrowheads="1"/>
          </p:cNvSpPr>
          <p:nvPr/>
        </p:nvSpPr>
        <p:spPr bwMode="auto">
          <a:xfrm>
            <a:off x="9288462" y="147594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8"/>
          <p:cNvSpPr>
            <a:spLocks noChangeArrowheads="1"/>
          </p:cNvSpPr>
          <p:nvPr/>
        </p:nvSpPr>
        <p:spPr bwMode="auto">
          <a:xfrm>
            <a:off x="575734" y="131957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dirty="0"/>
          </a:p>
        </p:txBody>
      </p:sp>
      <p:sp>
        <p:nvSpPr>
          <p:cNvPr id="22" name="Rectangle 3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3" name="对象 22"/>
          <p:cNvGraphicFramePr>
            <a:graphicFrameLocks noChangeAspect="1"/>
          </p:cNvGraphicFramePr>
          <p:nvPr>
            <p:extLst/>
          </p:nvPr>
        </p:nvGraphicFramePr>
        <p:xfrm>
          <a:off x="388026" y="1608799"/>
          <a:ext cx="3796808" cy="5241974"/>
        </p:xfrm>
        <a:graphic>
          <a:graphicData uri="http://schemas.openxmlformats.org/presentationml/2006/ole">
            <mc:AlternateContent xmlns:mc="http://schemas.openxmlformats.org/markup-compatibility/2006">
              <mc:Choice xmlns:v="urn:schemas-microsoft-com:vml" Requires="v">
                <p:oleObj spid="_x0000_s17608" name="Visio" r:id="rId4" imgW="2697693" imgH="3726346" progId="Visio.Drawing.15">
                  <p:embed/>
                </p:oleObj>
              </mc:Choice>
              <mc:Fallback>
                <p:oleObj name="Visio" r:id="rId4" imgW="2697693" imgH="3726346" progId="Visio.Drawing.15">
                  <p:embed/>
                  <p:pic>
                    <p:nvPicPr>
                      <p:cNvPr id="23" name="对象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026" y="1608799"/>
                        <a:ext cx="3796808" cy="5241974"/>
                      </a:xfrm>
                      <a:prstGeom prst="rect">
                        <a:avLst/>
                      </a:prstGeom>
                      <a:noFill/>
                    </p:spPr>
                  </p:pic>
                </p:oleObj>
              </mc:Fallback>
            </mc:AlternateContent>
          </a:graphicData>
        </a:graphic>
      </p:graphicFrame>
      <p:sp>
        <p:nvSpPr>
          <p:cNvPr id="73" name="文本框 72"/>
          <p:cNvSpPr txBox="1"/>
          <p:nvPr/>
        </p:nvSpPr>
        <p:spPr>
          <a:xfrm>
            <a:off x="460560" y="1030348"/>
            <a:ext cx="11469807" cy="400110"/>
          </a:xfrm>
          <a:prstGeom prst="rect">
            <a:avLst/>
          </a:prstGeom>
          <a:noFill/>
        </p:spPr>
        <p:txBody>
          <a:bodyPr wrap="none" rtlCol="0">
            <a:spAutoFit/>
          </a:bodyPr>
          <a:lstStyle/>
          <a:p>
            <a:r>
              <a:rPr lang="zh-CN" altLang="en-US" sz="2000" b="1" dirty="0">
                <a:solidFill>
                  <a:srgbClr val="002060"/>
                </a:solidFill>
                <a:latin typeface="Calibri"/>
                <a:ea typeface="微软雅黑" panose="020B0503020204020204" pitchFamily="34" charset="-122"/>
                <a:cs typeface="Times New Roman" panose="02020603050405020304" pitchFamily="18" charset="0"/>
              </a:rPr>
              <a:t>优化目标：给定电枢的目标入口和出口速度，求解所需的</a:t>
            </a:r>
            <a:r>
              <a:rPr lang="zh-CN" altLang="en-US" sz="2000" b="1" dirty="0">
                <a:solidFill>
                  <a:srgbClr val="FF0000"/>
                </a:solidFill>
                <a:latin typeface="Calibri"/>
                <a:ea typeface="微软雅黑" panose="020B0503020204020204" pitchFamily="34" charset="-122"/>
                <a:cs typeface="Times New Roman" panose="02020603050405020304" pitchFamily="18" charset="0"/>
              </a:rPr>
              <a:t>电容器参数</a:t>
            </a:r>
            <a:r>
              <a:rPr lang="zh-CN" altLang="en-US" sz="2000" b="1" dirty="0">
                <a:solidFill>
                  <a:srgbClr val="002060"/>
                </a:solidFill>
                <a:latin typeface="Calibri"/>
                <a:ea typeface="微软雅黑" panose="020B0503020204020204" pitchFamily="34" charset="-122"/>
                <a:cs typeface="Times New Roman" panose="02020603050405020304" pitchFamily="18" charset="0"/>
              </a:rPr>
              <a:t>，并且系统的发射效率尽可能高</a:t>
            </a:r>
          </a:p>
        </p:txBody>
      </p:sp>
      <p:sp>
        <p:nvSpPr>
          <p:cNvPr id="19" name="矩形 18"/>
          <p:cNvSpPr/>
          <p:nvPr/>
        </p:nvSpPr>
        <p:spPr>
          <a:xfrm>
            <a:off x="4949421" y="2686910"/>
            <a:ext cx="3518912" cy="499624"/>
          </a:xfrm>
          <a:prstGeom prst="rect">
            <a:avLst/>
          </a:prstGeom>
          <a:solidFill>
            <a:schemeClr val="accent5">
              <a:lumMod val="20000"/>
              <a:lumOff val="80000"/>
            </a:schemeClr>
          </a:solidFill>
        </p:spPr>
        <p:txBody>
          <a:bodyPr wrap="none">
            <a:spAutoFit/>
          </a:bodyPr>
          <a:lstStyle/>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阶段一：将峰值时间进行离散</a:t>
            </a:r>
          </a:p>
        </p:txBody>
      </p:sp>
      <p:sp>
        <p:nvSpPr>
          <p:cNvPr id="20" name="矩形 19"/>
          <p:cNvSpPr/>
          <p:nvPr/>
        </p:nvSpPr>
        <p:spPr>
          <a:xfrm>
            <a:off x="4949421" y="4573832"/>
            <a:ext cx="3518912" cy="499624"/>
          </a:xfrm>
          <a:prstGeom prst="rect">
            <a:avLst/>
          </a:prstGeom>
          <a:solidFill>
            <a:schemeClr val="accent5">
              <a:lumMod val="20000"/>
              <a:lumOff val="80000"/>
            </a:schemeClr>
          </a:solidFill>
        </p:spPr>
        <p:txBody>
          <a:bodyPr wrap="none">
            <a:spAutoFit/>
          </a:bodyPr>
          <a:lstStyle/>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阶段二：将</a:t>
            </a:r>
            <a:r>
              <a:rPr lang="zh-CN" altLang="en-US" sz="2000" b="1" dirty="0" smtClean="0">
                <a:solidFill>
                  <a:prstClr val="black"/>
                </a:solidFill>
                <a:latin typeface="微软雅黑" panose="020B0503020204020204" pitchFamily="34" charset="-122"/>
                <a:ea typeface="微软雅黑" panose="020B0503020204020204" pitchFamily="34" charset="-122"/>
              </a:rPr>
              <a:t>电枢速度</a:t>
            </a:r>
            <a:r>
              <a:rPr lang="zh-CN" altLang="en-US" sz="2000" b="1" dirty="0">
                <a:solidFill>
                  <a:prstClr val="black"/>
                </a:solidFill>
                <a:latin typeface="微软雅黑" panose="020B0503020204020204" pitchFamily="34" charset="-122"/>
                <a:ea typeface="微软雅黑" panose="020B0503020204020204" pitchFamily="34" charset="-122"/>
              </a:rPr>
              <a:t>进行离散</a:t>
            </a:r>
          </a:p>
        </p:txBody>
      </p:sp>
      <p:graphicFrame>
        <p:nvGraphicFramePr>
          <p:cNvPr id="4" name="对象 3"/>
          <p:cNvGraphicFramePr>
            <a:graphicFrameLocks noChangeAspect="1"/>
          </p:cNvGraphicFramePr>
          <p:nvPr>
            <p:extLst>
              <p:ext uri="{D42A27DB-BD31-4B8C-83A1-F6EECF244321}">
                <p14:modId xmlns:p14="http://schemas.microsoft.com/office/powerpoint/2010/main" val="708773212"/>
              </p:ext>
            </p:extLst>
          </p:nvPr>
        </p:nvGraphicFramePr>
        <p:xfrm>
          <a:off x="8580080" y="2472714"/>
          <a:ext cx="2272474" cy="936202"/>
        </p:xfrm>
        <a:graphic>
          <a:graphicData uri="http://schemas.openxmlformats.org/presentationml/2006/ole">
            <mc:AlternateContent xmlns:mc="http://schemas.openxmlformats.org/markup-compatibility/2006">
              <mc:Choice xmlns:v="urn:schemas-microsoft-com:vml" Requires="v">
                <p:oleObj spid="_x0000_s17609" name="Equation" r:id="rId6" imgW="1775637" imgH="731710" progId="Equation.DSMT4">
                  <p:embed/>
                </p:oleObj>
              </mc:Choice>
              <mc:Fallback>
                <p:oleObj name="Equation" r:id="rId6" imgW="1775637" imgH="731710" progId="Equation.DSMT4">
                  <p:embed/>
                  <p:pic>
                    <p:nvPicPr>
                      <p:cNvPr id="0" name=""/>
                      <p:cNvPicPr/>
                      <p:nvPr/>
                    </p:nvPicPr>
                    <p:blipFill>
                      <a:blip r:embed="rId7"/>
                      <a:stretch>
                        <a:fillRect/>
                      </a:stretch>
                    </p:blipFill>
                    <p:spPr>
                      <a:xfrm>
                        <a:off x="8580080" y="2472714"/>
                        <a:ext cx="2272474" cy="936202"/>
                      </a:xfrm>
                      <a:prstGeom prst="rect">
                        <a:avLst/>
                      </a:prstGeom>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976769519"/>
              </p:ext>
            </p:extLst>
          </p:nvPr>
        </p:nvGraphicFramePr>
        <p:xfrm>
          <a:off x="4296696" y="3587882"/>
          <a:ext cx="2848954" cy="834414"/>
        </p:xfrm>
        <a:graphic>
          <a:graphicData uri="http://schemas.openxmlformats.org/presentationml/2006/ole">
            <mc:AlternateContent xmlns:mc="http://schemas.openxmlformats.org/markup-compatibility/2006">
              <mc:Choice xmlns:v="urn:schemas-microsoft-com:vml" Requires="v">
                <p:oleObj spid="_x0000_s17610" name="Equation" r:id="rId8" imgW="2499502" imgH="731710" progId="Equation.DSMT4">
                  <p:embed/>
                </p:oleObj>
              </mc:Choice>
              <mc:Fallback>
                <p:oleObj name="Equation" r:id="rId8" imgW="2499502" imgH="731710" progId="Equation.DSMT4">
                  <p:embed/>
                  <p:pic>
                    <p:nvPicPr>
                      <p:cNvPr id="0" name=""/>
                      <p:cNvPicPr/>
                      <p:nvPr/>
                    </p:nvPicPr>
                    <p:blipFill>
                      <a:blip r:embed="rId9"/>
                      <a:stretch>
                        <a:fillRect/>
                      </a:stretch>
                    </p:blipFill>
                    <p:spPr>
                      <a:xfrm>
                        <a:off x="4296696" y="3587882"/>
                        <a:ext cx="2848954" cy="834414"/>
                      </a:xfrm>
                      <a:prstGeom prst="rect">
                        <a:avLst/>
                      </a:prstGeom>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2431751333"/>
              </p:ext>
            </p:extLst>
          </p:nvPr>
        </p:nvGraphicFramePr>
        <p:xfrm>
          <a:off x="7345758" y="3497034"/>
          <a:ext cx="4116499" cy="932509"/>
        </p:xfrm>
        <a:graphic>
          <a:graphicData uri="http://schemas.openxmlformats.org/presentationml/2006/ole">
            <mc:AlternateContent xmlns:mc="http://schemas.openxmlformats.org/markup-compatibility/2006">
              <mc:Choice xmlns:v="urn:schemas-microsoft-com:vml" Requires="v">
                <p:oleObj spid="_x0000_s17611" name="Equation" r:id="rId10" imgW="3398591" imgH="769659" progId="Equation.DSMT4">
                  <p:embed/>
                </p:oleObj>
              </mc:Choice>
              <mc:Fallback>
                <p:oleObj name="Equation" r:id="rId10" imgW="3398591" imgH="769659" progId="Equation.DSMT4">
                  <p:embed/>
                  <p:pic>
                    <p:nvPicPr>
                      <p:cNvPr id="0" name=""/>
                      <p:cNvPicPr/>
                      <p:nvPr/>
                    </p:nvPicPr>
                    <p:blipFill>
                      <a:blip r:embed="rId11"/>
                      <a:stretch>
                        <a:fillRect/>
                      </a:stretch>
                    </p:blipFill>
                    <p:spPr>
                      <a:xfrm>
                        <a:off x="7345758" y="3497034"/>
                        <a:ext cx="4116499" cy="932509"/>
                      </a:xfrm>
                      <a:prstGeom prst="rect">
                        <a:avLst/>
                      </a:prstGeom>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1565735865"/>
              </p:ext>
            </p:extLst>
          </p:nvPr>
        </p:nvGraphicFramePr>
        <p:xfrm>
          <a:off x="3972660" y="5331027"/>
          <a:ext cx="4212742" cy="891230"/>
        </p:xfrm>
        <a:graphic>
          <a:graphicData uri="http://schemas.openxmlformats.org/presentationml/2006/ole">
            <mc:AlternateContent xmlns:mc="http://schemas.openxmlformats.org/markup-compatibility/2006">
              <mc:Choice xmlns:v="urn:schemas-microsoft-com:vml" Requires="v">
                <p:oleObj spid="_x0000_s17612" name="Equation" r:id="rId12" imgW="3490031" imgH="738958" progId="Equation.DSMT4">
                  <p:embed/>
                </p:oleObj>
              </mc:Choice>
              <mc:Fallback>
                <p:oleObj name="Equation" r:id="rId12" imgW="3490031" imgH="738958" progId="Equation.DSMT4">
                  <p:embed/>
                  <p:pic>
                    <p:nvPicPr>
                      <p:cNvPr id="0" name=""/>
                      <p:cNvPicPr/>
                      <p:nvPr/>
                    </p:nvPicPr>
                    <p:blipFill>
                      <a:blip r:embed="rId13"/>
                      <a:stretch>
                        <a:fillRect/>
                      </a:stretch>
                    </p:blipFill>
                    <p:spPr>
                      <a:xfrm>
                        <a:off x="3972660" y="5331027"/>
                        <a:ext cx="4212742" cy="891230"/>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3759910811"/>
              </p:ext>
            </p:extLst>
          </p:nvPr>
        </p:nvGraphicFramePr>
        <p:xfrm>
          <a:off x="8240095" y="4988423"/>
          <a:ext cx="2978347" cy="1576438"/>
        </p:xfrm>
        <a:graphic>
          <a:graphicData uri="http://schemas.openxmlformats.org/presentationml/2006/ole">
            <mc:AlternateContent xmlns:mc="http://schemas.openxmlformats.org/markup-compatibility/2006">
              <mc:Choice xmlns:v="urn:schemas-microsoft-com:vml" Requires="v">
                <p:oleObj spid="_x0000_s17613" name="Equation" r:id="rId14" imgW="2491846" imgH="1318442" progId="Equation.DSMT4">
                  <p:embed/>
                </p:oleObj>
              </mc:Choice>
              <mc:Fallback>
                <p:oleObj name="Equation" r:id="rId14" imgW="2491846" imgH="1318442" progId="Equation.DSMT4">
                  <p:embed/>
                  <p:pic>
                    <p:nvPicPr>
                      <p:cNvPr id="0" name=""/>
                      <p:cNvPicPr/>
                      <p:nvPr/>
                    </p:nvPicPr>
                    <p:blipFill>
                      <a:blip r:embed="rId15"/>
                      <a:stretch>
                        <a:fillRect/>
                      </a:stretch>
                    </p:blipFill>
                    <p:spPr>
                      <a:xfrm>
                        <a:off x="8240095" y="4988423"/>
                        <a:ext cx="2978347" cy="1576438"/>
                      </a:xfrm>
                      <a:prstGeom prst="rect">
                        <a:avLst/>
                      </a:prstGeom>
                    </p:spPr>
                  </p:pic>
                </p:oleObj>
              </mc:Fallback>
            </mc:AlternateContent>
          </a:graphicData>
        </a:graphic>
      </p:graphicFrame>
      <p:cxnSp>
        <p:nvCxnSpPr>
          <p:cNvPr id="25" name="直接箭头连接符 24"/>
          <p:cNvCxnSpPr/>
          <p:nvPr/>
        </p:nvCxnSpPr>
        <p:spPr>
          <a:xfrm flipV="1">
            <a:off x="2371031" y="3182440"/>
            <a:ext cx="2578390" cy="2574531"/>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flipV="1">
            <a:off x="2951503" y="4864170"/>
            <a:ext cx="1826974" cy="100606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6" name="对象 15"/>
          <p:cNvGraphicFramePr>
            <a:graphicFrameLocks noChangeAspect="1"/>
          </p:cNvGraphicFramePr>
          <p:nvPr>
            <p:extLst>
              <p:ext uri="{D42A27DB-BD31-4B8C-83A1-F6EECF244321}">
                <p14:modId xmlns:p14="http://schemas.microsoft.com/office/powerpoint/2010/main" val="3728559404"/>
              </p:ext>
            </p:extLst>
          </p:nvPr>
        </p:nvGraphicFramePr>
        <p:xfrm>
          <a:off x="11662365" y="2613296"/>
          <a:ext cx="502777" cy="569144"/>
        </p:xfrm>
        <a:graphic>
          <a:graphicData uri="http://schemas.openxmlformats.org/presentationml/2006/ole">
            <mc:AlternateContent xmlns:mc="http://schemas.openxmlformats.org/markup-compatibility/2006">
              <mc:Choice xmlns:v="urn:schemas-microsoft-com:vml" Requires="v">
                <p:oleObj spid="_x0000_s17614" name="Equation" r:id="rId16" imgW="396382" imgH="449430" progId="Equation.DSMT4">
                  <p:embed/>
                </p:oleObj>
              </mc:Choice>
              <mc:Fallback>
                <p:oleObj name="Equation" r:id="rId16" imgW="396382" imgH="449430" progId="Equation.DSMT4">
                  <p:embed/>
                  <p:pic>
                    <p:nvPicPr>
                      <p:cNvPr id="0" name=""/>
                      <p:cNvPicPr/>
                      <p:nvPr/>
                    </p:nvPicPr>
                    <p:blipFill>
                      <a:blip r:embed="rId17"/>
                      <a:stretch>
                        <a:fillRect/>
                      </a:stretch>
                    </p:blipFill>
                    <p:spPr>
                      <a:xfrm>
                        <a:off x="11662365" y="2613296"/>
                        <a:ext cx="502777" cy="569144"/>
                      </a:xfrm>
                      <a:prstGeom prst="rect">
                        <a:avLst/>
                      </a:prstGeom>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174785866"/>
              </p:ext>
            </p:extLst>
          </p:nvPr>
        </p:nvGraphicFramePr>
        <p:xfrm>
          <a:off x="11662365" y="5233315"/>
          <a:ext cx="557620" cy="631195"/>
        </p:xfrm>
        <a:graphic>
          <a:graphicData uri="http://schemas.openxmlformats.org/presentationml/2006/ole">
            <mc:AlternateContent xmlns:mc="http://schemas.openxmlformats.org/markup-compatibility/2006">
              <mc:Choice xmlns:v="urn:schemas-microsoft-com:vml" Requires="v">
                <p:oleObj spid="_x0000_s17615" name="Equation" r:id="rId18" imgW="457200" imgH="518081" progId="Equation.DSMT4">
                  <p:embed/>
                </p:oleObj>
              </mc:Choice>
              <mc:Fallback>
                <p:oleObj name="Equation" r:id="rId18" imgW="457200" imgH="518081" progId="Equation.DSMT4">
                  <p:embed/>
                  <p:pic>
                    <p:nvPicPr>
                      <p:cNvPr id="0" name=""/>
                      <p:cNvPicPr/>
                      <p:nvPr/>
                    </p:nvPicPr>
                    <p:blipFill>
                      <a:blip r:embed="rId19"/>
                      <a:stretch>
                        <a:fillRect/>
                      </a:stretch>
                    </p:blipFill>
                    <p:spPr>
                      <a:xfrm>
                        <a:off x="11662365" y="5233315"/>
                        <a:ext cx="557620" cy="631195"/>
                      </a:xfrm>
                      <a:prstGeom prst="rect">
                        <a:avLst/>
                      </a:prstGeom>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2625461937"/>
              </p:ext>
            </p:extLst>
          </p:nvPr>
        </p:nvGraphicFramePr>
        <p:xfrm>
          <a:off x="11662365" y="3968156"/>
          <a:ext cx="447933" cy="671900"/>
        </p:xfrm>
        <a:graphic>
          <a:graphicData uri="http://schemas.openxmlformats.org/presentationml/2006/ole">
            <mc:AlternateContent xmlns:mc="http://schemas.openxmlformats.org/markup-compatibility/2006">
              <mc:Choice xmlns:v="urn:schemas-microsoft-com:vml" Requires="v">
                <p:oleObj spid="_x0000_s17616" name="Equation" r:id="rId20" imgW="152280" imgH="228600" progId="Equation.DSMT4">
                  <p:embed/>
                </p:oleObj>
              </mc:Choice>
              <mc:Fallback>
                <p:oleObj name="Equation" r:id="rId20" imgW="152280" imgH="228600" progId="Equation.DSMT4">
                  <p:embed/>
                  <p:pic>
                    <p:nvPicPr>
                      <p:cNvPr id="0" name=""/>
                      <p:cNvPicPr/>
                      <p:nvPr/>
                    </p:nvPicPr>
                    <p:blipFill>
                      <a:blip r:embed="rId21"/>
                      <a:stretch>
                        <a:fillRect/>
                      </a:stretch>
                    </p:blipFill>
                    <p:spPr>
                      <a:xfrm>
                        <a:off x="11662365" y="3968156"/>
                        <a:ext cx="447933" cy="671900"/>
                      </a:xfrm>
                      <a:prstGeom prst="rect">
                        <a:avLst/>
                      </a:prstGeom>
                    </p:spPr>
                  </p:pic>
                </p:oleObj>
              </mc:Fallback>
            </mc:AlternateContent>
          </a:graphicData>
        </a:graphic>
      </p:graphicFrame>
      <p:sp>
        <p:nvSpPr>
          <p:cNvPr id="35" name="右箭头 34"/>
          <p:cNvSpPr/>
          <p:nvPr/>
        </p:nvSpPr>
        <p:spPr>
          <a:xfrm>
            <a:off x="11033333" y="4304106"/>
            <a:ext cx="370219" cy="8945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右箭头 35"/>
          <p:cNvSpPr/>
          <p:nvPr/>
        </p:nvSpPr>
        <p:spPr>
          <a:xfrm>
            <a:off x="11033333" y="5450276"/>
            <a:ext cx="370219" cy="8945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右箭头 36"/>
          <p:cNvSpPr/>
          <p:nvPr/>
        </p:nvSpPr>
        <p:spPr>
          <a:xfrm>
            <a:off x="11033333" y="2808417"/>
            <a:ext cx="370219" cy="8945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1" name="对象 10"/>
          <p:cNvGraphicFramePr>
            <a:graphicFrameLocks noChangeAspect="1"/>
          </p:cNvGraphicFramePr>
          <p:nvPr>
            <p:extLst>
              <p:ext uri="{D42A27DB-BD31-4B8C-83A1-F6EECF244321}">
                <p14:modId xmlns:p14="http://schemas.microsoft.com/office/powerpoint/2010/main" val="3818942782"/>
              </p:ext>
            </p:extLst>
          </p:nvPr>
        </p:nvGraphicFramePr>
        <p:xfrm>
          <a:off x="5479131" y="1515672"/>
          <a:ext cx="3916363" cy="876300"/>
        </p:xfrm>
        <a:graphic>
          <a:graphicData uri="http://schemas.openxmlformats.org/presentationml/2006/ole">
            <mc:AlternateContent xmlns:mc="http://schemas.openxmlformats.org/markup-compatibility/2006">
              <mc:Choice xmlns:v="urn:schemas-microsoft-com:vml" Requires="v">
                <p:oleObj spid="_x0000_s17617" name="Equation" r:id="rId22" imgW="3916609" imgH="876261" progId="Equation.DSMT4">
                  <p:embed/>
                </p:oleObj>
              </mc:Choice>
              <mc:Fallback>
                <p:oleObj name="Equation" r:id="rId22" imgW="3916609" imgH="876261" progId="Equation.DSMT4">
                  <p:embed/>
                  <p:pic>
                    <p:nvPicPr>
                      <p:cNvPr id="0" name=""/>
                      <p:cNvPicPr/>
                      <p:nvPr/>
                    </p:nvPicPr>
                    <p:blipFill>
                      <a:blip r:embed="rId23"/>
                      <a:stretch>
                        <a:fillRect/>
                      </a:stretch>
                    </p:blipFill>
                    <p:spPr>
                      <a:xfrm>
                        <a:off x="5479131" y="1515672"/>
                        <a:ext cx="3916363" cy="876300"/>
                      </a:xfrm>
                      <a:prstGeom prst="rect">
                        <a:avLst/>
                      </a:prstGeom>
                    </p:spPr>
                  </p:pic>
                </p:oleObj>
              </mc:Fallback>
            </mc:AlternateContent>
          </a:graphicData>
        </a:graphic>
      </p:graphicFrame>
    </p:spTree>
    <p:extLst>
      <p:ext uri="{BB962C8B-B14F-4D97-AF65-F5344CB8AC3E}">
        <p14:creationId xmlns:p14="http://schemas.microsoft.com/office/powerpoint/2010/main" val="3698475097"/>
      </p:ext>
    </p:extLst>
  </p:cSld>
  <p:clrMapOvr>
    <a:masterClrMapping/>
  </p:clrMapOvr>
  <p:transition advTm="18073"/>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800" dirty="0" smtClean="0">
                <a:latin typeface="Times New Roman" panose="02020603050405020304" pitchFamily="18" charset="0"/>
                <a:cs typeface="Times New Roman" panose="02020603050405020304" pitchFamily="18" charset="0"/>
              </a:rPr>
              <a:t>3  </a:t>
            </a:r>
            <a:r>
              <a:rPr lang="zh-CN" altLang="en-US" sz="2800" dirty="0" smtClean="0">
                <a:latin typeface="Times New Roman" panose="02020603050405020304" pitchFamily="18" charset="0"/>
                <a:cs typeface="Times New Roman" panose="02020603050405020304" pitchFamily="18" charset="0"/>
              </a:rPr>
              <a:t>电容器</a:t>
            </a:r>
            <a:r>
              <a:rPr lang="zh-CN" altLang="en-US" sz="2800" dirty="0">
                <a:latin typeface="Times New Roman" panose="02020603050405020304" pitchFamily="18" charset="0"/>
                <a:cs typeface="Times New Roman" panose="02020603050405020304" pitchFamily="18" charset="0"/>
              </a:rPr>
              <a:t>参数的优化</a:t>
            </a:r>
            <a:endParaRPr lang="zh-CN" altLang="en-US" sz="2800" dirty="0"/>
          </a:p>
        </p:txBody>
      </p:sp>
      <p:sp>
        <p:nvSpPr>
          <p:cNvPr id="18" name="Rectangle 2"/>
          <p:cNvSpPr>
            <a:spLocks noChangeArrowheads="1"/>
          </p:cNvSpPr>
          <p:nvPr/>
        </p:nvSpPr>
        <p:spPr bwMode="auto">
          <a:xfrm>
            <a:off x="9288462" y="147594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8"/>
          <p:cNvSpPr>
            <a:spLocks noChangeArrowheads="1"/>
          </p:cNvSpPr>
          <p:nvPr/>
        </p:nvSpPr>
        <p:spPr bwMode="auto">
          <a:xfrm>
            <a:off x="575734" y="131957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dirty="0"/>
          </a:p>
        </p:txBody>
      </p:sp>
      <p:sp>
        <p:nvSpPr>
          <p:cNvPr id="22" name="Rectangle 3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3" name="文本框 72"/>
          <p:cNvSpPr txBox="1"/>
          <p:nvPr/>
        </p:nvSpPr>
        <p:spPr>
          <a:xfrm>
            <a:off x="361096" y="984060"/>
            <a:ext cx="11469807" cy="400110"/>
          </a:xfrm>
          <a:prstGeom prst="rect">
            <a:avLst/>
          </a:prstGeom>
          <a:noFill/>
        </p:spPr>
        <p:txBody>
          <a:bodyPr wrap="none" rtlCol="0">
            <a:spAutoFit/>
          </a:bodyPr>
          <a:lstStyle/>
          <a:p>
            <a:r>
              <a:rPr lang="zh-CN" altLang="en-US" sz="2000" b="1" dirty="0">
                <a:solidFill>
                  <a:srgbClr val="002060"/>
                </a:solidFill>
                <a:latin typeface="Calibri"/>
                <a:ea typeface="微软雅黑" panose="020B0503020204020204" pitchFamily="34" charset="-122"/>
                <a:cs typeface="Times New Roman" panose="02020603050405020304" pitchFamily="18" charset="0"/>
              </a:rPr>
              <a:t>优化目标：给定电枢的目标入口和出口速度，求解所需的</a:t>
            </a:r>
            <a:r>
              <a:rPr lang="zh-CN" altLang="en-US" sz="2000" b="1" dirty="0">
                <a:solidFill>
                  <a:srgbClr val="FF0000"/>
                </a:solidFill>
                <a:latin typeface="Calibri"/>
                <a:ea typeface="微软雅黑" panose="020B0503020204020204" pitchFamily="34" charset="-122"/>
                <a:cs typeface="Times New Roman" panose="02020603050405020304" pitchFamily="18" charset="0"/>
              </a:rPr>
              <a:t>电容器参数</a:t>
            </a:r>
            <a:r>
              <a:rPr lang="zh-CN" altLang="en-US" sz="2000" b="1" dirty="0">
                <a:solidFill>
                  <a:srgbClr val="002060"/>
                </a:solidFill>
                <a:latin typeface="Calibri"/>
                <a:ea typeface="微软雅黑" panose="020B0503020204020204" pitchFamily="34" charset="-122"/>
                <a:cs typeface="Times New Roman" panose="02020603050405020304" pitchFamily="18" charset="0"/>
              </a:rPr>
              <a:t>，并且系统的发射效率尽可能高</a:t>
            </a:r>
          </a:p>
        </p:txBody>
      </p:sp>
      <p:sp>
        <p:nvSpPr>
          <p:cNvPr id="4" name="矩形 3"/>
          <p:cNvSpPr/>
          <p:nvPr/>
        </p:nvSpPr>
        <p:spPr>
          <a:xfrm>
            <a:off x="168644" y="1628917"/>
            <a:ext cx="6333879" cy="707886"/>
          </a:xfrm>
          <a:prstGeom prst="rect">
            <a:avLst/>
          </a:prstGeom>
        </p:spPr>
        <p:txBody>
          <a:bodyPr wrap="square">
            <a:spAutoFit/>
          </a:bodyPr>
          <a:lstStyle/>
          <a:p>
            <a:r>
              <a:rPr lang="zh-CN" altLang="zh-CN" sz="2000" b="1" dirty="0">
                <a:solidFill>
                  <a:schemeClr val="tx2">
                    <a:lumMod val="75000"/>
                  </a:schemeClr>
                </a:solidFill>
                <a:latin typeface="楷体" panose="02010609060101010101" pitchFamily="49" charset="-122"/>
                <a:ea typeface="楷体" panose="02010609060101010101" pitchFamily="49" charset="-122"/>
              </a:rPr>
              <a:t>考虑电枢电阻的影响，在每个时间步长已知的情况下</a:t>
            </a:r>
            <a:r>
              <a:rPr lang="zh-CN" altLang="en-US" sz="2000" b="1" dirty="0" smtClean="0">
                <a:solidFill>
                  <a:schemeClr val="tx2">
                    <a:lumMod val="75000"/>
                  </a:schemeClr>
                </a:solidFill>
                <a:latin typeface="楷体" panose="02010609060101010101" pitchFamily="49" charset="-122"/>
                <a:ea typeface="楷体" panose="02010609060101010101" pitchFamily="49" charset="-122"/>
              </a:rPr>
              <a:t>，</a:t>
            </a:r>
            <a:endParaRPr lang="en-US" altLang="zh-CN" sz="2000" b="1" dirty="0" smtClean="0">
              <a:solidFill>
                <a:schemeClr val="tx2">
                  <a:lumMod val="75000"/>
                </a:schemeClr>
              </a:solidFill>
              <a:latin typeface="楷体" panose="02010609060101010101" pitchFamily="49" charset="-122"/>
              <a:ea typeface="楷体" panose="02010609060101010101" pitchFamily="49" charset="-122"/>
            </a:endParaRPr>
          </a:p>
          <a:p>
            <a:r>
              <a:rPr lang="zh-CN" altLang="zh-CN" sz="2000" b="1" dirty="0" smtClean="0">
                <a:solidFill>
                  <a:schemeClr val="tx2">
                    <a:lumMod val="75000"/>
                  </a:schemeClr>
                </a:solidFill>
                <a:latin typeface="楷体" panose="02010609060101010101" pitchFamily="49" charset="-122"/>
                <a:ea typeface="楷体" panose="02010609060101010101" pitchFamily="49" charset="-122"/>
              </a:rPr>
              <a:t>对</a:t>
            </a:r>
            <a:r>
              <a:rPr lang="zh-CN" altLang="zh-CN" sz="2000" b="1" dirty="0">
                <a:solidFill>
                  <a:schemeClr val="tx2">
                    <a:lumMod val="75000"/>
                  </a:schemeClr>
                </a:solidFill>
                <a:latin typeface="楷体" panose="02010609060101010101" pitchFamily="49" charset="-122"/>
                <a:ea typeface="楷体" panose="02010609060101010101" pitchFamily="49" charset="-122"/>
              </a:rPr>
              <a:t>电枢各电流环中的电流进行修正</a:t>
            </a:r>
            <a:endParaRPr lang="zh-CN" altLang="en-US" sz="2000" b="1" dirty="0">
              <a:solidFill>
                <a:schemeClr val="tx2">
                  <a:lumMod val="75000"/>
                </a:schemeClr>
              </a:solidFill>
              <a:latin typeface="楷体" panose="02010609060101010101" pitchFamily="49" charset="-122"/>
              <a:ea typeface="楷体" panose="02010609060101010101" pitchFamily="49" charset="-122"/>
            </a:endParaRPr>
          </a:p>
        </p:txBody>
      </p:sp>
      <p:sp>
        <p:nvSpPr>
          <p:cNvPr id="8" name="矩形 7"/>
          <p:cNvSpPr/>
          <p:nvPr/>
        </p:nvSpPr>
        <p:spPr>
          <a:xfrm>
            <a:off x="168644" y="4055456"/>
            <a:ext cx="4071565" cy="400110"/>
          </a:xfrm>
          <a:prstGeom prst="rect">
            <a:avLst/>
          </a:prstGeom>
        </p:spPr>
        <p:txBody>
          <a:bodyPr wrap="square">
            <a:spAutoFit/>
          </a:bodyPr>
          <a:lstStyle/>
          <a:p>
            <a:r>
              <a:rPr lang="zh-CN" altLang="zh-CN" sz="2000" b="1" dirty="0" smtClean="0">
                <a:solidFill>
                  <a:schemeClr val="tx2">
                    <a:lumMod val="75000"/>
                  </a:schemeClr>
                </a:solidFill>
                <a:latin typeface="楷体" panose="02010609060101010101" pitchFamily="49" charset="-122"/>
                <a:ea typeface="楷体" panose="02010609060101010101" pitchFamily="49" charset="-122"/>
              </a:rPr>
              <a:t>将</a:t>
            </a:r>
            <a:r>
              <a:rPr lang="zh-CN" altLang="zh-CN" sz="2000" b="1" dirty="0">
                <a:solidFill>
                  <a:schemeClr val="tx2">
                    <a:lumMod val="75000"/>
                  </a:schemeClr>
                </a:solidFill>
                <a:latin typeface="楷体" panose="02010609060101010101" pitchFamily="49" charset="-122"/>
                <a:ea typeface="楷体" panose="02010609060101010101" pitchFamily="49" charset="-122"/>
              </a:rPr>
              <a:t>电容器的初始充电电压乘以系数</a:t>
            </a:r>
            <a:endParaRPr lang="zh-CN" altLang="en-US" sz="2000" b="1" dirty="0">
              <a:solidFill>
                <a:schemeClr val="tx2">
                  <a:lumMod val="75000"/>
                </a:schemeClr>
              </a:solidFill>
              <a:latin typeface="楷体" panose="02010609060101010101" pitchFamily="49" charset="-122"/>
              <a:ea typeface="楷体" panose="02010609060101010101" pitchFamily="49" charset="-122"/>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1913225725"/>
              </p:ext>
            </p:extLst>
          </p:nvPr>
        </p:nvGraphicFramePr>
        <p:xfrm>
          <a:off x="4088122" y="3863772"/>
          <a:ext cx="3017644" cy="892542"/>
        </p:xfrm>
        <a:graphic>
          <a:graphicData uri="http://schemas.openxmlformats.org/presentationml/2006/ole">
            <mc:AlternateContent xmlns:mc="http://schemas.openxmlformats.org/markup-compatibility/2006">
              <mc:Choice xmlns:v="urn:schemas-microsoft-com:vml" Requires="v">
                <p:oleObj spid="_x0000_s12531" name="Equation" r:id="rId4" imgW="1351939" imgH="399946" progId="Equation.DSMT4">
                  <p:embed/>
                </p:oleObj>
              </mc:Choice>
              <mc:Fallback>
                <p:oleObj name="Equation" r:id="rId4" imgW="1351939" imgH="399946" progId="Equation.DSMT4">
                  <p:embed/>
                  <p:pic>
                    <p:nvPicPr>
                      <p:cNvPr id="0" name=""/>
                      <p:cNvPicPr/>
                      <p:nvPr/>
                    </p:nvPicPr>
                    <p:blipFill>
                      <a:blip r:embed="rId5"/>
                      <a:stretch>
                        <a:fillRect/>
                      </a:stretch>
                    </p:blipFill>
                    <p:spPr>
                      <a:xfrm>
                        <a:off x="4088122" y="3863772"/>
                        <a:ext cx="3017644" cy="892542"/>
                      </a:xfrm>
                      <a:prstGeom prst="rect">
                        <a:avLst/>
                      </a:prstGeom>
                    </p:spPr>
                  </p:pic>
                </p:oleObj>
              </mc:Fallback>
            </mc:AlternateContent>
          </a:graphicData>
        </a:graphic>
      </p:graphicFrame>
      <p:sp>
        <p:nvSpPr>
          <p:cNvPr id="11" name="Rectangle 2"/>
          <p:cNvSpPr>
            <a:spLocks noChangeArrowheads="1"/>
          </p:cNvSpPr>
          <p:nvPr/>
        </p:nvSpPr>
        <p:spPr bwMode="auto">
          <a:xfrm>
            <a:off x="9630358" y="317149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p:cNvGraphicFramePr>
            <a:graphicFrameLocks noChangeAspect="1"/>
          </p:cNvGraphicFramePr>
          <p:nvPr>
            <p:extLst>
              <p:ext uri="{D42A27DB-BD31-4B8C-83A1-F6EECF244321}">
                <p14:modId xmlns:p14="http://schemas.microsoft.com/office/powerpoint/2010/main" val="2909924184"/>
              </p:ext>
            </p:extLst>
          </p:nvPr>
        </p:nvGraphicFramePr>
        <p:xfrm>
          <a:off x="7120901" y="1433385"/>
          <a:ext cx="5018914" cy="5244142"/>
        </p:xfrm>
        <a:graphic>
          <a:graphicData uri="http://schemas.openxmlformats.org/presentationml/2006/ole">
            <mc:AlternateContent xmlns:mc="http://schemas.openxmlformats.org/markup-compatibility/2006">
              <mc:Choice xmlns:v="urn:schemas-microsoft-com:vml" Requires="v">
                <p:oleObj spid="_x0000_s12532" name="Visio" r:id="rId6" imgW="5966566" imgH="6240851" progId="Visio.Drawing.15">
                  <p:embed/>
                </p:oleObj>
              </mc:Choice>
              <mc:Fallback>
                <p:oleObj name="Visio" r:id="rId6" imgW="5966566" imgH="6240851" progId="Visio.Drawing.15">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20901" y="1433385"/>
                        <a:ext cx="5018914" cy="5244142"/>
                      </a:xfrm>
                      <a:prstGeom prst="rect">
                        <a:avLst/>
                      </a:prstGeom>
                      <a:noFill/>
                    </p:spPr>
                  </p:pic>
                </p:oleObj>
              </mc:Fallback>
            </mc:AlternateContent>
          </a:graphicData>
        </a:graphic>
      </p:graphicFrame>
      <p:sp>
        <p:nvSpPr>
          <p:cNvPr id="14" name="矩形 13"/>
          <p:cNvSpPr/>
          <p:nvPr/>
        </p:nvSpPr>
        <p:spPr>
          <a:xfrm>
            <a:off x="168644" y="2894333"/>
            <a:ext cx="4314001" cy="400110"/>
          </a:xfrm>
          <a:prstGeom prst="rect">
            <a:avLst/>
          </a:prstGeom>
        </p:spPr>
        <p:txBody>
          <a:bodyPr wrap="none">
            <a:spAutoFit/>
          </a:bodyPr>
          <a:lstStyle/>
          <a:p>
            <a:r>
              <a:rPr lang="zh-CN" altLang="zh-CN" sz="2000" b="1" dirty="0">
                <a:solidFill>
                  <a:schemeClr val="tx2">
                    <a:lumMod val="75000"/>
                  </a:schemeClr>
                </a:solidFill>
                <a:latin typeface="楷体" panose="02010609060101010101" pitchFamily="49" charset="-122"/>
                <a:ea typeface="楷体" panose="02010609060101010101" pitchFamily="49" charset="-122"/>
              </a:rPr>
              <a:t>电容器储能</a:t>
            </a:r>
            <a:r>
              <a:rPr lang="zh-CN" altLang="zh-CN" sz="2000" b="1" dirty="0" smtClean="0">
                <a:solidFill>
                  <a:schemeClr val="tx2">
                    <a:lumMod val="75000"/>
                  </a:schemeClr>
                </a:solidFill>
                <a:latin typeface="楷体" panose="02010609060101010101" pitchFamily="49" charset="-122"/>
                <a:ea typeface="楷体" panose="02010609060101010101" pitchFamily="49" charset="-122"/>
              </a:rPr>
              <a:t>的</a:t>
            </a:r>
            <a:r>
              <a:rPr lang="zh-CN" altLang="en-US" sz="2000" b="1" dirty="0" smtClean="0">
                <a:solidFill>
                  <a:schemeClr val="tx2">
                    <a:lumMod val="75000"/>
                  </a:schemeClr>
                </a:solidFill>
                <a:latin typeface="楷体" panose="02010609060101010101" pitchFamily="49" charset="-122"/>
                <a:ea typeface="楷体" panose="02010609060101010101" pitchFamily="49" charset="-122"/>
              </a:rPr>
              <a:t>实际</a:t>
            </a:r>
            <a:r>
              <a:rPr lang="zh-CN" altLang="zh-CN" sz="2000" b="1" dirty="0" smtClean="0">
                <a:solidFill>
                  <a:schemeClr val="tx2">
                    <a:lumMod val="75000"/>
                  </a:schemeClr>
                </a:solidFill>
                <a:latin typeface="楷体" panose="02010609060101010101" pitchFamily="49" charset="-122"/>
                <a:ea typeface="楷体" panose="02010609060101010101" pitchFamily="49" charset="-122"/>
              </a:rPr>
              <a:t>分配</a:t>
            </a:r>
            <a:r>
              <a:rPr lang="zh-CN" altLang="zh-CN" sz="2000" b="1" dirty="0">
                <a:solidFill>
                  <a:schemeClr val="tx2">
                    <a:lumMod val="75000"/>
                  </a:schemeClr>
                </a:solidFill>
                <a:latin typeface="楷体" panose="02010609060101010101" pitchFamily="49" charset="-122"/>
                <a:ea typeface="楷体" panose="02010609060101010101" pitchFamily="49" charset="-122"/>
              </a:rPr>
              <a:t>比例发生变化</a:t>
            </a:r>
            <a:endParaRPr lang="zh-CN" altLang="en-US" sz="2000" b="1" dirty="0">
              <a:solidFill>
                <a:schemeClr val="tx2">
                  <a:lumMod val="75000"/>
                </a:schemeClr>
              </a:solidFill>
              <a:latin typeface="楷体" panose="02010609060101010101" pitchFamily="49" charset="-122"/>
              <a:ea typeface="楷体" panose="02010609060101010101" pitchFamily="49" charset="-122"/>
            </a:endParaRPr>
          </a:p>
        </p:txBody>
      </p:sp>
      <p:sp>
        <p:nvSpPr>
          <p:cNvPr id="15" name="下箭头 14"/>
          <p:cNvSpPr/>
          <p:nvPr/>
        </p:nvSpPr>
        <p:spPr>
          <a:xfrm>
            <a:off x="2388600" y="2418964"/>
            <a:ext cx="95164" cy="376939"/>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下箭头 49"/>
          <p:cNvSpPr/>
          <p:nvPr/>
        </p:nvSpPr>
        <p:spPr>
          <a:xfrm>
            <a:off x="2429934" y="3486833"/>
            <a:ext cx="95164" cy="376939"/>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6" name="对象 15"/>
          <p:cNvGraphicFramePr>
            <a:graphicFrameLocks noChangeAspect="1"/>
          </p:cNvGraphicFramePr>
          <p:nvPr>
            <p:extLst>
              <p:ext uri="{D42A27DB-BD31-4B8C-83A1-F6EECF244321}">
                <p14:modId xmlns:p14="http://schemas.microsoft.com/office/powerpoint/2010/main" val="34752708"/>
              </p:ext>
            </p:extLst>
          </p:nvPr>
        </p:nvGraphicFramePr>
        <p:xfrm>
          <a:off x="361096" y="5405899"/>
          <a:ext cx="2743686" cy="938631"/>
        </p:xfrm>
        <a:graphic>
          <a:graphicData uri="http://schemas.openxmlformats.org/presentationml/2006/ole">
            <mc:AlternateContent xmlns:mc="http://schemas.openxmlformats.org/markup-compatibility/2006">
              <mc:Choice xmlns:v="urn:schemas-microsoft-com:vml" Requires="v">
                <p:oleObj spid="_x0000_s12533" name="Equation" r:id="rId8" imgW="1085294" imgH="371507" progId="Equation.DSMT4">
                  <p:embed/>
                </p:oleObj>
              </mc:Choice>
              <mc:Fallback>
                <p:oleObj name="Equation" r:id="rId8" imgW="1085294" imgH="371507" progId="Equation.DSMT4">
                  <p:embed/>
                  <p:pic>
                    <p:nvPicPr>
                      <p:cNvPr id="0" name=""/>
                      <p:cNvPicPr/>
                      <p:nvPr/>
                    </p:nvPicPr>
                    <p:blipFill>
                      <a:blip r:embed="rId9"/>
                      <a:stretch>
                        <a:fillRect/>
                      </a:stretch>
                    </p:blipFill>
                    <p:spPr>
                      <a:xfrm>
                        <a:off x="361096" y="5405899"/>
                        <a:ext cx="2743686" cy="938631"/>
                      </a:xfrm>
                      <a:prstGeom prst="rect">
                        <a:avLst/>
                      </a:prstGeom>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527290427"/>
              </p:ext>
            </p:extLst>
          </p:nvPr>
        </p:nvGraphicFramePr>
        <p:xfrm>
          <a:off x="3303641" y="5072903"/>
          <a:ext cx="3539612" cy="1604624"/>
        </p:xfrm>
        <a:graphic>
          <a:graphicData uri="http://schemas.openxmlformats.org/presentationml/2006/ole">
            <mc:AlternateContent xmlns:mc="http://schemas.openxmlformats.org/markup-compatibility/2006">
              <mc:Choice xmlns:v="urn:schemas-microsoft-com:vml" Requires="v">
                <p:oleObj spid="_x0000_s12534" name="Equation" r:id="rId10" imgW="1428227" imgH="647617" progId="Equation.DSMT4">
                  <p:embed/>
                </p:oleObj>
              </mc:Choice>
              <mc:Fallback>
                <p:oleObj name="Equation" r:id="rId10" imgW="1428227" imgH="647617" progId="Equation.DSMT4">
                  <p:embed/>
                  <p:pic>
                    <p:nvPicPr>
                      <p:cNvPr id="0" name=""/>
                      <p:cNvPicPr/>
                      <p:nvPr/>
                    </p:nvPicPr>
                    <p:blipFill>
                      <a:blip r:embed="rId11"/>
                      <a:stretch>
                        <a:fillRect/>
                      </a:stretch>
                    </p:blipFill>
                    <p:spPr>
                      <a:xfrm>
                        <a:off x="3303641" y="5072903"/>
                        <a:ext cx="3539612" cy="1604624"/>
                      </a:xfrm>
                      <a:prstGeom prst="rect">
                        <a:avLst/>
                      </a:prstGeom>
                    </p:spPr>
                  </p:pic>
                </p:oleObj>
              </mc:Fallback>
            </mc:AlternateContent>
          </a:graphicData>
        </a:graphic>
      </p:graphicFrame>
    </p:spTree>
    <p:extLst>
      <p:ext uri="{BB962C8B-B14F-4D97-AF65-F5344CB8AC3E}">
        <p14:creationId xmlns:p14="http://schemas.microsoft.com/office/powerpoint/2010/main" val="2860457654"/>
      </p:ext>
    </p:extLst>
  </p:cSld>
  <p:clrMapOvr>
    <a:masterClrMapping/>
  </p:clrMapOvr>
  <p:transition advTm="18073"/>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800" dirty="0" smtClean="0">
                <a:latin typeface="Times New Roman" panose="02020603050405020304" pitchFamily="18" charset="0"/>
                <a:cs typeface="Times New Roman" panose="02020603050405020304" pitchFamily="18" charset="0"/>
              </a:rPr>
              <a:t>3  </a:t>
            </a:r>
            <a:r>
              <a:rPr lang="zh-CN" altLang="en-US" sz="2800" dirty="0" smtClean="0">
                <a:latin typeface="Times New Roman" panose="02020603050405020304" pitchFamily="18" charset="0"/>
                <a:cs typeface="Times New Roman" panose="02020603050405020304" pitchFamily="18" charset="0"/>
              </a:rPr>
              <a:t>电容器</a:t>
            </a:r>
            <a:r>
              <a:rPr lang="zh-CN" altLang="en-US" sz="2800" dirty="0">
                <a:latin typeface="Times New Roman" panose="02020603050405020304" pitchFamily="18" charset="0"/>
                <a:cs typeface="Times New Roman" panose="02020603050405020304" pitchFamily="18" charset="0"/>
              </a:rPr>
              <a:t>参数的优化</a:t>
            </a:r>
            <a:endParaRPr lang="zh-CN" altLang="en-US" sz="2800" dirty="0"/>
          </a:p>
        </p:txBody>
      </p:sp>
      <p:sp>
        <p:nvSpPr>
          <p:cNvPr id="18" name="Rectangle 2"/>
          <p:cNvSpPr>
            <a:spLocks noChangeArrowheads="1"/>
          </p:cNvSpPr>
          <p:nvPr/>
        </p:nvSpPr>
        <p:spPr bwMode="auto">
          <a:xfrm>
            <a:off x="9288462" y="147594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8"/>
          <p:cNvSpPr>
            <a:spLocks noChangeArrowheads="1"/>
          </p:cNvSpPr>
          <p:nvPr/>
        </p:nvSpPr>
        <p:spPr bwMode="auto">
          <a:xfrm>
            <a:off x="575734" y="131957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dirty="0"/>
          </a:p>
        </p:txBody>
      </p:sp>
      <p:sp>
        <p:nvSpPr>
          <p:cNvPr id="22" name="Rectangle 3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3" name="文本框 72"/>
          <p:cNvSpPr txBox="1"/>
          <p:nvPr/>
        </p:nvSpPr>
        <p:spPr>
          <a:xfrm>
            <a:off x="531693" y="1029771"/>
            <a:ext cx="11469807" cy="400110"/>
          </a:xfrm>
          <a:prstGeom prst="rect">
            <a:avLst/>
          </a:prstGeom>
          <a:noFill/>
        </p:spPr>
        <p:txBody>
          <a:bodyPr wrap="none" rtlCol="0">
            <a:spAutoFit/>
          </a:bodyPr>
          <a:lstStyle/>
          <a:p>
            <a:r>
              <a:rPr lang="zh-CN" altLang="en-US" sz="2000" b="1" dirty="0">
                <a:solidFill>
                  <a:srgbClr val="002060"/>
                </a:solidFill>
                <a:latin typeface="Calibri"/>
                <a:ea typeface="微软雅黑" panose="020B0503020204020204" pitchFamily="34" charset="-122"/>
                <a:cs typeface="Times New Roman" panose="02020603050405020304" pitchFamily="18" charset="0"/>
              </a:rPr>
              <a:t>优化目标：给定电枢的目标入口和出口速度，求解所需的</a:t>
            </a:r>
            <a:r>
              <a:rPr lang="zh-CN" altLang="en-US" sz="2000" b="1" dirty="0">
                <a:solidFill>
                  <a:srgbClr val="FF0000"/>
                </a:solidFill>
                <a:latin typeface="Calibri"/>
                <a:ea typeface="微软雅黑" panose="020B0503020204020204" pitchFamily="34" charset="-122"/>
                <a:cs typeface="Times New Roman" panose="02020603050405020304" pitchFamily="18" charset="0"/>
              </a:rPr>
              <a:t>电容器参数</a:t>
            </a:r>
            <a:r>
              <a:rPr lang="zh-CN" altLang="en-US" sz="2000" b="1" dirty="0">
                <a:solidFill>
                  <a:srgbClr val="002060"/>
                </a:solidFill>
                <a:latin typeface="Calibri"/>
                <a:ea typeface="微软雅黑" panose="020B0503020204020204" pitchFamily="34" charset="-122"/>
                <a:cs typeface="Times New Roman" panose="02020603050405020304" pitchFamily="18" charset="0"/>
              </a:rPr>
              <a:t>，并且系统的发射效率尽可能高</a:t>
            </a:r>
          </a:p>
        </p:txBody>
      </p:sp>
      <p:sp>
        <p:nvSpPr>
          <p:cNvPr id="11" name="Rectangle 2"/>
          <p:cNvSpPr>
            <a:spLocks noChangeArrowheads="1"/>
          </p:cNvSpPr>
          <p:nvPr/>
        </p:nvSpPr>
        <p:spPr bwMode="auto">
          <a:xfrm>
            <a:off x="9630358" y="317149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表格 5"/>
          <p:cNvGraphicFramePr>
            <a:graphicFrameLocks noGrp="1"/>
          </p:cNvGraphicFramePr>
          <p:nvPr>
            <p:extLst>
              <p:ext uri="{D42A27DB-BD31-4B8C-83A1-F6EECF244321}">
                <p14:modId xmlns:p14="http://schemas.microsoft.com/office/powerpoint/2010/main" val="427498386"/>
              </p:ext>
            </p:extLst>
          </p:nvPr>
        </p:nvGraphicFramePr>
        <p:xfrm>
          <a:off x="167149" y="1610550"/>
          <a:ext cx="7304549" cy="2560320"/>
        </p:xfrm>
        <a:graphic>
          <a:graphicData uri="http://schemas.openxmlformats.org/drawingml/2006/table">
            <a:tbl>
              <a:tblPr firstRow="1" firstCol="1" bandRow="1">
                <a:tableStyleId>{5C22544A-7EE6-4342-B048-85BDC9FD1C3A}</a:tableStyleId>
              </a:tblPr>
              <a:tblGrid>
                <a:gridCol w="2889396">
                  <a:extLst>
                    <a:ext uri="{9D8B030D-6E8A-4147-A177-3AD203B41FA5}">
                      <a16:colId xmlns:a16="http://schemas.microsoft.com/office/drawing/2014/main" val="1824788322"/>
                    </a:ext>
                  </a:extLst>
                </a:gridCol>
                <a:gridCol w="886551">
                  <a:extLst>
                    <a:ext uri="{9D8B030D-6E8A-4147-A177-3AD203B41FA5}">
                      <a16:colId xmlns:a16="http://schemas.microsoft.com/office/drawing/2014/main" val="911267768"/>
                    </a:ext>
                  </a:extLst>
                </a:gridCol>
                <a:gridCol w="887476">
                  <a:extLst>
                    <a:ext uri="{9D8B030D-6E8A-4147-A177-3AD203B41FA5}">
                      <a16:colId xmlns:a16="http://schemas.microsoft.com/office/drawing/2014/main" val="1689297585"/>
                    </a:ext>
                  </a:extLst>
                </a:gridCol>
                <a:gridCol w="945840">
                  <a:extLst>
                    <a:ext uri="{9D8B030D-6E8A-4147-A177-3AD203B41FA5}">
                      <a16:colId xmlns:a16="http://schemas.microsoft.com/office/drawing/2014/main" val="729434347"/>
                    </a:ext>
                  </a:extLst>
                </a:gridCol>
                <a:gridCol w="868023">
                  <a:extLst>
                    <a:ext uri="{9D8B030D-6E8A-4147-A177-3AD203B41FA5}">
                      <a16:colId xmlns:a16="http://schemas.microsoft.com/office/drawing/2014/main" val="3531968088"/>
                    </a:ext>
                  </a:extLst>
                </a:gridCol>
                <a:gridCol w="827263">
                  <a:extLst>
                    <a:ext uri="{9D8B030D-6E8A-4147-A177-3AD203B41FA5}">
                      <a16:colId xmlns:a16="http://schemas.microsoft.com/office/drawing/2014/main" val="1343730144"/>
                    </a:ext>
                  </a:extLst>
                </a:gridCol>
              </a:tblGrid>
              <a:tr h="265109">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Parameters</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gridSpan="5">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Value</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743306697"/>
                  </a:ext>
                </a:extLst>
              </a:tr>
              <a:tr h="265109">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Mass(kg)</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10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10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10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20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30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556621722"/>
                  </a:ext>
                </a:extLst>
              </a:tr>
              <a:tr h="265109">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Entry speed(m/s)</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30</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50</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70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50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50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166638543"/>
                  </a:ext>
                </a:extLst>
              </a:tr>
              <a:tr h="265109">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Goal exit speed(m/s)</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50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70</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90</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70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70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22881334"/>
                  </a:ext>
                </a:extLst>
              </a:tr>
              <a:tr h="265109">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Capacitance(mF)</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0.93</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0.36</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0.20</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0.36</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0.36</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77027841"/>
                  </a:ext>
                </a:extLst>
              </a:tr>
              <a:tr h="265109">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Initial charging voltage(kV)</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8.10</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14.4</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21.6</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20.3</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24.8</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900790823"/>
                  </a:ext>
                </a:extLst>
              </a:tr>
              <a:tr h="265109">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Actual exit speed(m/s)</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50.06</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69.74</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90.28</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69.63</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69.54</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698249215"/>
                  </a:ext>
                </a:extLst>
              </a:tr>
              <a:tr h="265109">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Energy conversion efficiency(%)</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26.33</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31.66</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34.84</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a:effectLst/>
                          <a:latin typeface="Times New Roman" panose="02020603050405020304" pitchFamily="18" charset="0"/>
                          <a:cs typeface="Times New Roman" panose="02020603050405020304" pitchFamily="18" charset="0"/>
                        </a:rPr>
                        <a:t>31.66</a:t>
                      </a:r>
                      <a:endParaRPr 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190500" algn="ctr">
                        <a:lnSpc>
                          <a:spcPct val="150000"/>
                        </a:lnSpc>
                        <a:spcAft>
                          <a:spcPts val="0"/>
                        </a:spcAft>
                      </a:pPr>
                      <a:r>
                        <a:rPr lang="en-GB" sz="1400" b="1" kern="0" dirty="0">
                          <a:effectLst/>
                          <a:latin typeface="Times New Roman" panose="02020603050405020304" pitchFamily="18" charset="0"/>
                          <a:cs typeface="Times New Roman" panose="02020603050405020304" pitchFamily="18" charset="0"/>
                        </a:rPr>
                        <a:t>31.65</a:t>
                      </a:r>
                      <a:endParaRPr 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095508779"/>
                  </a:ext>
                </a:extLst>
              </a:tr>
            </a:tbl>
          </a:graphicData>
        </a:graphic>
      </p:graphicFrame>
      <p:sp>
        <p:nvSpPr>
          <p:cNvPr id="37" name="矩形 36"/>
          <p:cNvSpPr/>
          <p:nvPr/>
        </p:nvSpPr>
        <p:spPr>
          <a:xfrm>
            <a:off x="7604126" y="1653140"/>
            <a:ext cx="4397374" cy="1015663"/>
          </a:xfrm>
          <a:prstGeom prst="rect">
            <a:avLst/>
          </a:prstGeom>
        </p:spPr>
        <p:txBody>
          <a:bodyPr wrap="square">
            <a:spAutoFit/>
          </a:bodyPr>
          <a:lstStyle/>
          <a:p>
            <a:r>
              <a:rPr lang="zh-CN" altLang="en-US" sz="2000" b="1" dirty="0">
                <a:solidFill>
                  <a:schemeClr val="tx2">
                    <a:lumMod val="75000"/>
                  </a:schemeClr>
                </a:solidFill>
                <a:latin typeface="楷体" panose="02010609060101010101" pitchFamily="49" charset="-122"/>
                <a:ea typeface="楷体" panose="02010609060101010101" pitchFamily="49" charset="-122"/>
              </a:rPr>
              <a:t>（</a:t>
            </a:r>
            <a:r>
              <a:rPr lang="en-US" altLang="zh-CN" sz="2000" b="1" dirty="0">
                <a:solidFill>
                  <a:schemeClr val="tx2">
                    <a:lumMod val="75000"/>
                  </a:schemeClr>
                </a:solidFill>
                <a:latin typeface="楷体" panose="02010609060101010101" pitchFamily="49" charset="-122"/>
                <a:ea typeface="楷体" panose="02010609060101010101" pitchFamily="49" charset="-122"/>
              </a:rPr>
              <a:t>1</a:t>
            </a:r>
            <a:r>
              <a:rPr lang="zh-CN" altLang="en-US" sz="2000" b="1" dirty="0">
                <a:solidFill>
                  <a:schemeClr val="tx2">
                    <a:lumMod val="75000"/>
                  </a:schemeClr>
                </a:solidFill>
                <a:latin typeface="楷体" panose="02010609060101010101" pitchFamily="49" charset="-122"/>
                <a:ea typeface="楷体" panose="02010609060101010101" pitchFamily="49" charset="-122"/>
              </a:rPr>
              <a:t>）</a:t>
            </a:r>
            <a:r>
              <a:rPr lang="zh-CN" altLang="zh-CN" sz="2000" b="1" dirty="0">
                <a:solidFill>
                  <a:schemeClr val="tx2">
                    <a:lumMod val="75000"/>
                  </a:schemeClr>
                </a:solidFill>
                <a:latin typeface="楷体" panose="02010609060101010101" pitchFamily="49" charset="-122"/>
                <a:ea typeface="楷体" panose="02010609060101010101" pitchFamily="49" charset="-122"/>
              </a:rPr>
              <a:t>电枢速度</a:t>
            </a:r>
            <a:r>
              <a:rPr lang="zh-CN" altLang="zh-CN" sz="2000" b="1" dirty="0" smtClean="0">
                <a:solidFill>
                  <a:schemeClr val="tx2">
                    <a:lumMod val="75000"/>
                  </a:schemeClr>
                </a:solidFill>
                <a:latin typeface="楷体" panose="02010609060101010101" pitchFamily="49" charset="-122"/>
                <a:ea typeface="楷体" panose="02010609060101010101" pitchFamily="49" charset="-122"/>
              </a:rPr>
              <a:t>增加，</a:t>
            </a:r>
            <a:r>
              <a:rPr lang="zh-CN" altLang="zh-CN" sz="2000" b="1" dirty="0">
                <a:solidFill>
                  <a:schemeClr val="tx2">
                    <a:lumMod val="75000"/>
                  </a:schemeClr>
                </a:solidFill>
                <a:latin typeface="楷体" panose="02010609060101010101" pitchFamily="49" charset="-122"/>
                <a:ea typeface="楷体" panose="02010609060101010101" pitchFamily="49" charset="-122"/>
              </a:rPr>
              <a:t>相匹配的电容值下降，初始充电电压提高，系统的发射效率也得到</a:t>
            </a:r>
            <a:r>
              <a:rPr lang="zh-CN" altLang="zh-CN" sz="2000" b="1" dirty="0" smtClean="0">
                <a:solidFill>
                  <a:schemeClr val="tx2">
                    <a:lumMod val="75000"/>
                  </a:schemeClr>
                </a:solidFill>
                <a:latin typeface="楷体" panose="02010609060101010101" pitchFamily="49" charset="-122"/>
                <a:ea typeface="楷体" panose="02010609060101010101" pitchFamily="49" charset="-122"/>
              </a:rPr>
              <a:t>提升</a:t>
            </a:r>
            <a:r>
              <a:rPr lang="zh-CN" altLang="en-US" sz="2000" b="1" dirty="0" smtClean="0">
                <a:solidFill>
                  <a:schemeClr val="tx2">
                    <a:lumMod val="75000"/>
                  </a:schemeClr>
                </a:solidFill>
                <a:latin typeface="楷体" panose="02010609060101010101" pitchFamily="49" charset="-122"/>
                <a:ea typeface="楷体" panose="02010609060101010101" pitchFamily="49" charset="-122"/>
              </a:rPr>
              <a:t>；</a:t>
            </a:r>
            <a:endParaRPr lang="zh-CN" altLang="en-US" sz="2000" b="1" dirty="0">
              <a:solidFill>
                <a:schemeClr val="tx2">
                  <a:lumMod val="75000"/>
                </a:schemeClr>
              </a:solidFill>
              <a:latin typeface="楷体" panose="02010609060101010101" pitchFamily="49" charset="-122"/>
              <a:ea typeface="楷体" panose="02010609060101010101" pitchFamily="49" charset="-122"/>
            </a:endParaRPr>
          </a:p>
        </p:txBody>
      </p:sp>
      <p:sp>
        <p:nvSpPr>
          <p:cNvPr id="39" name="矩形 38"/>
          <p:cNvSpPr/>
          <p:nvPr/>
        </p:nvSpPr>
        <p:spPr>
          <a:xfrm>
            <a:off x="7604126" y="2846000"/>
            <a:ext cx="4397374" cy="1015663"/>
          </a:xfrm>
          <a:prstGeom prst="rect">
            <a:avLst/>
          </a:prstGeom>
        </p:spPr>
        <p:txBody>
          <a:bodyPr wrap="square">
            <a:spAutoFit/>
          </a:bodyPr>
          <a:lstStyle/>
          <a:p>
            <a:r>
              <a:rPr lang="zh-CN" altLang="en-US" sz="2000" b="1" dirty="0" smtClean="0">
                <a:solidFill>
                  <a:schemeClr val="tx2">
                    <a:lumMod val="75000"/>
                  </a:schemeClr>
                </a:solidFill>
                <a:latin typeface="楷体" panose="02010609060101010101" pitchFamily="49" charset="-122"/>
                <a:ea typeface="楷体" panose="02010609060101010101" pitchFamily="49" charset="-122"/>
              </a:rPr>
              <a:t>（</a:t>
            </a:r>
            <a:r>
              <a:rPr lang="en-US" altLang="zh-CN" sz="2000" b="1" dirty="0" smtClean="0">
                <a:solidFill>
                  <a:schemeClr val="tx2">
                    <a:lumMod val="75000"/>
                  </a:schemeClr>
                </a:solidFill>
                <a:latin typeface="楷体" panose="02010609060101010101" pitchFamily="49" charset="-122"/>
                <a:ea typeface="楷体" panose="02010609060101010101" pitchFamily="49" charset="-122"/>
              </a:rPr>
              <a:t>2</a:t>
            </a:r>
            <a:r>
              <a:rPr lang="zh-CN" altLang="en-US" sz="2000" b="1" dirty="0" smtClean="0">
                <a:solidFill>
                  <a:schemeClr val="tx2">
                    <a:lumMod val="75000"/>
                  </a:schemeClr>
                </a:solidFill>
                <a:latin typeface="楷体" panose="02010609060101010101" pitchFamily="49" charset="-122"/>
                <a:ea typeface="楷体" panose="02010609060101010101" pitchFamily="49" charset="-122"/>
              </a:rPr>
              <a:t>）</a:t>
            </a:r>
            <a:r>
              <a:rPr lang="zh-CN" altLang="zh-CN" sz="2000" b="1" dirty="0" smtClean="0">
                <a:solidFill>
                  <a:schemeClr val="tx2">
                    <a:lumMod val="75000"/>
                  </a:schemeClr>
                </a:solidFill>
                <a:latin typeface="楷体" panose="02010609060101010101" pitchFamily="49" charset="-122"/>
                <a:ea typeface="楷体" panose="02010609060101010101" pitchFamily="49" charset="-122"/>
              </a:rPr>
              <a:t>电枢</a:t>
            </a:r>
            <a:r>
              <a:rPr lang="zh-CN" altLang="zh-CN" sz="2000" b="1" dirty="0">
                <a:solidFill>
                  <a:schemeClr val="tx2">
                    <a:lumMod val="75000"/>
                  </a:schemeClr>
                </a:solidFill>
                <a:latin typeface="楷体" panose="02010609060101010101" pitchFamily="49" charset="-122"/>
                <a:ea typeface="楷体" panose="02010609060101010101" pitchFamily="49" charset="-122"/>
              </a:rPr>
              <a:t>质量增大时，相匹配的电容值不变，初始充电电压与电枢质量的开方</a:t>
            </a:r>
            <a:r>
              <a:rPr lang="zh-CN" altLang="zh-CN" sz="2000" b="1" dirty="0" smtClean="0">
                <a:solidFill>
                  <a:schemeClr val="tx2">
                    <a:lumMod val="75000"/>
                  </a:schemeClr>
                </a:solidFill>
                <a:latin typeface="楷体" panose="02010609060101010101" pitchFamily="49" charset="-122"/>
                <a:ea typeface="楷体" panose="02010609060101010101" pitchFamily="49" charset="-122"/>
              </a:rPr>
              <a:t>成正比</a:t>
            </a:r>
            <a:r>
              <a:rPr lang="zh-CN" altLang="en-US" sz="2000" b="1" dirty="0" smtClean="0">
                <a:solidFill>
                  <a:schemeClr val="tx2">
                    <a:lumMod val="75000"/>
                  </a:schemeClr>
                </a:solidFill>
                <a:latin typeface="楷体" panose="02010609060101010101" pitchFamily="49" charset="-122"/>
                <a:ea typeface="楷体" panose="02010609060101010101" pitchFamily="49" charset="-122"/>
              </a:rPr>
              <a:t>；</a:t>
            </a:r>
            <a:endParaRPr lang="zh-CN" altLang="en-US" sz="2000" b="1" dirty="0">
              <a:solidFill>
                <a:schemeClr val="tx2">
                  <a:lumMod val="75000"/>
                </a:schemeClr>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39523540"/>
      </p:ext>
    </p:extLst>
  </p:cSld>
  <p:clrMapOvr>
    <a:masterClrMapping/>
  </p:clrMapOvr>
  <p:transition advTm="18073"/>
  <p:timing>
    <p:tnLst>
      <p:par>
        <p:cTn id="1" dur="indefinite" restart="never" nodeType="tmRoot"/>
      </p:par>
    </p:tnLst>
  </p:timing>
</p:sld>
</file>

<file path=ppt/theme/theme1.xml><?xml version="1.0" encoding="utf-8"?>
<a:theme xmlns:a="http://schemas.openxmlformats.org/drawingml/2006/main" name="首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正文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首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首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首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正文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TotalTime>
  <Words>2421</Words>
  <Application>Microsoft Office PowerPoint</Application>
  <PresentationFormat>宽屏</PresentationFormat>
  <Paragraphs>163</Paragraphs>
  <Slides>12</Slides>
  <Notes>11</Notes>
  <HiddenSlides>0</HiddenSlides>
  <MMClips>0</MMClips>
  <ScaleCrop>false</ScaleCrop>
  <HeadingPairs>
    <vt:vector size="8" baseType="variant">
      <vt:variant>
        <vt:lpstr>已用的字体</vt:lpstr>
      </vt:variant>
      <vt:variant>
        <vt:i4>7</vt:i4>
      </vt:variant>
      <vt:variant>
        <vt:lpstr>主题</vt:lpstr>
      </vt:variant>
      <vt:variant>
        <vt:i4>6</vt:i4>
      </vt:variant>
      <vt:variant>
        <vt:lpstr>嵌入 OLE 服务器</vt:lpstr>
      </vt:variant>
      <vt:variant>
        <vt:i4>3</vt:i4>
      </vt:variant>
      <vt:variant>
        <vt:lpstr>幻灯片标题</vt:lpstr>
      </vt:variant>
      <vt:variant>
        <vt:i4>12</vt:i4>
      </vt:variant>
    </vt:vector>
  </HeadingPairs>
  <TitlesOfParts>
    <vt:vector size="28" baseType="lpstr">
      <vt:lpstr>等线</vt:lpstr>
      <vt:lpstr>楷体</vt:lpstr>
      <vt:lpstr>宋体</vt:lpstr>
      <vt:lpstr>微软雅黑</vt:lpstr>
      <vt:lpstr>Arial</vt:lpstr>
      <vt:lpstr>Calibri</vt:lpstr>
      <vt:lpstr>Times New Roman</vt:lpstr>
      <vt:lpstr>首页​​</vt:lpstr>
      <vt:lpstr>正文页​​</vt:lpstr>
      <vt:lpstr>1_首页​​</vt:lpstr>
      <vt:lpstr>2_首页​​</vt:lpstr>
      <vt:lpstr>3_首页​​</vt:lpstr>
      <vt:lpstr>1_正文页​​</vt:lpstr>
      <vt:lpstr>Visio</vt:lpstr>
      <vt:lpstr>Equation</vt:lpstr>
      <vt:lpstr>MathType 7.0 Equation</vt:lpstr>
      <vt:lpstr>PowerPoint 演示文稿</vt:lpstr>
      <vt:lpstr>PowerPoint 演示文稿</vt:lpstr>
      <vt:lpstr>1  电流环模型</vt:lpstr>
      <vt:lpstr>2  等效模型的建立</vt:lpstr>
      <vt:lpstr>2  等效模型的建立</vt:lpstr>
      <vt:lpstr>3  电容器参数的优化</vt:lpstr>
      <vt:lpstr>3  电容器参数的优化</vt:lpstr>
      <vt:lpstr>3  电容器参数的优化</vt:lpstr>
      <vt:lpstr>3  电容器参数的优化</vt:lpstr>
      <vt:lpstr>3  电容器参数的优化</vt:lpstr>
      <vt:lpstr>4  结论</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苏翔</dc:creator>
  <cp:lastModifiedBy>苏翔</cp:lastModifiedBy>
  <cp:revision>90</cp:revision>
  <dcterms:created xsi:type="dcterms:W3CDTF">2020-11-24T07:01:13Z</dcterms:created>
  <dcterms:modified xsi:type="dcterms:W3CDTF">2021-10-13T12:03:45Z</dcterms:modified>
</cp:coreProperties>
</file>