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notesMasterIdLst>
    <p:notesMasterId r:id="rId22"/>
  </p:notesMasterIdLst>
  <p:sldIdLst>
    <p:sldId id="256" r:id="rId2"/>
    <p:sldId id="301" r:id="rId3"/>
    <p:sldId id="420" r:id="rId4"/>
    <p:sldId id="421" r:id="rId5"/>
    <p:sldId id="300" r:id="rId6"/>
    <p:sldId id="422" r:id="rId7"/>
    <p:sldId id="407" r:id="rId8"/>
    <p:sldId id="423" r:id="rId9"/>
    <p:sldId id="404" r:id="rId10"/>
    <p:sldId id="408" r:id="rId11"/>
    <p:sldId id="410" r:id="rId12"/>
    <p:sldId id="411" r:id="rId13"/>
    <p:sldId id="412" r:id="rId14"/>
    <p:sldId id="413" r:id="rId15"/>
    <p:sldId id="415" r:id="rId16"/>
    <p:sldId id="416" r:id="rId17"/>
    <p:sldId id="417" r:id="rId18"/>
    <p:sldId id="418" r:id="rId19"/>
    <p:sldId id="419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54A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67" autoAdjust="0"/>
    <p:restoredTop sz="78643" autoAdjust="0"/>
  </p:normalViewPr>
  <p:slideViewPr>
    <p:cSldViewPr>
      <p:cViewPr varScale="1">
        <p:scale>
          <a:sx n="78" d="100"/>
          <a:sy n="78" d="100"/>
        </p:scale>
        <p:origin x="776" y="60"/>
      </p:cViewPr>
      <p:guideLst>
        <p:guide orient="horz" pos="2161"/>
        <p:guide pos="38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1152" y="43"/>
      </p:cViewPr>
      <p:guideLst/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fer villain" userId="0955725d66731fb8" providerId="LiveId" clId="{C726B4D7-1608-4576-BEE8-ED834913AD03}"/>
    <pc:docChg chg="undo custSel addSld modSld">
      <pc:chgData name="lucifer villain" userId="0955725d66731fb8" providerId="LiveId" clId="{C726B4D7-1608-4576-BEE8-ED834913AD03}" dt="2021-10-08T15:05:29.405" v="1116" actId="20577"/>
      <pc:docMkLst>
        <pc:docMk/>
      </pc:docMkLst>
      <pc:sldChg chg="modSp mod">
        <pc:chgData name="lucifer villain" userId="0955725d66731fb8" providerId="LiveId" clId="{C726B4D7-1608-4576-BEE8-ED834913AD03}" dt="2021-10-08T15:05:29.405" v="1116" actId="20577"/>
        <pc:sldMkLst>
          <pc:docMk/>
          <pc:sldMk cId="0" sldId="300"/>
        </pc:sldMkLst>
        <pc:spChg chg="mod">
          <ac:chgData name="lucifer villain" userId="0955725d66731fb8" providerId="LiveId" clId="{C726B4D7-1608-4576-BEE8-ED834913AD03}" dt="2021-10-08T15:05:29.405" v="1116" actId="20577"/>
          <ac:spMkLst>
            <pc:docMk/>
            <pc:sldMk cId="0" sldId="300"/>
            <ac:spMk id="19460" creationId="{00000000-0000-0000-0000-000000000000}"/>
          </ac:spMkLst>
        </pc:spChg>
      </pc:sldChg>
      <pc:sldChg chg="modSp mod">
        <pc:chgData name="lucifer villain" userId="0955725d66731fb8" providerId="LiveId" clId="{C726B4D7-1608-4576-BEE8-ED834913AD03}" dt="2021-10-04T05:20:43.864" v="1028" actId="1076"/>
        <pc:sldMkLst>
          <pc:docMk/>
          <pc:sldMk cId="1655329915" sldId="407"/>
        </pc:sldMkLst>
        <pc:spChg chg="mod">
          <ac:chgData name="lucifer villain" userId="0955725d66731fb8" providerId="LiveId" clId="{C726B4D7-1608-4576-BEE8-ED834913AD03}" dt="2021-10-04T05:20:37.486" v="1027" actId="20577"/>
          <ac:spMkLst>
            <pc:docMk/>
            <pc:sldMk cId="1655329915" sldId="407"/>
            <ac:spMk id="19460" creationId="{00000000-0000-0000-0000-000000000000}"/>
          </ac:spMkLst>
        </pc:spChg>
        <pc:graphicFrameChg chg="mod">
          <ac:chgData name="lucifer villain" userId="0955725d66731fb8" providerId="LiveId" clId="{C726B4D7-1608-4576-BEE8-ED834913AD03}" dt="2021-10-04T05:20:43.864" v="1028" actId="1076"/>
          <ac:graphicFrameMkLst>
            <pc:docMk/>
            <pc:sldMk cId="1655329915" sldId="407"/>
            <ac:graphicFrameMk id="7" creationId="{AEEFA8C2-D300-43F0-B0FD-4FCFA5BB4C20}"/>
          </ac:graphicFrameMkLst>
        </pc:graphicFrameChg>
      </pc:sldChg>
      <pc:sldChg chg="modSp mod">
        <pc:chgData name="lucifer villain" userId="0955725d66731fb8" providerId="LiveId" clId="{C726B4D7-1608-4576-BEE8-ED834913AD03}" dt="2021-10-04T04:57:08.712" v="307" actId="20577"/>
        <pc:sldMkLst>
          <pc:docMk/>
          <pc:sldMk cId="3567819386" sldId="411"/>
        </pc:sldMkLst>
        <pc:spChg chg="mod">
          <ac:chgData name="lucifer villain" userId="0955725d66731fb8" providerId="LiveId" clId="{C726B4D7-1608-4576-BEE8-ED834913AD03}" dt="2021-10-04T04:57:08.712" v="307" actId="20577"/>
          <ac:spMkLst>
            <pc:docMk/>
            <pc:sldMk cId="3567819386" sldId="411"/>
            <ac:spMk id="19460" creationId="{00000000-0000-0000-0000-000000000000}"/>
          </ac:spMkLst>
        </pc:spChg>
      </pc:sldChg>
      <pc:sldChg chg="addSp modSp mod">
        <pc:chgData name="lucifer villain" userId="0955725d66731fb8" providerId="LiveId" clId="{C726B4D7-1608-4576-BEE8-ED834913AD03}" dt="2021-10-04T05:02:22.295" v="426" actId="20577"/>
        <pc:sldMkLst>
          <pc:docMk/>
          <pc:sldMk cId="2578636865" sldId="413"/>
        </pc:sldMkLst>
        <pc:spChg chg="add mod">
          <ac:chgData name="lucifer villain" userId="0955725d66731fb8" providerId="LiveId" clId="{C726B4D7-1608-4576-BEE8-ED834913AD03}" dt="2021-10-04T04:52:39.235" v="163" actId="1076"/>
          <ac:spMkLst>
            <pc:docMk/>
            <pc:sldMk cId="2578636865" sldId="413"/>
            <ac:spMk id="2" creationId="{61015B3D-EB9C-46AC-8E9D-1A290543A8D5}"/>
          </ac:spMkLst>
        </pc:spChg>
        <pc:spChg chg="mod">
          <ac:chgData name="lucifer villain" userId="0955725d66731fb8" providerId="LiveId" clId="{C726B4D7-1608-4576-BEE8-ED834913AD03}" dt="2021-10-04T04:53:48.822" v="195" actId="6549"/>
          <ac:spMkLst>
            <pc:docMk/>
            <pc:sldMk cId="2578636865" sldId="413"/>
            <ac:spMk id="5" creationId="{00000000-0000-0000-0000-000000000000}"/>
          </ac:spMkLst>
        </pc:spChg>
        <pc:spChg chg="add mod">
          <ac:chgData name="lucifer villain" userId="0955725d66731fb8" providerId="LiveId" clId="{C726B4D7-1608-4576-BEE8-ED834913AD03}" dt="2021-10-04T04:51:15.460" v="42" actId="1076"/>
          <ac:spMkLst>
            <pc:docMk/>
            <pc:sldMk cId="2578636865" sldId="413"/>
            <ac:spMk id="8" creationId="{D72139C8-BFC9-4B22-9D5E-3AEF2B0F84C4}"/>
          </ac:spMkLst>
        </pc:spChg>
        <pc:spChg chg="add mod">
          <ac:chgData name="lucifer villain" userId="0955725d66731fb8" providerId="LiveId" clId="{C726B4D7-1608-4576-BEE8-ED834913AD03}" dt="2021-10-04T04:52:43.726" v="165" actId="1076"/>
          <ac:spMkLst>
            <pc:docMk/>
            <pc:sldMk cId="2578636865" sldId="413"/>
            <ac:spMk id="9" creationId="{D49F2FB1-F0D5-4BD2-8B49-5B29978F56D8}"/>
          </ac:spMkLst>
        </pc:spChg>
        <pc:spChg chg="add mod">
          <ac:chgData name="lucifer villain" userId="0955725d66731fb8" providerId="LiveId" clId="{C726B4D7-1608-4576-BEE8-ED834913AD03}" dt="2021-10-04T04:52:48.673" v="169" actId="1076"/>
          <ac:spMkLst>
            <pc:docMk/>
            <pc:sldMk cId="2578636865" sldId="413"/>
            <ac:spMk id="10" creationId="{86085CAC-647E-4765-8813-E53570E89F96}"/>
          </ac:spMkLst>
        </pc:spChg>
        <pc:spChg chg="mod">
          <ac:chgData name="lucifer villain" userId="0955725d66731fb8" providerId="LiveId" clId="{C726B4D7-1608-4576-BEE8-ED834913AD03}" dt="2021-10-04T04:54:01.722" v="221" actId="20577"/>
          <ac:spMkLst>
            <pc:docMk/>
            <pc:sldMk cId="2578636865" sldId="413"/>
            <ac:spMk id="12" creationId="{AF2CF55C-0F79-4004-A3BE-467436A95652}"/>
          </ac:spMkLst>
        </pc:spChg>
        <pc:spChg chg="add mod">
          <ac:chgData name="lucifer villain" userId="0955725d66731fb8" providerId="LiveId" clId="{C726B4D7-1608-4576-BEE8-ED834913AD03}" dt="2021-10-04T04:52:35.155" v="161" actId="14100"/>
          <ac:spMkLst>
            <pc:docMk/>
            <pc:sldMk cId="2578636865" sldId="413"/>
            <ac:spMk id="13" creationId="{89CF9BED-1F73-4047-9E66-76C765D6B111}"/>
          </ac:spMkLst>
        </pc:spChg>
        <pc:spChg chg="mod">
          <ac:chgData name="lucifer villain" userId="0955725d66731fb8" providerId="LiveId" clId="{C726B4D7-1608-4576-BEE8-ED834913AD03}" dt="2021-10-04T05:02:22.295" v="426" actId="20577"/>
          <ac:spMkLst>
            <pc:docMk/>
            <pc:sldMk cId="2578636865" sldId="413"/>
            <ac:spMk id="19460" creationId="{00000000-0000-0000-0000-000000000000}"/>
          </ac:spMkLst>
        </pc:spChg>
      </pc:sldChg>
      <pc:sldChg chg="addSp delSp modSp add mod">
        <pc:chgData name="lucifer villain" userId="0955725d66731fb8" providerId="LiveId" clId="{C726B4D7-1608-4576-BEE8-ED834913AD03}" dt="2021-10-04T05:01:58.773" v="371" actId="20577"/>
        <pc:sldMkLst>
          <pc:docMk/>
          <pc:sldMk cId="1775745778" sldId="415"/>
        </pc:sldMkLst>
        <pc:spChg chg="del">
          <ac:chgData name="lucifer villain" userId="0955725d66731fb8" providerId="LiveId" clId="{C726B4D7-1608-4576-BEE8-ED834913AD03}" dt="2021-10-04T04:55:43.819" v="226" actId="478"/>
          <ac:spMkLst>
            <pc:docMk/>
            <pc:sldMk cId="1775745778" sldId="415"/>
            <ac:spMk id="2" creationId="{61015B3D-EB9C-46AC-8E9D-1A290543A8D5}"/>
          </ac:spMkLst>
        </pc:spChg>
        <pc:spChg chg="del">
          <ac:chgData name="lucifer villain" userId="0955725d66731fb8" providerId="LiveId" clId="{C726B4D7-1608-4576-BEE8-ED834913AD03}" dt="2021-10-04T04:55:43.819" v="226" actId="478"/>
          <ac:spMkLst>
            <pc:docMk/>
            <pc:sldMk cId="1775745778" sldId="415"/>
            <ac:spMk id="8" creationId="{D72139C8-BFC9-4B22-9D5E-3AEF2B0F84C4}"/>
          </ac:spMkLst>
        </pc:spChg>
        <pc:spChg chg="del">
          <ac:chgData name="lucifer villain" userId="0955725d66731fb8" providerId="LiveId" clId="{C726B4D7-1608-4576-BEE8-ED834913AD03}" dt="2021-10-04T04:55:43.819" v="226" actId="478"/>
          <ac:spMkLst>
            <pc:docMk/>
            <pc:sldMk cId="1775745778" sldId="415"/>
            <ac:spMk id="9" creationId="{D49F2FB1-F0D5-4BD2-8B49-5B29978F56D8}"/>
          </ac:spMkLst>
        </pc:spChg>
        <pc:spChg chg="del">
          <ac:chgData name="lucifer villain" userId="0955725d66731fb8" providerId="LiveId" clId="{C726B4D7-1608-4576-BEE8-ED834913AD03}" dt="2021-10-04T04:55:43.819" v="226" actId="478"/>
          <ac:spMkLst>
            <pc:docMk/>
            <pc:sldMk cId="1775745778" sldId="415"/>
            <ac:spMk id="10" creationId="{86085CAC-647E-4765-8813-E53570E89F96}"/>
          </ac:spMkLst>
        </pc:spChg>
        <pc:spChg chg="del">
          <ac:chgData name="lucifer villain" userId="0955725d66731fb8" providerId="LiveId" clId="{C726B4D7-1608-4576-BEE8-ED834913AD03}" dt="2021-10-04T05:00:58.999" v="366" actId="478"/>
          <ac:spMkLst>
            <pc:docMk/>
            <pc:sldMk cId="1775745778" sldId="415"/>
            <ac:spMk id="12" creationId="{AF2CF55C-0F79-4004-A3BE-467436A95652}"/>
          </ac:spMkLst>
        </pc:spChg>
        <pc:spChg chg="del">
          <ac:chgData name="lucifer villain" userId="0955725d66731fb8" providerId="LiveId" clId="{C726B4D7-1608-4576-BEE8-ED834913AD03}" dt="2021-10-04T04:55:43.819" v="226" actId="478"/>
          <ac:spMkLst>
            <pc:docMk/>
            <pc:sldMk cId="1775745778" sldId="415"/>
            <ac:spMk id="13" creationId="{89CF9BED-1F73-4047-9E66-76C765D6B111}"/>
          </ac:spMkLst>
        </pc:spChg>
        <pc:spChg chg="mod">
          <ac:chgData name="lucifer villain" userId="0955725d66731fb8" providerId="LiveId" clId="{C726B4D7-1608-4576-BEE8-ED834913AD03}" dt="2021-10-04T05:01:58.773" v="371" actId="20577"/>
          <ac:spMkLst>
            <pc:docMk/>
            <pc:sldMk cId="1775745778" sldId="415"/>
            <ac:spMk id="19460" creationId="{00000000-0000-0000-0000-000000000000}"/>
          </ac:spMkLst>
        </pc:spChg>
        <pc:picChg chg="del">
          <ac:chgData name="lucifer villain" userId="0955725d66731fb8" providerId="LiveId" clId="{C726B4D7-1608-4576-BEE8-ED834913AD03}" dt="2021-10-04T04:55:37.204" v="223" actId="478"/>
          <ac:picMkLst>
            <pc:docMk/>
            <pc:sldMk cId="1775745778" sldId="415"/>
            <ac:picMk id="11" creationId="{F8464BD2-4078-4458-A47B-48EBE752F9C0}"/>
          </ac:picMkLst>
        </pc:picChg>
        <pc:picChg chg="add mod">
          <ac:chgData name="lucifer villain" userId="0955725d66731fb8" providerId="LiveId" clId="{C726B4D7-1608-4576-BEE8-ED834913AD03}" dt="2021-10-04T04:55:48.193" v="229" actId="1076"/>
          <ac:picMkLst>
            <pc:docMk/>
            <pc:sldMk cId="1775745778" sldId="415"/>
            <ac:picMk id="14" creationId="{BA2BC024-0DFF-46D5-99CB-55D6990A5352}"/>
          </ac:picMkLst>
        </pc:picChg>
      </pc:sldChg>
      <pc:sldChg chg="addSp delSp modSp add mod modNotesTx">
        <pc:chgData name="lucifer villain" userId="0955725d66731fb8" providerId="LiveId" clId="{C726B4D7-1608-4576-BEE8-ED834913AD03}" dt="2021-10-04T05:16:10.475" v="820" actId="20577"/>
        <pc:sldMkLst>
          <pc:docMk/>
          <pc:sldMk cId="3674895885" sldId="416"/>
        </pc:sldMkLst>
        <pc:spChg chg="mod">
          <ac:chgData name="lucifer villain" userId="0955725d66731fb8" providerId="LiveId" clId="{C726B4D7-1608-4576-BEE8-ED834913AD03}" dt="2021-10-04T05:16:10.475" v="820" actId="20577"/>
          <ac:spMkLst>
            <pc:docMk/>
            <pc:sldMk cId="3674895885" sldId="416"/>
            <ac:spMk id="19460" creationId="{00000000-0000-0000-0000-000000000000}"/>
          </ac:spMkLst>
        </pc:spChg>
        <pc:picChg chg="add mod">
          <ac:chgData name="lucifer villain" userId="0955725d66731fb8" providerId="LiveId" clId="{C726B4D7-1608-4576-BEE8-ED834913AD03}" dt="2021-10-04T05:06:30.427" v="434" actId="1076"/>
          <ac:picMkLst>
            <pc:docMk/>
            <pc:sldMk cId="3674895885" sldId="416"/>
            <ac:picMk id="6" creationId="{1428B5EC-3FAD-4E9D-BA44-964B2DAEC3C3}"/>
          </ac:picMkLst>
        </pc:picChg>
        <pc:picChg chg="add mod">
          <ac:chgData name="lucifer villain" userId="0955725d66731fb8" providerId="LiveId" clId="{C726B4D7-1608-4576-BEE8-ED834913AD03}" dt="2021-10-04T05:06:36.805" v="440" actId="1076"/>
          <ac:picMkLst>
            <pc:docMk/>
            <pc:sldMk cId="3674895885" sldId="416"/>
            <ac:picMk id="7" creationId="{94C7A9AE-D9AA-4C33-AC5F-33314E6FA04A}"/>
          </ac:picMkLst>
        </pc:picChg>
        <pc:picChg chg="del">
          <ac:chgData name="lucifer villain" userId="0955725d66731fb8" providerId="LiveId" clId="{C726B4D7-1608-4576-BEE8-ED834913AD03}" dt="2021-10-04T05:06:19.831" v="428" actId="478"/>
          <ac:picMkLst>
            <pc:docMk/>
            <pc:sldMk cId="3674895885" sldId="416"/>
            <ac:picMk id="14" creationId="{BA2BC024-0DFF-46D5-99CB-55D6990A5352}"/>
          </ac:picMkLst>
        </pc:picChg>
      </pc:sldChg>
      <pc:sldChg chg="addSp delSp modSp add mod modNotesTx">
        <pc:chgData name="lucifer villain" userId="0955725d66731fb8" providerId="LiveId" clId="{C726B4D7-1608-4576-BEE8-ED834913AD03}" dt="2021-10-04T05:21:18.356" v="1075" actId="20577"/>
        <pc:sldMkLst>
          <pc:docMk/>
          <pc:sldMk cId="1047767053" sldId="417"/>
        </pc:sldMkLst>
        <pc:spChg chg="mod">
          <ac:chgData name="lucifer villain" userId="0955725d66731fb8" providerId="LiveId" clId="{C726B4D7-1608-4576-BEE8-ED834913AD03}" dt="2021-10-04T05:17:37.546" v="823" actId="20577"/>
          <ac:spMkLst>
            <pc:docMk/>
            <pc:sldMk cId="1047767053" sldId="417"/>
            <ac:spMk id="19460" creationId="{00000000-0000-0000-0000-000000000000}"/>
          </ac:spMkLst>
        </pc:spChg>
        <pc:picChg chg="del">
          <ac:chgData name="lucifer villain" userId="0955725d66731fb8" providerId="LiveId" clId="{C726B4D7-1608-4576-BEE8-ED834913AD03}" dt="2021-10-04T05:13:08.444" v="726" actId="478"/>
          <ac:picMkLst>
            <pc:docMk/>
            <pc:sldMk cId="1047767053" sldId="417"/>
            <ac:picMk id="6" creationId="{1428B5EC-3FAD-4E9D-BA44-964B2DAEC3C3}"/>
          </ac:picMkLst>
        </pc:picChg>
        <pc:picChg chg="del">
          <ac:chgData name="lucifer villain" userId="0955725d66731fb8" providerId="LiveId" clId="{C726B4D7-1608-4576-BEE8-ED834913AD03}" dt="2021-10-04T05:13:08.808" v="727" actId="478"/>
          <ac:picMkLst>
            <pc:docMk/>
            <pc:sldMk cId="1047767053" sldId="417"/>
            <ac:picMk id="7" creationId="{94C7A9AE-D9AA-4C33-AC5F-33314E6FA04A}"/>
          </ac:picMkLst>
        </pc:picChg>
        <pc:picChg chg="add mod">
          <ac:chgData name="lucifer villain" userId="0955725d66731fb8" providerId="LiveId" clId="{C726B4D7-1608-4576-BEE8-ED834913AD03}" dt="2021-10-04T05:13:29.943" v="741" actId="1035"/>
          <ac:picMkLst>
            <pc:docMk/>
            <pc:sldMk cId="1047767053" sldId="417"/>
            <ac:picMk id="8" creationId="{3EEB8D7E-D8FC-478E-892C-28F39934D4CC}"/>
          </ac:picMkLst>
        </pc:picChg>
        <pc:picChg chg="add mod">
          <ac:chgData name="lucifer villain" userId="0955725d66731fb8" providerId="LiveId" clId="{C726B4D7-1608-4576-BEE8-ED834913AD03}" dt="2021-10-04T05:13:30.870" v="745" actId="1035"/>
          <ac:picMkLst>
            <pc:docMk/>
            <pc:sldMk cId="1047767053" sldId="417"/>
            <ac:picMk id="9" creationId="{7DAE97CC-2879-48A7-A7E8-DDCEA48029A4}"/>
          </ac:picMkLst>
        </pc:picChg>
        <pc:picChg chg="add mod">
          <ac:chgData name="lucifer villain" userId="0955725d66731fb8" providerId="LiveId" clId="{C726B4D7-1608-4576-BEE8-ED834913AD03}" dt="2021-10-04T05:13:32.387" v="748" actId="1038"/>
          <ac:picMkLst>
            <pc:docMk/>
            <pc:sldMk cId="1047767053" sldId="417"/>
            <ac:picMk id="10" creationId="{7B17CC13-8AB5-4F8C-8136-3D255587BE6B}"/>
          </ac:picMkLst>
        </pc:picChg>
      </pc:sldChg>
      <pc:sldChg chg="addSp modSp modNotesTx">
        <pc:chgData name="lucifer villain" userId="0955725d66731fb8" providerId="LiveId" clId="{C726B4D7-1608-4576-BEE8-ED834913AD03}" dt="2021-10-08T15:03:08.939" v="1095" actId="1076"/>
        <pc:sldMkLst>
          <pc:docMk/>
          <pc:sldMk cId="4162052896" sldId="420"/>
        </pc:sldMkLst>
        <pc:picChg chg="add mod">
          <ac:chgData name="lucifer villain" userId="0955725d66731fb8" providerId="LiveId" clId="{C726B4D7-1608-4576-BEE8-ED834913AD03}" dt="2021-10-08T15:00:49.438" v="1084" actId="1076"/>
          <ac:picMkLst>
            <pc:docMk/>
            <pc:sldMk cId="4162052896" sldId="420"/>
            <ac:picMk id="1026" creationId="{01A22024-C02D-41EA-B1FE-77F2A0535181}"/>
          </ac:picMkLst>
        </pc:picChg>
        <pc:picChg chg="add mod">
          <ac:chgData name="lucifer villain" userId="0955725d66731fb8" providerId="LiveId" clId="{C726B4D7-1608-4576-BEE8-ED834913AD03}" dt="2021-10-08T15:03:08.939" v="1095" actId="1076"/>
          <ac:picMkLst>
            <pc:docMk/>
            <pc:sldMk cId="4162052896" sldId="420"/>
            <ac:picMk id="1027" creationId="{619A0C5E-D690-4AA6-8470-85F545E3AF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7E7F12-35CB-433D-8CF7-C9C68031261B}" type="datetimeFigureOut">
              <a:rPr lang="zh-CN" altLang="en-US"/>
              <a:pPr>
                <a:defRPr/>
              </a:pPr>
              <a:t>2021/10/20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D435BD-7F01-4FF0-A794-7D579951BA2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075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435BD-7F01-4FF0-A794-7D579951BA2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883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A274096-D25F-4322-B69E-743E1853601A}" type="slidenum">
              <a:rPr lang="zh-CN" altLang="en-US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44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A274096-D25F-4322-B69E-743E1853601A}" type="slidenum">
              <a:rPr lang="zh-CN" altLang="en-US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934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276225" algn="just">
              <a:lnSpc>
                <a:spcPct val="150000"/>
              </a:lnSpc>
            </a:pP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A274096-D25F-4322-B69E-743E1853601A}" type="slidenum">
              <a:rPr lang="zh-CN" altLang="en-US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516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C53BB83-6C15-4692-AA9F-C34AABBA9DB0}" type="slidenum">
              <a:rPr lang="zh-CN" altLang="en-US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343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276225" algn="just" defTabSz="9144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A274096-D25F-4322-B69E-743E1853601A}" type="slidenum">
              <a:rPr lang="zh-CN" altLang="en-US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533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276225" algn="just">
              <a:lnSpc>
                <a:spcPct val="150000"/>
              </a:lnSpc>
            </a:pPr>
            <a:endParaRPr lang="en-US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A274096-D25F-4322-B69E-743E1853601A}" type="slidenum">
              <a:rPr lang="zh-CN" altLang="en-US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106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276225" algn="just">
              <a:lnSpc>
                <a:spcPct val="150000"/>
              </a:lnSpc>
            </a:pP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A274096-D25F-4322-B69E-743E1853601A}" type="slidenum">
              <a:rPr lang="zh-CN" altLang="en-US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463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A274096-D25F-4322-B69E-743E1853601A}" type="slidenum">
              <a:rPr lang="zh-CN" altLang="en-US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832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C53BB83-6C15-4692-AA9F-C34AABBA9DB0}" type="slidenum">
              <a:rPr lang="zh-CN" altLang="en-US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530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276225" algn="just">
              <a:lnSpc>
                <a:spcPct val="150000"/>
              </a:lnSpc>
            </a:pP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A274096-D25F-4322-B69E-743E1853601A}" type="slidenum">
              <a:rPr lang="zh-CN" altLang="en-US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540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C53BB83-6C15-4692-AA9F-C34AABBA9DB0}" type="slidenum">
              <a:rPr lang="zh-CN" altLang="en-US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775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435BD-7F01-4FF0-A794-7D579951BA27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173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A274096-D25F-4322-B69E-743E1853601A}" type="slidenum">
              <a:rPr lang="zh-CN" altLang="en-US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14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C53BB83-6C15-4692-AA9F-C34AABBA9DB0}" type="slidenum">
              <a:rPr lang="zh-CN" altLang="en-US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44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A274096-D25F-4322-B69E-743E1853601A}" type="slidenum">
              <a:rPr lang="zh-CN" altLang="en-US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193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C53BB83-6C15-4692-AA9F-C34AABBA9DB0}" type="slidenum">
              <a:rPr lang="zh-CN" altLang="en-US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627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A274096-D25F-4322-B69E-743E1853601A}" type="slidenum">
              <a:rPr lang="zh-CN" altLang="en-US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559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C53BB83-6C15-4692-AA9F-C34AABBA9DB0}" type="slidenum">
              <a:rPr lang="zh-CN" altLang="en-US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558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A274096-D25F-4322-B69E-743E1853601A}" type="slidenum">
              <a:rPr lang="zh-CN" altLang="en-US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73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8F6F7B-08EC-4A91-9C7E-BDE6AFCC66A1}" type="datetime1">
              <a:rPr lang="zh-CN" altLang="en-US" smtClean="0"/>
              <a:pPr>
                <a:defRPr/>
              </a:pPr>
              <a:t>2021/10/20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3823CBB7-2ED3-4B7F-8B08-0D5931B0312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71501" y="2895600"/>
            <a:ext cx="11241617" cy="152400"/>
            <a:chOff x="144" y="1776"/>
            <a:chExt cx="5311" cy="96"/>
          </a:xfrm>
        </p:grpSpPr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44438949-8E1A-4954-A147-A8207F0032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776"/>
              <a:ext cx="1033" cy="9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ADB794EB-3685-4A9F-80E3-27D0D5EF6A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3" y="1776"/>
              <a:ext cx="853" cy="96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237C9007-5F14-4FCA-AD4C-5A75ABA95D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1" y="1776"/>
              <a:ext cx="3504" cy="96"/>
            </a:xfrm>
            <a:prstGeom prst="rect">
              <a:avLst/>
            </a:prstGeom>
            <a:solidFill>
              <a:srgbClr val="001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F119EA9B-70A5-42DA-9275-36AA8EA1E2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574" y="73493"/>
            <a:ext cx="1024430" cy="91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42183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975EA1-2C68-4DA8-A7CF-1ECF39AF5FAD}" type="datetime1">
              <a:rPr lang="zh-CN" altLang="en-US" smtClean="0"/>
              <a:pPr>
                <a:defRPr/>
              </a:pPr>
              <a:t>2021/10/20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AAAC-6CA5-4104-9B30-D5FA7EB4591C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558313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3C95C-55D0-440D-8937-AF6366FDBFE8}" type="datetime1">
              <a:rPr lang="zh-CN" altLang="en-US" smtClean="0"/>
              <a:pPr>
                <a:defRPr/>
              </a:pPr>
              <a:t>2021/10/20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7F9D12B-DBC5-4F8C-974D-1D012B0BD70A}" type="slidenum">
              <a:rPr lang="zh-CN" altLang="zh-CN" smtClean="0"/>
              <a:pPr/>
              <a:t>‹#›</a:t>
            </a:fld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570019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 rot="5400000">
            <a:off x="-838200" y="838200"/>
            <a:ext cx="1981200" cy="304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>
              <a:solidFill>
                <a:srgbClr val="FFFFFF"/>
              </a:solidFill>
              <a:latin typeface="Sansation" charset="0"/>
              <a:sym typeface="Sansation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 rot="5400000">
            <a:off x="-2283718" y="4264917"/>
            <a:ext cx="4872235" cy="304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>
              <a:solidFill>
                <a:srgbClr val="FFFFFF"/>
              </a:solidFill>
              <a:latin typeface="Sansation" charset="0"/>
              <a:sym typeface="Sansation" charset="0"/>
            </a:endParaRPr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304800" y="753485"/>
            <a:ext cx="10972800" cy="0"/>
          </a:xfrm>
          <a:prstGeom prst="line">
            <a:avLst/>
          </a:prstGeom>
          <a:noFill/>
          <a:ln w="31750">
            <a:solidFill>
              <a:srgbClr val="000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2600" y="13857"/>
            <a:ext cx="10744200" cy="68578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389374" y="1450252"/>
            <a:ext cx="10756111" cy="384172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30000"/>
              </a:lnSpc>
              <a:buFont typeface="Wingdings" panose="05000000000000000000" pitchFamily="2" charset="2"/>
              <a:buChar char="Ø"/>
              <a:defRPr sz="2400" b="1" baseline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514350" indent="-171450">
              <a:lnSpc>
                <a:spcPct val="100000"/>
              </a:lnSpc>
              <a:buFont typeface="Wingdings" panose="05000000000000000000" pitchFamily="2" charset="2"/>
              <a:buChar char="u"/>
              <a:defRPr sz="2000" b="1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857250" indent="-171450">
              <a:lnSpc>
                <a:spcPct val="100000"/>
              </a:lnSpc>
              <a:buFont typeface="Wingdings" panose="05000000000000000000" pitchFamily="2" charset="2"/>
              <a:buChar char="l"/>
              <a:defRPr sz="1800" b="1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200150" indent="-171450">
              <a:lnSpc>
                <a:spcPct val="100000"/>
              </a:lnSpc>
              <a:buFont typeface="Wingdings" panose="05000000000000000000" pitchFamily="2" charset="2"/>
              <a:buChar char="p"/>
              <a:defRPr sz="1600" b="1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1543050" indent="-171450">
              <a:lnSpc>
                <a:spcPct val="100000"/>
              </a:lnSpc>
              <a:buFont typeface="Wingdings" panose="05000000000000000000" pitchFamily="2" charset="2"/>
              <a:buChar char="p"/>
              <a:defRPr sz="1600" b="1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0"/>
          </p:nvPr>
        </p:nvSpPr>
        <p:spPr>
          <a:xfrm>
            <a:off x="914400" y="6356351"/>
            <a:ext cx="1193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7B03A-4360-44BF-BD32-21C227A74C3F}" type="datetime1">
              <a:rPr lang="zh-CN" altLang="en-US"/>
              <a:pPr>
                <a:defRPr/>
              </a:pPr>
              <a:t>2021/10/20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455334" y="6356351"/>
            <a:ext cx="1754717" cy="365125"/>
          </a:xfrm>
        </p:spPr>
        <p:txBody>
          <a:bodyPr/>
          <a:lstStyle>
            <a:lvl1pPr>
              <a:defRPr/>
            </a:lvl1pPr>
          </a:lstStyle>
          <a:p>
            <a:fld id="{84D22E49-35C3-492B-85D3-2AB19DF92E05}" type="slidenum">
              <a:rPr lang="zh-CN" altLang="zh-CN" smtClean="0"/>
              <a:pPr/>
              <a:t>‹#›</a:t>
            </a:fld>
            <a:endParaRPr lang="zh-CN" altLang="zh-CN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324" y="58838"/>
            <a:ext cx="722152" cy="685781"/>
          </a:xfrm>
          <a:prstGeom prst="rect">
            <a:avLst/>
          </a:prstGeom>
        </p:spPr>
      </p:pic>
      <p:sp>
        <p:nvSpPr>
          <p:cNvPr id="11" name="文本框 13"/>
          <p:cNvSpPr txBox="1">
            <a:spLocks noChangeArrowheads="1"/>
          </p:cNvSpPr>
          <p:nvPr userDrawn="1"/>
        </p:nvSpPr>
        <p:spPr bwMode="auto">
          <a:xfrm>
            <a:off x="9550309" y="6484106"/>
            <a:ext cx="27431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800" b="1" dirty="0">
                <a:solidFill>
                  <a:srgbClr val="0066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前沿交叉学科学院</a:t>
            </a:r>
          </a:p>
        </p:txBody>
      </p:sp>
    </p:spTree>
    <p:extLst>
      <p:ext uri="{BB962C8B-B14F-4D97-AF65-F5344CB8AC3E}">
        <p14:creationId xmlns:p14="http://schemas.microsoft.com/office/powerpoint/2010/main" val="2603634832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 userDrawn="1"/>
        </p:nvGrpSpPr>
        <p:grpSpPr bwMode="auto">
          <a:xfrm>
            <a:off x="571501" y="2895600"/>
            <a:ext cx="11241617" cy="152400"/>
            <a:chOff x="144" y="1776"/>
            <a:chExt cx="5311" cy="96"/>
          </a:xfrm>
        </p:grpSpPr>
        <p:sp>
          <p:nvSpPr>
            <p:cNvPr id="5" name="Rectangle 11"/>
            <p:cNvSpPr>
              <a:spLocks noChangeArrowheads="1"/>
            </p:cNvSpPr>
            <p:nvPr userDrawn="1"/>
          </p:nvSpPr>
          <p:spPr bwMode="auto">
            <a:xfrm>
              <a:off x="144" y="1776"/>
              <a:ext cx="1033" cy="9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 userDrawn="1"/>
          </p:nvSpPr>
          <p:spPr bwMode="auto">
            <a:xfrm>
              <a:off x="1133" y="1776"/>
              <a:ext cx="853" cy="96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13"/>
            <p:cNvSpPr>
              <a:spLocks noChangeArrowheads="1"/>
            </p:cNvSpPr>
            <p:nvPr userDrawn="1"/>
          </p:nvSpPr>
          <p:spPr bwMode="auto">
            <a:xfrm>
              <a:off x="1951" y="1776"/>
              <a:ext cx="3504" cy="96"/>
            </a:xfrm>
            <a:prstGeom prst="rect">
              <a:avLst/>
            </a:prstGeom>
            <a:solidFill>
              <a:srgbClr val="001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947" y="1321975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0066FF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副标题 2"/>
          <p:cNvSpPr>
            <a:spLocks noGrp="1"/>
          </p:cNvSpPr>
          <p:nvPr>
            <p:ph type="subTitle" idx="1"/>
          </p:nvPr>
        </p:nvSpPr>
        <p:spPr>
          <a:xfrm>
            <a:off x="1423235" y="329609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8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F6F7B-08EC-4A91-9C7E-BDE6AFCC66A1}" type="datetime1">
              <a:rPr lang="zh-CN" altLang="en-US"/>
              <a:pPr>
                <a:defRPr/>
              </a:pPr>
              <a:t>2021/10/20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001" y="76288"/>
            <a:ext cx="795698" cy="76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13116"/>
      </p:ext>
    </p:extLst>
  </p:cSld>
  <p:clrMapOvr>
    <a:masterClrMapping/>
  </p:clrMapOvr>
  <p:transition spd="med"/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2164" y="129545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C741B-9C88-4716-A8CB-9C2819A3A1E5}" type="datetime1">
              <a:rPr lang="zh-CN" altLang="en-US"/>
              <a:pPr>
                <a:defRPr/>
              </a:pPr>
              <a:t>2021/10/20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938AA7F-4CEF-43B5-B934-33F28CC909A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337708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AF902C-540C-4E8D-A1DD-626725D20F28}" type="datetime1">
              <a:rPr lang="zh-CN" altLang="en-US" smtClean="0"/>
              <a:pPr>
                <a:defRPr/>
              </a:pPr>
              <a:t>2021/10/20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D31C-E292-430D-B012-B5CD56D7DAA3}" type="slidenum">
              <a:rPr lang="zh-CN" altLang="en-US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76442581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EFA49-D0E6-4DC2-8E9A-A9E4DC37DBEF}" type="datetime1">
              <a:rPr lang="zh-CN" altLang="en-US" smtClean="0"/>
              <a:pPr>
                <a:defRPr/>
              </a:pPr>
              <a:t>2021/10/20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2E38-215A-427A-86C1-DA2784353D3A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1448842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8B5583-3DF4-4CCF-A29A-0CFF1C1192F7}" type="datetime1">
              <a:rPr lang="zh-CN" altLang="en-US" smtClean="0"/>
              <a:pPr>
                <a:defRPr/>
              </a:pPr>
              <a:t>2021/10/20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A8F6-CF73-4912-A5F6-7FE6F9F32C2B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5972711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60656-24D0-4736-82C9-C777DD5C62D1}" type="datetime1">
              <a:rPr lang="zh-CN" altLang="en-US" smtClean="0"/>
              <a:pPr>
                <a:defRPr/>
              </a:pPr>
              <a:t>2021/10/20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6C11-F58F-445F-8F7F-61025BA2C1FB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8146753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4EA650-9FD1-431A-8E10-8D46D15D322B}" type="datetime1">
              <a:rPr lang="zh-CN" altLang="en-US" smtClean="0"/>
              <a:pPr>
                <a:defRPr/>
              </a:pPr>
              <a:t>2021/10/20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7822-A78E-409A-8B10-3A41E182F1B7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7175911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A3A0A0-AD33-4D2C-96EE-C6AFEBC30475}" type="datetime1">
              <a:rPr lang="zh-CN" altLang="en-US" smtClean="0"/>
              <a:pPr>
                <a:defRPr/>
              </a:pPr>
              <a:t>2021/10/20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4EE0-A0A9-4D73-BB15-25D22F3DA430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1214870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21C1C9-C43B-4B65-9F1A-1F50CFADFDAC}" type="datetime1">
              <a:rPr lang="zh-CN" altLang="en-US" smtClean="0"/>
              <a:pPr>
                <a:defRPr/>
              </a:pPr>
              <a:t>2021/10/20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B00D-BBFC-43CD-9A9E-7FF9A7FC827F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2086159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11054-FA0B-425A-8CCC-D2C8FB2E8749}" type="datetime1">
              <a:rPr lang="zh-CN" altLang="en-US" smtClean="0"/>
              <a:pPr>
                <a:defRPr/>
              </a:pPr>
              <a:t>2021/10/20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5C21-61BB-4AEB-A137-E92C9E50FD2B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7115078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73C95C-55D0-440D-8937-AF6366FDBFE8}" type="datetime1">
              <a:rPr lang="zh-CN" altLang="en-US" smtClean="0"/>
              <a:pPr>
                <a:defRPr/>
              </a:pPr>
              <a:t>2021/10/20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9D12B-DBC5-4F8C-974D-1D012B0BD70A}" type="slidenum">
              <a:rPr lang="zh-CN" altLang="zh-CN" smtClean="0"/>
              <a:pPr/>
              <a:t>‹#›</a:t>
            </a:fld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4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01" r:id="rId13"/>
    <p:sldLayoutId id="2147483913" r:id="rId1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7.tif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1.ti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1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ctrTitle"/>
          </p:nvPr>
        </p:nvSpPr>
        <p:spPr bwMode="auto">
          <a:xfrm>
            <a:off x="981245" y="1332832"/>
            <a:ext cx="9905740" cy="1325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基于内置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Tesla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变压器脉冲形成线的高功率低阻脉冲发生器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09873" y="3762461"/>
            <a:ext cx="7848484" cy="243832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800" b="1" dirty="0">
                <a:latin typeface="+mn-ea"/>
              </a:rPr>
              <a:t>报 告 人：刘世飞 </a:t>
            </a:r>
            <a:endParaRPr lang="en-US" altLang="zh-CN" sz="2800" b="1" dirty="0">
              <a:latin typeface="+mn-ea"/>
            </a:endParaRPr>
          </a:p>
          <a:p>
            <a:pPr eaLnBrk="1" hangingPunct="1">
              <a:defRPr/>
            </a:pPr>
            <a:r>
              <a:rPr lang="zh-CN" altLang="en-US" sz="2800" b="1" dirty="0">
                <a:latin typeface="+mn-ea"/>
              </a:rPr>
              <a:t>  </a:t>
            </a:r>
            <a:endParaRPr lang="en-US" altLang="zh-CN" sz="2800" b="1" dirty="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72040" y="5970596"/>
            <a:ext cx="27241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00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前沿交叉学科学院</a:t>
            </a:r>
          </a:p>
        </p:txBody>
      </p:sp>
    </p:spTree>
  </p:cSld>
  <p:clrMapOvr>
    <a:masterClrMapping/>
  </p:clrMapOvr>
  <p:transition spd="slow" advTm="8465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数值模拟</a:t>
            </a:r>
          </a:p>
        </p:txBody>
      </p:sp>
      <p:sp>
        <p:nvSpPr>
          <p:cNvPr id="19460" name="内容占位符 5"/>
          <p:cNvSpPr>
            <a:spLocks noGrp="1"/>
          </p:cNvSpPr>
          <p:nvPr>
            <p:ph idx="1"/>
          </p:nvPr>
        </p:nvSpPr>
        <p:spPr bwMode="auto">
          <a:xfrm>
            <a:off x="304952" y="1189832"/>
            <a:ext cx="5791048" cy="49060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dirty="0">
                <a:cs typeface="Times New Roman" panose="02020603050405020304" pitchFamily="18" charset="0"/>
              </a:rPr>
              <a:t>3D </a:t>
            </a:r>
            <a:r>
              <a:rPr lang="zh-CN" altLang="en-US" dirty="0"/>
              <a:t>模型验证</a:t>
            </a:r>
            <a:endParaRPr lang="en-US" altLang="zh-CN" dirty="0"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cs typeface="Times New Roman" panose="02020603050405020304" pitchFamily="18" charset="0"/>
              </a:rPr>
              <a:t>原尺寸和两倍长度</a:t>
            </a:r>
            <a:endParaRPr lang="en-US" altLang="zh-CN" dirty="0"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cs typeface="Times New Roman" panose="02020603050405020304" pitchFamily="18" charset="0"/>
              </a:rPr>
              <a:t>磁导率和长度保持一致</a:t>
            </a:r>
            <a:endParaRPr lang="en-US" altLang="zh-CN" dirty="0"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cs typeface="Times New Roman" panose="02020603050405020304" pitchFamily="18" charset="0"/>
              </a:rPr>
              <a:t>考虑原边电压注入点开口</a:t>
            </a:r>
            <a:endParaRPr lang="en-US" altLang="zh-CN" dirty="0">
              <a:cs typeface="Times New Roman" panose="02020603050405020304" pitchFamily="18" charset="0"/>
            </a:endParaRPr>
          </a:p>
          <a:p>
            <a:r>
              <a:rPr lang="zh-CN" altLang="en-US" dirty="0">
                <a:cs typeface="Times New Roman" panose="02020603050405020304" pitchFamily="18" charset="0"/>
              </a:rPr>
              <a:t>结果</a:t>
            </a:r>
            <a:endParaRPr lang="en-US" altLang="zh-CN" dirty="0"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cs typeface="Times New Roman" panose="02020603050405020304" pitchFamily="18" charset="0"/>
              </a:rPr>
              <a:t>原尺寸模型的耦合系数为</a:t>
            </a:r>
            <a:r>
              <a:rPr lang="en-US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0.941</a:t>
            </a:r>
          </a:p>
          <a:p>
            <a:pPr lvl="1"/>
            <a:r>
              <a:rPr lang="zh-CN" altLang="en-US" dirty="0"/>
              <a:t>两倍长度的模型，耦合系数为</a:t>
            </a:r>
            <a:r>
              <a:rPr lang="en-US" altLang="zh-CN" dirty="0">
                <a:solidFill>
                  <a:srgbClr val="FF0000"/>
                </a:solidFill>
              </a:rPr>
              <a:t>0.97</a:t>
            </a:r>
          </a:p>
          <a:p>
            <a:pPr lvl="1"/>
            <a:r>
              <a:rPr lang="zh-CN" altLang="en-US" dirty="0"/>
              <a:t>耦合系数提高</a:t>
            </a:r>
            <a:r>
              <a:rPr lang="en-US" altLang="zh-CN" dirty="0">
                <a:solidFill>
                  <a:srgbClr val="FF0000"/>
                </a:solidFill>
              </a:rPr>
              <a:t>0.03</a:t>
            </a:r>
            <a:r>
              <a:rPr lang="zh-CN" altLang="en-US" dirty="0"/>
              <a:t>，但是长度翻倍</a:t>
            </a:r>
            <a:endParaRPr lang="en-US" altLang="zh-CN" dirty="0"/>
          </a:p>
          <a:p>
            <a:r>
              <a:rPr lang="zh-CN" altLang="en-US" dirty="0">
                <a:cs typeface="Times New Roman" panose="02020603050405020304" pitchFamily="18" charset="0"/>
              </a:rPr>
              <a:t>小结</a:t>
            </a:r>
            <a:endParaRPr lang="en-US" altLang="zh-CN" dirty="0"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cs typeface="Times New Roman" panose="02020603050405020304" pitchFamily="18" charset="0"/>
              </a:rPr>
              <a:t>大耦合系数理论适用</a:t>
            </a:r>
            <a:endParaRPr lang="en-US" altLang="zh-CN" dirty="0">
              <a:cs typeface="Times New Roman" panose="02020603050405020304" pitchFamily="18" charset="0"/>
            </a:endParaRPr>
          </a:p>
          <a:p>
            <a:pPr lvl="1"/>
            <a:r>
              <a:rPr lang="zh-CN" altLang="en-US" dirty="0"/>
              <a:t>变压器满足需求</a:t>
            </a:r>
            <a:endParaRPr lang="en-US" altLang="zh-CN" dirty="0">
              <a:cs typeface="Times New Roman" panose="02020603050405020304" pitchFamily="18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548FE-B96B-45FF-86FB-E2B3B8FFEBF4}" type="datetime1">
              <a:rPr lang="zh-CN" altLang="en-US" smtClean="0"/>
              <a:pPr>
                <a:defRPr/>
              </a:pPr>
              <a:t>2021/10/20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F2CF55C-0F79-4004-A3BE-467436A95652}"/>
              </a:ext>
            </a:extLst>
          </p:cNvPr>
          <p:cNvSpPr txBox="1"/>
          <p:nvPr/>
        </p:nvSpPr>
        <p:spPr>
          <a:xfrm>
            <a:off x="305040" y="609674"/>
            <a:ext cx="441939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accent5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耦合系数的验证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3C42BAB-F34C-4180-8C1C-B22439F4053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48" y="3927265"/>
            <a:ext cx="4470320" cy="208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1F7842B-AD4C-4BF9-AE67-3546C20859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48" y="843175"/>
            <a:ext cx="4470320" cy="29746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326723"/>
      </p:ext>
    </p:extLst>
  </p:cSld>
  <p:clrMapOvr>
    <a:masterClrMapping/>
  </p:clrMapOvr>
  <p:transition spd="slow" advTm="7008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3A52B17-A0D1-4AF6-8200-BBEF5ED7B0E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276674" y="3523458"/>
            <a:ext cx="9038299" cy="2801066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数值模拟</a:t>
            </a:r>
          </a:p>
        </p:txBody>
      </p:sp>
      <p:sp>
        <p:nvSpPr>
          <p:cNvPr id="19460" name="内容占位符 5"/>
          <p:cNvSpPr>
            <a:spLocks noGrp="1"/>
          </p:cNvSpPr>
          <p:nvPr>
            <p:ph idx="1"/>
          </p:nvPr>
        </p:nvSpPr>
        <p:spPr bwMode="auto">
          <a:xfrm>
            <a:off x="304952" y="1189832"/>
            <a:ext cx="8610374" cy="49060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zh-CN" altLang="en-US" dirty="0"/>
              <a:t>目的</a:t>
            </a:r>
            <a:endParaRPr lang="en-US" altLang="zh-CN" dirty="0"/>
          </a:p>
          <a:p>
            <a:pPr lvl="1"/>
            <a:r>
              <a:rPr lang="zh-CN" altLang="en-US" dirty="0"/>
              <a:t>进一步验证理论计算得出的参数</a:t>
            </a:r>
            <a:endParaRPr lang="en-US" altLang="zh-CN" dirty="0"/>
          </a:p>
          <a:p>
            <a:pPr lvl="1"/>
            <a:r>
              <a:rPr lang="zh-CN" altLang="en-US" dirty="0"/>
              <a:t>测量初级电容、形成线和负载上的电压</a:t>
            </a:r>
            <a:endParaRPr lang="en-US" altLang="zh-CN" dirty="0"/>
          </a:p>
          <a:p>
            <a:pPr lvl="1"/>
            <a:r>
              <a:rPr lang="zh-CN" altLang="en-US" dirty="0"/>
              <a:t>仿真两种情况：气体开关导通和不导通的情况</a:t>
            </a:r>
            <a:endParaRPr lang="en-US" altLang="zh-CN" dirty="0"/>
          </a:p>
          <a:p>
            <a:r>
              <a:rPr lang="zh-CN" altLang="en-US" dirty="0">
                <a:cs typeface="Times New Roman" panose="02020603050405020304" pitchFamily="18" charset="0"/>
              </a:rPr>
              <a:t>设定</a:t>
            </a:r>
            <a:endParaRPr lang="en-US" altLang="zh-CN" dirty="0">
              <a:cs typeface="Times New Roman" panose="02020603050405020304" pitchFamily="18" charset="0"/>
            </a:endParaRPr>
          </a:p>
          <a:p>
            <a:pPr lvl="1"/>
            <a:r>
              <a:rPr lang="en-US" altLang="zh-CN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zh-CN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400 </a:t>
            </a:r>
            <a:r>
              <a:rPr lang="en-US" altLang="zh-CN" dirty="0" err="1">
                <a:effectLst/>
                <a:latin typeface="Times New Roman" panose="02020603050405020304" pitchFamily="18" charset="0"/>
                <a:ea typeface="TimesNewRomanPSMT"/>
              </a:rPr>
              <a:t>μ</a:t>
            </a:r>
            <a:r>
              <a:rPr lang="en-US" altLang="zh-CN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9 mF</a:t>
            </a:r>
          </a:p>
          <a:p>
            <a:pPr lvl="1"/>
            <a:r>
              <a:rPr lang="zh-CN" altLang="en-US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气体开关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600 kV</a:t>
            </a:r>
            <a:r>
              <a:rPr lang="zh-CN" altLang="en-US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导通</a:t>
            </a:r>
            <a:endParaRPr lang="en-US" altLang="zh-CN" dirty="0"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cs typeface="Times New Roman" panose="02020603050405020304" pitchFamily="18" charset="0"/>
              </a:rPr>
              <a:t>变压器耦合系数</a:t>
            </a:r>
            <a:r>
              <a:rPr lang="en-US" altLang="zh-CN" dirty="0">
                <a:cs typeface="Times New Roman" panose="02020603050405020304" pitchFamily="18" charset="0"/>
              </a:rPr>
              <a:t>0.94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548FE-B96B-45FF-86FB-E2B3B8FFEBF4}" type="datetime1">
              <a:rPr lang="zh-CN" altLang="en-US" smtClean="0"/>
              <a:pPr>
                <a:defRPr/>
              </a:pPr>
              <a:t>2021/10/20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F2CF55C-0F79-4004-A3BE-467436A95652}"/>
              </a:ext>
            </a:extLst>
          </p:cNvPr>
          <p:cNvSpPr txBox="1"/>
          <p:nvPr/>
        </p:nvSpPr>
        <p:spPr>
          <a:xfrm>
            <a:off x="305040" y="609674"/>
            <a:ext cx="495278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4000" dirty="0" err="1">
                <a:solidFill>
                  <a:schemeClr val="accent5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Pspice</a:t>
            </a:r>
            <a:r>
              <a:rPr lang="zh-CN" altLang="en-US" sz="4000" dirty="0">
                <a:solidFill>
                  <a:schemeClr val="accent5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电路仿真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7379878"/>
      </p:ext>
    </p:extLst>
  </p:cSld>
  <p:clrMapOvr>
    <a:masterClrMapping/>
  </p:clrMapOvr>
  <p:transition spd="slow" advTm="4395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数值模拟</a:t>
            </a:r>
          </a:p>
        </p:txBody>
      </p:sp>
      <p:sp>
        <p:nvSpPr>
          <p:cNvPr id="19460" name="内容占位符 5"/>
          <p:cNvSpPr>
            <a:spLocks noGrp="1"/>
          </p:cNvSpPr>
          <p:nvPr>
            <p:ph idx="1"/>
          </p:nvPr>
        </p:nvSpPr>
        <p:spPr bwMode="auto">
          <a:xfrm>
            <a:off x="304952" y="1189832"/>
            <a:ext cx="4395357" cy="49060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zh-CN" altLang="en-US" dirty="0"/>
              <a:t>开关不导通，谐振波形</a:t>
            </a:r>
            <a:endParaRPr lang="en-US" altLang="zh-CN" dirty="0"/>
          </a:p>
          <a:p>
            <a:pPr lvl="1"/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原边电容</a:t>
            </a:r>
            <a:r>
              <a:rPr lang="en-US" altLang="zh-CN" sz="1800" kern="100" dirty="0"/>
              <a:t>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25V</a:t>
            </a:r>
          </a:p>
          <a:p>
            <a:pPr lvl="1"/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峰值充电时间为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12 </a:t>
            </a:r>
            <a:r>
              <a:rPr lang="en-US" altLang="zh-CN" sz="1800" dirty="0" err="1">
                <a:effectLst/>
                <a:latin typeface="Times New Roman" panose="02020603050405020304" pitchFamily="18" charset="0"/>
                <a:ea typeface="TimesNewRomanPSMT"/>
              </a:rPr>
              <a:t>μ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，峰值充电电压为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-17.5 kV</a:t>
            </a:r>
          </a:p>
          <a:p>
            <a:pPr lvl="1"/>
            <a:r>
              <a:rPr lang="zh-CN" altLang="en-US" dirty="0"/>
              <a:t>变压器变压比为</a:t>
            </a:r>
            <a:r>
              <a:rPr lang="en-US" altLang="zh-CN" dirty="0"/>
              <a:t>700</a:t>
            </a:r>
          </a:p>
          <a:p>
            <a:endParaRPr lang="en-US" altLang="zh-CN" dirty="0">
              <a:cs typeface="Times New Roman" panose="02020603050405020304" pitchFamily="18" charset="0"/>
            </a:endParaRPr>
          </a:p>
          <a:p>
            <a:r>
              <a:rPr lang="zh-CN" altLang="en-US" dirty="0">
                <a:cs typeface="Times New Roman" panose="02020603050405020304" pitchFamily="18" charset="0"/>
              </a:rPr>
              <a:t>开关导通</a:t>
            </a:r>
            <a:endParaRPr lang="en-US" altLang="zh-CN" dirty="0">
              <a:cs typeface="Times New Roman" panose="02020603050405020304" pitchFamily="18" charset="0"/>
            </a:endParaRPr>
          </a:p>
          <a:p>
            <a:pPr lvl="1"/>
            <a:r>
              <a:rPr lang="zh-CN" altLang="en-US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验证电阻值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en-US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14 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</a:rPr>
              <a:t>Ω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</a:rPr>
              <a:t> Ω</a:t>
            </a:r>
            <a:r>
              <a:rPr lang="zh-CN" altLang="en-US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</a:rPr>
              <a:t>上</a:t>
            </a:r>
            <a:r>
              <a:rPr lang="zh-CN" altLang="en-US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输出</a:t>
            </a:r>
            <a:r>
              <a:rPr lang="en-US" altLang="zh-CN" kern="100" dirty="0"/>
              <a:t>300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kV</a:t>
            </a:r>
            <a:endParaRPr lang="en-US" altLang="zh-CN" kern="100" dirty="0"/>
          </a:p>
          <a:p>
            <a:pPr lvl="1"/>
            <a:r>
              <a:rPr lang="zh-CN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半波宽为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12 ns</a:t>
            </a:r>
            <a:r>
              <a:rPr lang="zh-CN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脉冲</a:t>
            </a:r>
            <a:endParaRPr lang="en-US" altLang="zh-CN" kern="100" dirty="0"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cs typeface="Times New Roman" panose="02020603050405020304" pitchFamily="18" charset="0"/>
              </a:rPr>
              <a:t>峰值功率</a:t>
            </a:r>
            <a:r>
              <a:rPr lang="en-US" altLang="zh-CN" dirty="0">
                <a:cs typeface="Times New Roman" panose="02020603050405020304" pitchFamily="18" charset="0"/>
              </a:rPr>
              <a:t>6 GW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548FE-B96B-45FF-86FB-E2B3B8FFEBF4}" type="datetime1">
              <a:rPr lang="zh-CN" altLang="en-US" smtClean="0"/>
              <a:pPr>
                <a:defRPr/>
              </a:pPr>
              <a:t>2021/10/20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F2CF55C-0F79-4004-A3BE-467436A95652}"/>
              </a:ext>
            </a:extLst>
          </p:cNvPr>
          <p:cNvSpPr txBox="1"/>
          <p:nvPr/>
        </p:nvSpPr>
        <p:spPr>
          <a:xfrm>
            <a:off x="305040" y="609674"/>
            <a:ext cx="495278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4000" dirty="0" err="1">
                <a:solidFill>
                  <a:schemeClr val="accent5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Pspice</a:t>
            </a:r>
            <a:r>
              <a:rPr lang="zh-CN" altLang="en-US" sz="4000" dirty="0">
                <a:solidFill>
                  <a:schemeClr val="accent5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模型电路仿真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EF36228-F879-494A-B31A-76D416C4002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9184" r="11625" b="5296"/>
          <a:stretch>
            <a:fillRect/>
          </a:stretch>
        </p:blipFill>
        <p:spPr>
          <a:xfrm>
            <a:off x="6841781" y="924910"/>
            <a:ext cx="3329235" cy="2504090"/>
          </a:xfrm>
          <a:prstGeom prst="rect">
            <a:avLst/>
          </a:prstGeom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9DE97E9-F251-4AAB-9D1B-8A8D165247E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" t="8753" r="12369" b="5833"/>
          <a:stretch/>
        </p:blipFill>
        <p:spPr bwMode="auto">
          <a:xfrm>
            <a:off x="3962456" y="3832640"/>
            <a:ext cx="3207208" cy="23584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65A4E8B-622B-4E07-9CC1-203BD2EAF634}"/>
              </a:ext>
            </a:extLst>
          </p:cNvPr>
          <p:cNvSpPr txBox="1"/>
          <p:nvPr/>
        </p:nvSpPr>
        <p:spPr>
          <a:xfrm>
            <a:off x="7722179" y="34290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形成线谐振电压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FB4BDD1-9338-44CF-B595-D238C7BC115D}"/>
              </a:ext>
            </a:extLst>
          </p:cNvPr>
          <p:cNvSpPr txBox="1"/>
          <p:nvPr/>
        </p:nvSpPr>
        <p:spPr>
          <a:xfrm>
            <a:off x="4893359" y="617168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形成线充电电压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14AE411-ECEF-4A81-8A67-0C076E909463}"/>
              </a:ext>
            </a:extLst>
          </p:cNvPr>
          <p:cNvSpPr txBox="1"/>
          <p:nvPr/>
        </p:nvSpPr>
        <p:spPr>
          <a:xfrm>
            <a:off x="8920467" y="6091430"/>
            <a:ext cx="279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负载上电压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14Ω)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8A4D33E-A0C9-459C-81AB-CE118D72DF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664" y="3872474"/>
            <a:ext cx="5064040" cy="22788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7819386"/>
      </p:ext>
    </p:extLst>
  </p:cSld>
  <p:clrMapOvr>
    <a:masterClrMapping/>
  </p:clrMapOvr>
  <p:transition spd="slow" advTm="4746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11717" y="1"/>
            <a:ext cx="1771714" cy="685781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/>
              <a:t>目录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419644" y="1524050"/>
            <a:ext cx="4127574" cy="3841726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系统构成</a:t>
            </a: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理论设计</a:t>
            </a: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数值模拟</a:t>
            </a: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3200" dirty="0">
                <a:solidFill>
                  <a:srgbClr val="FF0000"/>
                </a:solidFill>
                <a:latin typeface="+mn-ea"/>
              </a:rPr>
              <a:t>实验结果</a:t>
            </a:r>
            <a:endParaRPr lang="en-US" altLang="zh-CN" sz="3200" dirty="0">
              <a:solidFill>
                <a:srgbClr val="FF0000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结论</a:t>
            </a: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endParaRPr lang="en-US" altLang="zh-CN" dirty="0">
              <a:latin typeface="+mn-ea"/>
            </a:endParaRPr>
          </a:p>
          <a:p>
            <a:pPr eaLnBrk="1" hangingPunct="1">
              <a:defRPr/>
            </a:pPr>
            <a:endParaRPr lang="en-US" altLang="zh-CN" dirty="0">
              <a:latin typeface="+mn-ea"/>
            </a:endParaRPr>
          </a:p>
          <a:p>
            <a:pPr eaLnBrk="1" hangingPunct="1">
              <a:defRPr/>
            </a:pPr>
            <a:endParaRPr lang="en-US" altLang="zh-CN" sz="2800" dirty="0">
              <a:latin typeface="+mn-ea"/>
            </a:endParaRPr>
          </a:p>
          <a:p>
            <a:pPr eaLnBrk="1" hangingPunct="1"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5442E-C818-4ABD-B88C-5C8CC713BE7E}" type="datetime1">
              <a:rPr lang="zh-CN" altLang="en-US"/>
              <a:pPr>
                <a:defRPr/>
              </a:pPr>
              <a:t>2021/10/20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52634"/>
      </p:ext>
    </p:extLst>
  </p:cSld>
  <p:clrMapOvr>
    <a:masterClrMapping/>
  </p:clrMapOvr>
  <p:transition spd="slow" advTm="1139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实验结果</a:t>
            </a:r>
          </a:p>
        </p:txBody>
      </p:sp>
      <p:sp>
        <p:nvSpPr>
          <p:cNvPr id="19460" name="内容占位符 5"/>
          <p:cNvSpPr>
            <a:spLocks noGrp="1"/>
          </p:cNvSpPr>
          <p:nvPr>
            <p:ph idx="1"/>
          </p:nvPr>
        </p:nvSpPr>
        <p:spPr bwMode="auto">
          <a:xfrm>
            <a:off x="304952" y="1189832"/>
            <a:ext cx="4952782" cy="49060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zh-CN" altLang="en-US" dirty="0"/>
              <a:t>装置参数</a:t>
            </a:r>
            <a:endParaRPr lang="en-US" altLang="zh-CN" dirty="0"/>
          </a:p>
          <a:p>
            <a:pPr lvl="1"/>
            <a:r>
              <a:rPr lang="en-US" altLang="zh-CN" i="1" kern="100" dirty="0">
                <a:effectLst/>
              </a:rPr>
              <a:t>C</a:t>
            </a:r>
            <a:r>
              <a:rPr lang="en-US" altLang="zh-CN" kern="100" baseline="-25000" dirty="0">
                <a:effectLst/>
              </a:rPr>
              <a:t>p</a:t>
            </a:r>
            <a:r>
              <a:rPr lang="zh-CN" altLang="zh-CN" kern="100" dirty="0">
                <a:effectLst/>
              </a:rPr>
              <a:t>为</a:t>
            </a:r>
            <a:r>
              <a:rPr lang="en-US" altLang="zh-CN" kern="100" dirty="0">
                <a:effectLst/>
              </a:rPr>
              <a:t>400 </a:t>
            </a:r>
            <a:r>
              <a:rPr lang="en-US" altLang="zh-CN" dirty="0" err="1">
                <a:effectLst/>
              </a:rPr>
              <a:t>μ</a:t>
            </a:r>
            <a:r>
              <a:rPr lang="en-US" altLang="zh-CN" kern="100" dirty="0" err="1">
                <a:effectLst/>
              </a:rPr>
              <a:t>F</a:t>
            </a:r>
            <a:r>
              <a:rPr lang="zh-CN" altLang="en-US" kern="100" dirty="0">
                <a:effectLst/>
              </a:rPr>
              <a:t>，</a:t>
            </a:r>
            <a:r>
              <a:rPr lang="en-US" altLang="zh-CN" i="1" kern="100" dirty="0">
                <a:effectLst/>
              </a:rPr>
              <a:t>C</a:t>
            </a:r>
            <a:r>
              <a:rPr lang="en-US" altLang="zh-CN" kern="100" baseline="-25000" dirty="0">
                <a:effectLst/>
              </a:rPr>
              <a:t>f</a:t>
            </a:r>
            <a:r>
              <a:rPr lang="zh-CN" altLang="zh-CN" kern="100" dirty="0">
                <a:effectLst/>
              </a:rPr>
              <a:t>为</a:t>
            </a:r>
            <a:r>
              <a:rPr lang="en-US" altLang="zh-CN" kern="100" dirty="0">
                <a:effectLst/>
              </a:rPr>
              <a:t>9 mF</a:t>
            </a:r>
          </a:p>
          <a:p>
            <a:pPr lvl="1"/>
            <a:endParaRPr lang="en-US" altLang="zh-CN" kern="100" dirty="0">
              <a:effectLst/>
            </a:endParaRPr>
          </a:p>
          <a:p>
            <a:pPr lvl="1"/>
            <a:r>
              <a:rPr lang="zh-CN" altLang="en-US" kern="100" dirty="0">
                <a:effectLst/>
              </a:rPr>
              <a:t>变压器原边</a:t>
            </a:r>
            <a:r>
              <a:rPr lang="en-US" altLang="zh-CN" dirty="0">
                <a:effectLst/>
              </a:rPr>
              <a:t>1.25μH</a:t>
            </a:r>
            <a:r>
              <a:rPr lang="zh-CN" altLang="en-US" dirty="0">
                <a:effectLst/>
              </a:rPr>
              <a:t>，副边</a:t>
            </a:r>
            <a:r>
              <a:rPr lang="en-US" altLang="zh-CN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760 </a:t>
            </a:r>
            <a:r>
              <a:rPr lang="en-US" altLang="zh-CN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mH</a:t>
            </a:r>
            <a:r>
              <a:rPr lang="zh-CN" alt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，</a:t>
            </a:r>
            <a:r>
              <a:rPr lang="zh-CN" altLang="en-US" kern="100" dirty="0"/>
              <a:t>耦合系数为</a:t>
            </a:r>
            <a:r>
              <a:rPr lang="en-US" altLang="zh-CN" kern="100" dirty="0"/>
              <a:t>0.935</a:t>
            </a:r>
          </a:p>
          <a:p>
            <a:pPr lvl="1"/>
            <a:endParaRPr lang="en-US" altLang="zh-CN" kern="100" dirty="0"/>
          </a:p>
          <a:p>
            <a:pPr lvl="1"/>
            <a:r>
              <a:rPr lang="zh-CN" altLang="en-US" kern="100" dirty="0">
                <a:effectLst/>
              </a:rPr>
              <a:t>水电阻</a:t>
            </a:r>
            <a:r>
              <a:rPr lang="en-US" altLang="zh-CN" kern="100" dirty="0">
                <a:effectLst/>
              </a:rPr>
              <a:t>10 Ω</a:t>
            </a:r>
          </a:p>
          <a:p>
            <a:pPr lvl="1"/>
            <a:endParaRPr lang="en-US" altLang="zh-CN" kern="100" dirty="0">
              <a:effectLst/>
            </a:endParaRPr>
          </a:p>
          <a:p>
            <a:pPr lvl="1"/>
            <a:r>
              <a:rPr lang="zh-CN" altLang="en-US" kern="100" dirty="0"/>
              <a:t>气体开关间距</a:t>
            </a:r>
            <a:r>
              <a:rPr lang="en-US" altLang="zh-CN" kern="100" dirty="0"/>
              <a:t>10mm</a:t>
            </a:r>
            <a:r>
              <a:rPr lang="zh-CN" altLang="en-US" kern="100" dirty="0"/>
              <a:t>，</a:t>
            </a:r>
            <a:r>
              <a:rPr lang="en-US" altLang="zh-CN" dirty="0">
                <a:effectLst/>
              </a:rPr>
              <a:t>1.8 MPa SF</a:t>
            </a:r>
            <a:r>
              <a:rPr lang="en-US" altLang="zh-CN" baseline="-25000" dirty="0">
                <a:effectLst/>
              </a:rPr>
              <a:t>6</a:t>
            </a:r>
            <a:r>
              <a:rPr lang="en-US" altLang="zh-CN" kern="100" dirty="0"/>
              <a:t>(15%)</a:t>
            </a:r>
            <a:r>
              <a:rPr lang="en-US" altLang="zh-CN" dirty="0">
                <a:effectLst/>
              </a:rPr>
              <a:t>/N</a:t>
            </a:r>
            <a:r>
              <a:rPr lang="en-US" altLang="zh-CN" baseline="-25000" dirty="0">
                <a:effectLst/>
              </a:rPr>
              <a:t>2</a:t>
            </a:r>
            <a:endParaRPr lang="en-US" altLang="zh-CN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548FE-B96B-45FF-86FB-E2B3B8FFEBF4}" type="datetime1">
              <a:rPr lang="zh-CN" altLang="en-US" smtClean="0"/>
              <a:pPr>
                <a:defRPr/>
              </a:pPr>
              <a:t>2021/10/20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F2CF55C-0F79-4004-A3BE-467436A95652}"/>
              </a:ext>
            </a:extLst>
          </p:cNvPr>
          <p:cNvSpPr txBox="1"/>
          <p:nvPr/>
        </p:nvSpPr>
        <p:spPr>
          <a:xfrm>
            <a:off x="305040" y="609674"/>
            <a:ext cx="495278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accent5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装置实图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8464BD2-4078-4458-A47B-48EBE752F9C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92" y="2057436"/>
            <a:ext cx="5000086" cy="289552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1015B3D-EB9C-46AC-8E9D-1A290543A8D5}"/>
              </a:ext>
            </a:extLst>
          </p:cNvPr>
          <p:cNvSpPr txBox="1"/>
          <p:nvPr/>
        </p:nvSpPr>
        <p:spPr>
          <a:xfrm>
            <a:off x="6288408" y="3505198"/>
            <a:ext cx="68578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原边电容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72139C8-BFC9-4B22-9D5E-3AEF2B0F84C4}"/>
              </a:ext>
            </a:extLst>
          </p:cNvPr>
          <p:cNvSpPr txBox="1"/>
          <p:nvPr/>
        </p:nvSpPr>
        <p:spPr>
          <a:xfrm>
            <a:off x="6324594" y="2044566"/>
            <a:ext cx="99057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形成线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49F2FB1-F0D5-4BD2-8B49-5B29978F56D8}"/>
              </a:ext>
            </a:extLst>
          </p:cNvPr>
          <p:cNvSpPr txBox="1"/>
          <p:nvPr/>
        </p:nvSpPr>
        <p:spPr>
          <a:xfrm>
            <a:off x="8855375" y="2044566"/>
            <a:ext cx="70835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气体开关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6085CAC-647E-4765-8813-E53570E89F96}"/>
              </a:ext>
            </a:extLst>
          </p:cNvPr>
          <p:cNvSpPr txBox="1"/>
          <p:nvPr/>
        </p:nvSpPr>
        <p:spPr>
          <a:xfrm>
            <a:off x="9724236" y="2358022"/>
            <a:ext cx="70835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水电阻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9CF9BED-1F73-4047-9E66-76C765D6B111}"/>
              </a:ext>
            </a:extLst>
          </p:cNvPr>
          <p:cNvSpPr txBox="1"/>
          <p:nvPr/>
        </p:nvSpPr>
        <p:spPr>
          <a:xfrm>
            <a:off x="10432587" y="3512816"/>
            <a:ext cx="79421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初级能源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8636865"/>
      </p:ext>
    </p:extLst>
  </p:cSld>
  <p:clrMapOvr>
    <a:masterClrMapping/>
  </p:clrMapOvr>
  <p:transition spd="slow" advTm="3081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实验结果</a:t>
            </a:r>
          </a:p>
        </p:txBody>
      </p:sp>
      <p:sp>
        <p:nvSpPr>
          <p:cNvPr id="19460" name="内容占位符 5"/>
          <p:cNvSpPr>
            <a:spLocks noGrp="1"/>
          </p:cNvSpPr>
          <p:nvPr>
            <p:ph idx="1"/>
          </p:nvPr>
        </p:nvSpPr>
        <p:spPr bwMode="auto">
          <a:xfrm>
            <a:off x="304952" y="1189832"/>
            <a:ext cx="6248236" cy="49060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zh-CN" altLang="en-US" dirty="0"/>
              <a:t>测量</a:t>
            </a:r>
            <a:r>
              <a:rPr lang="en-US" altLang="zh-CN" dirty="0"/>
              <a:t>Tesla</a:t>
            </a:r>
            <a:r>
              <a:rPr lang="zh-CN" altLang="en-US" dirty="0"/>
              <a:t>变压器参数</a:t>
            </a:r>
            <a:endParaRPr lang="en-US" altLang="zh-CN" dirty="0"/>
          </a:p>
          <a:p>
            <a:pPr lvl="1"/>
            <a:r>
              <a:rPr lang="zh-CN" altLang="en-US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验证变压器的升压能力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原边电容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25 V</a:t>
            </a:r>
          </a:p>
          <a:p>
            <a:pPr lvl="1"/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zh-CN" altLang="zh-CN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峰值充电时间为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12 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TimesNewRomanPSMT"/>
              </a:rPr>
              <a:t>μ</a:t>
            </a:r>
            <a:r>
              <a:rPr lang="en-US" altLang="zh-CN" sz="20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zh-CN" altLang="zh-CN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，峰值充电电压为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-17.3 kV</a:t>
            </a:r>
          </a:p>
          <a:p>
            <a:pPr lvl="1"/>
            <a:endParaRPr lang="en-US" altLang="zh-CN" sz="20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1"/>
            <a:r>
              <a:rPr lang="zh-CN" altLang="en-US" dirty="0"/>
              <a:t>变压器变压比为</a:t>
            </a:r>
            <a:r>
              <a:rPr lang="en-US" altLang="zh-CN" dirty="0"/>
              <a:t>690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548FE-B96B-45FF-86FB-E2B3B8FFEBF4}" type="datetime1">
              <a:rPr lang="zh-CN" altLang="en-US" smtClean="0"/>
              <a:pPr>
                <a:defRPr/>
              </a:pPr>
              <a:t>2021/10/20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A2BC024-0DFF-46D5-99CB-55D6990A535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t="8707" r="12062" b="4618"/>
          <a:stretch/>
        </p:blipFill>
        <p:spPr bwMode="auto">
          <a:xfrm>
            <a:off x="6583082" y="1701926"/>
            <a:ext cx="4951678" cy="38819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5745778"/>
      </p:ext>
    </p:extLst>
  </p:cSld>
  <p:clrMapOvr>
    <a:masterClrMapping/>
  </p:clrMapOvr>
  <p:transition spd="slow" advTm="30074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实验结果</a:t>
            </a:r>
          </a:p>
        </p:txBody>
      </p:sp>
      <p:sp>
        <p:nvSpPr>
          <p:cNvPr id="19460" name="内容占位符 5"/>
          <p:cNvSpPr>
            <a:spLocks noGrp="1"/>
          </p:cNvSpPr>
          <p:nvPr>
            <p:ph idx="1"/>
          </p:nvPr>
        </p:nvSpPr>
        <p:spPr bwMode="auto">
          <a:xfrm>
            <a:off x="304952" y="1189832"/>
            <a:ext cx="6248236" cy="49060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zh-CN" altLang="en-US" dirty="0"/>
              <a:t>单次运行实验结果</a:t>
            </a:r>
            <a:endParaRPr lang="en-US" altLang="zh-CN" dirty="0"/>
          </a:p>
          <a:p>
            <a:pPr lvl="1"/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形成线充电 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-600 kV @</a:t>
            </a:r>
            <a:r>
              <a:rPr lang="en-US" altLang="zh-CN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5.2 </a:t>
            </a:r>
            <a:r>
              <a:rPr lang="en-US" altLang="zh-CN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μs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/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kern="100" dirty="0"/>
              <a:t>负载</a:t>
            </a:r>
            <a:r>
              <a:rPr lang="en-US" altLang="zh-CN" kern="100" dirty="0"/>
              <a:t>-250 kV</a:t>
            </a:r>
            <a:r>
              <a:rPr lang="zh-CN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脉宽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 ns</a:t>
            </a:r>
            <a:r>
              <a:rPr lang="zh-CN" altLang="en-US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4ns</a:t>
            </a:r>
            <a:r>
              <a:rPr lang="zh-CN" altLang="en-US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上升沿 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@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10 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</a:rPr>
              <a:t>Ω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/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1"/>
            <a:r>
              <a:rPr lang="zh-CN" altLang="en-US" dirty="0"/>
              <a:t>欠阻尼震荡</a:t>
            </a:r>
            <a:endParaRPr lang="en-US" altLang="zh-CN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548FE-B96B-45FF-86FB-E2B3B8FFEBF4}" type="datetime1">
              <a:rPr lang="zh-CN" altLang="en-US" smtClean="0"/>
              <a:pPr>
                <a:defRPr/>
              </a:pPr>
              <a:t>2021/10/20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428B5EC-3FAD-4E9D-BA44-964B2DAEC3C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" t="10704" r="11866" b="8284"/>
          <a:stretch/>
        </p:blipFill>
        <p:spPr bwMode="auto">
          <a:xfrm>
            <a:off x="7086574" y="815415"/>
            <a:ext cx="3657504" cy="2555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C7A9AE-D9AA-4C33-AC5F-33314E6FA04A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6327" r="7978" b="7827"/>
          <a:stretch/>
        </p:blipFill>
        <p:spPr bwMode="auto">
          <a:xfrm>
            <a:off x="6612878" y="3657594"/>
            <a:ext cx="5178158" cy="2232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5953D37-4E8D-4B00-9003-AF3E5B8C2D8B}"/>
              </a:ext>
            </a:extLst>
          </p:cNvPr>
          <p:cNvSpPr txBox="1"/>
          <p:nvPr/>
        </p:nvSpPr>
        <p:spPr>
          <a:xfrm>
            <a:off x="8000950" y="337095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形成线充电电压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1C6A1D4-CD1F-463C-9700-8A0527193AD0}"/>
              </a:ext>
            </a:extLst>
          </p:cNvPr>
          <p:cNvSpPr txBox="1"/>
          <p:nvPr/>
        </p:nvSpPr>
        <p:spPr>
          <a:xfrm>
            <a:off x="7803176" y="5932299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负载上电压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(10Ω)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4895885"/>
      </p:ext>
    </p:extLst>
  </p:cSld>
  <p:clrMapOvr>
    <a:masterClrMapping/>
  </p:clrMapOvr>
  <p:transition spd="slow" advTm="72136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实验结果</a:t>
            </a:r>
          </a:p>
        </p:txBody>
      </p:sp>
      <p:sp>
        <p:nvSpPr>
          <p:cNvPr id="19460" name="内容占位符 5"/>
          <p:cNvSpPr>
            <a:spLocks noGrp="1"/>
          </p:cNvSpPr>
          <p:nvPr>
            <p:ph idx="1"/>
          </p:nvPr>
        </p:nvSpPr>
        <p:spPr bwMode="auto">
          <a:xfrm>
            <a:off x="304952" y="1189832"/>
            <a:ext cx="6248236" cy="49060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zh-CN" altLang="en-US" dirty="0"/>
              <a:t>重频实验结果</a:t>
            </a:r>
            <a:endParaRPr lang="en-US" altLang="zh-CN" dirty="0"/>
          </a:p>
          <a:p>
            <a:pPr lvl="1"/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en-US" altLang="zh-CN" kern="100" dirty="0"/>
              <a:t>100Hz for 1s</a:t>
            </a:r>
          </a:p>
          <a:p>
            <a:pPr lvl="1"/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形成线充电 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-520 kV </a:t>
            </a:r>
            <a:r>
              <a:rPr lang="zh-CN" altLang="en-US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抖动</a:t>
            </a:r>
            <a:r>
              <a:rPr lang="en-US" altLang="zh-CN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4.5%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/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kern="100" dirty="0"/>
              <a:t>负载 </a:t>
            </a:r>
            <a:r>
              <a:rPr lang="en-US" altLang="zh-CN" kern="100" dirty="0"/>
              <a:t>-220 kV</a:t>
            </a:r>
            <a:r>
              <a:rPr lang="zh-CN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脉宽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 ns</a:t>
            </a:r>
            <a:r>
              <a:rPr lang="zh-CN" altLang="en-US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4ns</a:t>
            </a:r>
            <a:r>
              <a:rPr lang="zh-CN" altLang="en-US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上升沿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/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kern="100" dirty="0"/>
              <a:t>峰值功率</a:t>
            </a:r>
            <a:r>
              <a:rPr lang="en-US" altLang="zh-CN" kern="100" dirty="0"/>
              <a:t>4.8 GW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548FE-B96B-45FF-86FB-E2B3B8FFEBF4}" type="datetime1">
              <a:rPr lang="zh-CN" altLang="en-US" smtClean="0"/>
              <a:pPr>
                <a:defRPr/>
              </a:pPr>
              <a:t>2021/10/20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EEB8D7E-D8FC-478E-892C-28F39934D4C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01" y="1600248"/>
            <a:ext cx="5274953" cy="205734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B17CC13-8AB5-4F8C-8136-3D255587BE6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2" y="3962386"/>
            <a:ext cx="5210210" cy="22637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7767053"/>
      </p:ext>
    </p:extLst>
  </p:cSld>
  <p:clrMapOvr>
    <a:masterClrMapping/>
  </p:clrMapOvr>
  <p:transition spd="slow" advTm="31756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11717" y="1"/>
            <a:ext cx="1771714" cy="685781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/>
              <a:t>目录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419644" y="1524050"/>
            <a:ext cx="4127574" cy="3841726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系统构成</a:t>
            </a: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理论设计</a:t>
            </a: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数值模拟</a:t>
            </a: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实验结果</a:t>
            </a: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3200" dirty="0">
                <a:solidFill>
                  <a:srgbClr val="FF0000"/>
                </a:solidFill>
                <a:latin typeface="+mn-ea"/>
              </a:rPr>
              <a:t>结论</a:t>
            </a:r>
            <a:endParaRPr lang="en-US" altLang="zh-CN" sz="3200" dirty="0">
              <a:solidFill>
                <a:srgbClr val="FF0000"/>
              </a:solidFill>
              <a:latin typeface="+mn-ea"/>
            </a:endParaRPr>
          </a:p>
          <a:p>
            <a:pPr eaLnBrk="1" hangingPunct="1">
              <a:defRPr/>
            </a:pPr>
            <a:endParaRPr lang="en-US" altLang="zh-CN" dirty="0">
              <a:latin typeface="+mn-ea"/>
            </a:endParaRPr>
          </a:p>
          <a:p>
            <a:pPr eaLnBrk="1" hangingPunct="1">
              <a:defRPr/>
            </a:pPr>
            <a:endParaRPr lang="en-US" altLang="zh-CN" dirty="0">
              <a:latin typeface="+mn-ea"/>
            </a:endParaRPr>
          </a:p>
          <a:p>
            <a:pPr eaLnBrk="1" hangingPunct="1">
              <a:defRPr/>
            </a:pPr>
            <a:endParaRPr lang="en-US" altLang="zh-CN" sz="2800" dirty="0">
              <a:latin typeface="+mn-ea"/>
            </a:endParaRPr>
          </a:p>
          <a:p>
            <a:pPr eaLnBrk="1" hangingPunct="1"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5442E-C818-4ABD-B88C-5C8CC713BE7E}" type="datetime1">
              <a:rPr lang="zh-CN" altLang="en-US"/>
              <a:pPr>
                <a:defRPr/>
              </a:pPr>
              <a:t>2021/10/20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18277"/>
      </p:ext>
    </p:extLst>
  </p:cSld>
  <p:clrMapOvr>
    <a:masterClrMapping/>
  </p:clrMapOvr>
  <p:transition spd="slow" advTm="1229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结论</a:t>
            </a:r>
          </a:p>
        </p:txBody>
      </p:sp>
      <p:sp>
        <p:nvSpPr>
          <p:cNvPr id="19460" name="内容占位符 5"/>
          <p:cNvSpPr>
            <a:spLocks noGrp="1"/>
          </p:cNvSpPr>
          <p:nvPr>
            <p:ph idx="1"/>
          </p:nvPr>
        </p:nvSpPr>
        <p:spPr bwMode="auto">
          <a:xfrm>
            <a:off x="304952" y="1189832"/>
            <a:ext cx="11505898" cy="49060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zh-CN" altLang="en-US" dirty="0"/>
              <a:t>总结</a:t>
            </a:r>
            <a:endParaRPr lang="en-US" altLang="zh-CN" dirty="0"/>
          </a:p>
          <a:p>
            <a:pPr lvl="1"/>
            <a:r>
              <a:rPr lang="zh-CN" altLang="en-US" dirty="0"/>
              <a:t>大耦合系数近似理论在本装置尺寸下仍然适用，计算得到变压器的耦合系数</a:t>
            </a:r>
            <a:r>
              <a:rPr lang="en-US" altLang="zh-CN" dirty="0"/>
              <a:t>0.94</a:t>
            </a:r>
            <a:r>
              <a:rPr lang="zh-CN" altLang="en-US" dirty="0"/>
              <a:t>。</a:t>
            </a:r>
            <a:endParaRPr lang="en-US" altLang="zh-CN" dirty="0"/>
          </a:p>
          <a:p>
            <a:pPr lvl="1"/>
            <a:r>
              <a:rPr lang="zh-CN" altLang="en-US" dirty="0"/>
              <a:t>模拟结果显示，些许的耦合系数牺牲</a:t>
            </a:r>
            <a:r>
              <a:rPr lang="en-US" altLang="zh-CN" dirty="0"/>
              <a:t>(0.97-0.941</a:t>
            </a:r>
            <a:r>
              <a:rPr lang="zh-CN" altLang="en-US" dirty="0"/>
              <a:t>≈</a:t>
            </a:r>
            <a:r>
              <a:rPr lang="en-US" altLang="zh-CN" dirty="0"/>
              <a:t>0.03)</a:t>
            </a:r>
            <a:r>
              <a:rPr lang="zh-CN" altLang="en-US" dirty="0"/>
              <a:t>，能够换来更紧凑的结构，满足阻抗和耐压需求。形成线阻抗为</a:t>
            </a:r>
            <a:r>
              <a:rPr lang="en-US" altLang="zh-CN" dirty="0"/>
              <a:t>14 Ω</a:t>
            </a:r>
            <a:r>
              <a:rPr lang="zh-CN" altLang="en-US" dirty="0"/>
              <a:t>，阻抗匹配下能够输出</a:t>
            </a:r>
            <a:r>
              <a:rPr lang="en-US" altLang="zh-CN" dirty="0"/>
              <a:t>300kV</a:t>
            </a:r>
            <a:r>
              <a:rPr lang="zh-CN" altLang="en-US" dirty="0"/>
              <a:t>。</a:t>
            </a:r>
            <a:endParaRPr lang="en-US" altLang="zh-CN" dirty="0"/>
          </a:p>
          <a:p>
            <a:pPr lvl="1"/>
            <a:r>
              <a:rPr lang="zh-CN" altLang="en-US" dirty="0"/>
              <a:t>实验结果显示，变压器升压比</a:t>
            </a:r>
            <a:r>
              <a:rPr lang="en-US" altLang="zh-CN" dirty="0"/>
              <a:t>690</a:t>
            </a:r>
            <a:r>
              <a:rPr lang="zh-CN" altLang="en-US" dirty="0"/>
              <a:t>，耦合系数</a:t>
            </a:r>
            <a:r>
              <a:rPr lang="en-US" altLang="zh-CN" dirty="0"/>
              <a:t>0.935</a:t>
            </a:r>
            <a:r>
              <a:rPr lang="zh-CN" altLang="en-US" dirty="0"/>
              <a:t>。脉冲发生器在</a:t>
            </a:r>
            <a:r>
              <a:rPr lang="en-US" altLang="zh-CN" dirty="0"/>
              <a:t>100 Hz</a:t>
            </a:r>
            <a:r>
              <a:rPr lang="zh-CN" altLang="en-US" dirty="0"/>
              <a:t>重频模式下输出电压</a:t>
            </a:r>
            <a:r>
              <a:rPr lang="en-US" altLang="zh-CN" dirty="0"/>
              <a:t>220 kV</a:t>
            </a:r>
            <a:r>
              <a:rPr lang="zh-CN" altLang="en-US" dirty="0"/>
              <a:t>，脉冲半波宽为</a:t>
            </a:r>
            <a:r>
              <a:rPr lang="en-US" altLang="zh-CN" dirty="0"/>
              <a:t>13 ns</a:t>
            </a:r>
            <a:r>
              <a:rPr lang="zh-CN" altLang="en-US" dirty="0"/>
              <a:t>，离散度为</a:t>
            </a:r>
            <a:r>
              <a:rPr lang="en-US" altLang="zh-CN" dirty="0"/>
              <a:t>4.5 %</a:t>
            </a:r>
            <a:r>
              <a:rPr lang="zh-CN" altLang="en-US" dirty="0"/>
              <a:t>。</a:t>
            </a:r>
            <a:endParaRPr lang="en-US" altLang="zh-CN" dirty="0"/>
          </a:p>
          <a:p>
            <a:pPr lvl="1"/>
            <a:r>
              <a:rPr lang="zh-CN" altLang="en-US" dirty="0"/>
              <a:t>从下表对比来看，理论结果、模拟结果和实验结果相适应</a:t>
            </a:r>
            <a:endParaRPr lang="en-US" altLang="zh-CN" dirty="0"/>
          </a:p>
          <a:p>
            <a:pPr eaLnBrk="1" hangingPunct="1"/>
            <a:endParaRPr lang="en-US" altLang="zh-CN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548FE-B96B-45FF-86FB-E2B3B8FFEBF4}" type="datetime1">
              <a:rPr lang="zh-CN" altLang="en-US" smtClean="0"/>
              <a:pPr>
                <a:defRPr/>
              </a:pPr>
              <a:t>2021/10/20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7AA696E5-3463-4896-8341-AD0061CC7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298128"/>
              </p:ext>
            </p:extLst>
          </p:nvPr>
        </p:nvGraphicFramePr>
        <p:xfrm>
          <a:off x="1219328" y="3796031"/>
          <a:ext cx="9905879" cy="2393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9028">
                  <a:extLst>
                    <a:ext uri="{9D8B030D-6E8A-4147-A177-3AD203B41FA5}">
                      <a16:colId xmlns:a16="http://schemas.microsoft.com/office/drawing/2014/main" val="3084756196"/>
                    </a:ext>
                  </a:extLst>
                </a:gridCol>
                <a:gridCol w="1457360">
                  <a:extLst>
                    <a:ext uri="{9D8B030D-6E8A-4147-A177-3AD203B41FA5}">
                      <a16:colId xmlns:a16="http://schemas.microsoft.com/office/drawing/2014/main" val="2480974297"/>
                    </a:ext>
                  </a:extLst>
                </a:gridCol>
                <a:gridCol w="1806065">
                  <a:extLst>
                    <a:ext uri="{9D8B030D-6E8A-4147-A177-3AD203B41FA5}">
                      <a16:colId xmlns:a16="http://schemas.microsoft.com/office/drawing/2014/main" val="3562961405"/>
                    </a:ext>
                  </a:extLst>
                </a:gridCol>
                <a:gridCol w="1631713">
                  <a:extLst>
                    <a:ext uri="{9D8B030D-6E8A-4147-A177-3AD203B41FA5}">
                      <a16:colId xmlns:a16="http://schemas.microsoft.com/office/drawing/2014/main" val="1368964804"/>
                    </a:ext>
                  </a:extLst>
                </a:gridCol>
                <a:gridCol w="1631713">
                  <a:extLst>
                    <a:ext uri="{9D8B030D-6E8A-4147-A177-3AD203B41FA5}">
                      <a16:colId xmlns:a16="http://schemas.microsoft.com/office/drawing/2014/main" val="549551679"/>
                    </a:ext>
                  </a:extLst>
                </a:gridCol>
              </a:tblGrid>
              <a:tr h="341995"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参数对比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891319"/>
                  </a:ext>
                </a:extLst>
              </a:tr>
              <a:tr h="341995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L1(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M12(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L2(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133245"/>
                  </a:ext>
                </a:extLst>
              </a:tr>
              <a:tr h="341995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理论计算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1.32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0.934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</a:t>
                      </a:r>
                      <a:endParaRPr lang="zh-CN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  <a:endParaRPr lang="zh-CN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189130"/>
                  </a:ext>
                </a:extLst>
              </a:tr>
              <a:tr h="341995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2D 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模型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1.28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0.942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0.943</a:t>
                      </a:r>
                      <a:endParaRPr lang="zh-CN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141995"/>
                  </a:ext>
                </a:extLst>
              </a:tr>
              <a:tr h="341995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 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模型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1.27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0.932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0.941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804714"/>
                  </a:ext>
                </a:extLst>
              </a:tr>
              <a:tr h="341995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 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模型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两倍长度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2.40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1.78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1403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731739"/>
                  </a:ext>
                </a:extLst>
              </a:tr>
              <a:tr h="341995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实验结果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1.25</a:t>
                      </a:r>
                      <a:endParaRPr lang="zh-CN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0.905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0.935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0" marR="6069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06123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54825618"/>
      </p:ext>
    </p:extLst>
  </p:cSld>
  <p:clrMapOvr>
    <a:masterClrMapping/>
  </p:clrMapOvr>
  <p:transition spd="slow" advTm="62404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11717" y="1"/>
            <a:ext cx="1771714" cy="685781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/>
              <a:t>目录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419644" y="1524050"/>
            <a:ext cx="4127574" cy="3841726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rgbClr val="FF0000"/>
                </a:solidFill>
                <a:latin typeface="+mn-ea"/>
              </a:rPr>
              <a:t>研究意义</a:t>
            </a:r>
            <a:endParaRPr lang="en-US" altLang="zh-CN" sz="3200" dirty="0">
              <a:solidFill>
                <a:srgbClr val="FF0000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系统构成</a:t>
            </a: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理论设计</a:t>
            </a: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数值模拟</a:t>
            </a: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实验结果</a:t>
            </a: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结论</a:t>
            </a: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endParaRPr lang="en-US" altLang="zh-CN" dirty="0">
              <a:latin typeface="+mn-ea"/>
            </a:endParaRPr>
          </a:p>
          <a:p>
            <a:pPr eaLnBrk="1" hangingPunct="1">
              <a:defRPr/>
            </a:pPr>
            <a:endParaRPr lang="en-US" altLang="zh-CN" dirty="0">
              <a:latin typeface="+mn-ea"/>
            </a:endParaRPr>
          </a:p>
          <a:p>
            <a:pPr eaLnBrk="1" hangingPunct="1">
              <a:defRPr/>
            </a:pPr>
            <a:endParaRPr lang="en-US" altLang="zh-CN" sz="2800" dirty="0">
              <a:latin typeface="+mn-ea"/>
            </a:endParaRPr>
          </a:p>
          <a:p>
            <a:pPr eaLnBrk="1" hangingPunct="1"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5442E-C818-4ABD-B88C-5C8CC713BE7E}" type="datetime1">
              <a:rPr lang="zh-CN" altLang="en-US"/>
              <a:pPr>
                <a:defRPr/>
              </a:pPr>
              <a:t>2021/10/20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3202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7"/>
          <p:cNvSpPr>
            <a:spLocks noChangeArrowheads="1"/>
          </p:cNvSpPr>
          <p:nvPr/>
        </p:nvSpPr>
        <p:spPr bwMode="auto">
          <a:xfrm>
            <a:off x="3200400" y="1752601"/>
            <a:ext cx="563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5400" dirty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谢谢！</a:t>
            </a:r>
            <a:endParaRPr lang="en-US" altLang="zh-CN" sz="5400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" name="TextBox 7"/>
          <p:cNvSpPr>
            <a:spLocks noChangeArrowheads="1"/>
          </p:cNvSpPr>
          <p:nvPr/>
        </p:nvSpPr>
        <p:spPr bwMode="auto">
          <a:xfrm>
            <a:off x="3200400" y="3429000"/>
            <a:ext cx="5638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请各位专家同行</a:t>
            </a:r>
            <a:endParaRPr lang="en-US" altLang="zh-CN" sz="4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批评指正！</a:t>
            </a:r>
            <a:endParaRPr lang="en-US" altLang="zh-CN" sz="4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2698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研究意义</a:t>
            </a:r>
          </a:p>
        </p:txBody>
      </p:sp>
      <p:sp>
        <p:nvSpPr>
          <p:cNvPr id="19460" name="内容占位符 5"/>
          <p:cNvSpPr>
            <a:spLocks noGrp="1"/>
          </p:cNvSpPr>
          <p:nvPr>
            <p:ph idx="1"/>
          </p:nvPr>
        </p:nvSpPr>
        <p:spPr bwMode="auto">
          <a:xfrm>
            <a:off x="304952" y="838268"/>
            <a:ext cx="10972512" cy="6172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zh-CN" altLang="en-US" dirty="0"/>
              <a:t>应用需求</a:t>
            </a:r>
            <a:endParaRPr lang="en-US" altLang="zh-CN" dirty="0"/>
          </a:p>
          <a:p>
            <a:pPr lvl="1"/>
            <a:r>
              <a:rPr lang="zh-CN" altLang="en-US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旋磁非线性传输线得到广泛关注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要求发生器具有快上升沿、高重频</a:t>
            </a:r>
            <a:r>
              <a:rPr lang="zh-CN" altLang="en-US" kern="100" dirty="0"/>
              <a:t>、</a:t>
            </a:r>
            <a:r>
              <a:rPr lang="zh-CN" altLang="en-US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较短脉冲等特性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200" kern="100" dirty="0"/>
          </a:p>
          <a:p>
            <a:r>
              <a:rPr lang="en-US" altLang="zh-CN" sz="2200" kern="100" dirty="0"/>
              <a:t>Tesla</a:t>
            </a:r>
            <a:r>
              <a:rPr lang="zh-CN" altLang="en-US" sz="2200" kern="100" dirty="0"/>
              <a:t>变压器形成线一体化的脉冲发生器</a:t>
            </a:r>
            <a:endParaRPr lang="en-US" altLang="zh-CN" kern="100" baseline="-25000" dirty="0"/>
          </a:p>
          <a:p>
            <a:pPr lvl="1"/>
            <a:r>
              <a:rPr lang="zh-CN" altLang="en-US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俄罗斯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SINUS</a:t>
            </a:r>
            <a:r>
              <a:rPr lang="zh-CN" altLang="en-US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RADAN</a:t>
            </a:r>
            <a:r>
              <a:rPr lang="zh-CN" altLang="en-US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系列</a:t>
            </a:r>
            <a:endParaRPr lang="en-US" altLang="zh-CN" sz="20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en-US" altLang="zh-CN" kern="100" dirty="0"/>
              <a:t>Tesla</a:t>
            </a:r>
            <a:r>
              <a:rPr lang="zh-CN" altLang="en-US" kern="100" dirty="0"/>
              <a:t>变压器传输效率很高，整体非常紧凑</a:t>
            </a:r>
            <a:endParaRPr lang="en-US" altLang="zh-CN" kern="100" dirty="0"/>
          </a:p>
          <a:p>
            <a:pPr lvl="1"/>
            <a:r>
              <a:rPr lang="zh-CN" altLang="en-US" kern="100" dirty="0"/>
              <a:t>稳定可靠，脉冲上升沿速度快且脉宽可达十几</a:t>
            </a:r>
            <a:r>
              <a:rPr lang="en-US" altLang="zh-CN" kern="100" dirty="0"/>
              <a:t>ns</a:t>
            </a:r>
          </a:p>
          <a:p>
            <a:pPr marL="342900" lvl="1" indent="0">
              <a:buNone/>
            </a:pPr>
            <a:endParaRPr lang="en-US" altLang="zh-CN" kern="100" dirty="0"/>
          </a:p>
          <a:p>
            <a:r>
              <a:rPr lang="zh-CN" altLang="en-US" kern="100" dirty="0"/>
              <a:t>设计方向</a:t>
            </a:r>
            <a:endParaRPr lang="en-US" altLang="zh-CN" kern="100" dirty="0"/>
          </a:p>
          <a:p>
            <a:pPr lvl="1"/>
            <a:r>
              <a:rPr lang="zh-CN" altLang="en-US" kern="100" dirty="0"/>
              <a:t>同时驱动四路</a:t>
            </a:r>
            <a:r>
              <a:rPr lang="zh-CN" altLang="en-US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负载</a:t>
            </a:r>
            <a:endParaRPr lang="en-US" altLang="zh-CN" kern="100" dirty="0"/>
          </a:p>
          <a:p>
            <a:pPr lvl="1"/>
            <a:r>
              <a:rPr lang="zh-CN" altLang="en-US" kern="100" dirty="0"/>
              <a:t>采用油绝缘的、短脉冲</a:t>
            </a:r>
            <a:r>
              <a:rPr lang="en-US" altLang="zh-CN" kern="100" dirty="0"/>
              <a:t>(10 ns)</a:t>
            </a:r>
            <a:r>
              <a:rPr lang="zh-CN" altLang="en-US" kern="100" dirty="0"/>
              <a:t>、低阻抗</a:t>
            </a:r>
            <a:r>
              <a:rPr lang="en-US" altLang="zh-CN" kern="100" dirty="0"/>
              <a:t>(14 Ω)</a:t>
            </a:r>
            <a:endParaRPr lang="en-US" altLang="zh-CN" dirty="0">
              <a:solidFill>
                <a:srgbClr val="FF0000"/>
              </a:solidFill>
            </a:endParaRPr>
          </a:p>
          <a:p>
            <a:pPr lvl="1" eaLnBrk="1" hangingPunct="1"/>
            <a:endParaRPr lang="en-US" altLang="zh-CN" dirty="0">
              <a:cs typeface="Times New Roman" panose="02020603050405020304" pitchFamily="18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548FE-B96B-45FF-86FB-E2B3B8FFEBF4}" type="datetime1">
              <a:rPr lang="zh-CN" altLang="en-US" smtClean="0"/>
              <a:pPr>
                <a:defRPr/>
              </a:pPr>
              <a:t>2021/10/20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pic>
        <p:nvPicPr>
          <p:cNvPr id="1026" name="图片 14">
            <a:extLst>
              <a:ext uri="{FF2B5EF4-FFF2-40B4-BE49-F238E27FC236}">
                <a16:creationId xmlns:a16="http://schemas.microsoft.com/office/drawing/2014/main" id="{01A22024-C02D-41EA-B1FE-77F2A0535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554" y="2045048"/>
            <a:ext cx="2759361" cy="19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5">
            <a:extLst>
              <a:ext uri="{FF2B5EF4-FFF2-40B4-BE49-F238E27FC236}">
                <a16:creationId xmlns:a16="http://schemas.microsoft.com/office/drawing/2014/main" id="{619A0C5E-D690-4AA6-8470-85F545E3A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114" y="3909007"/>
            <a:ext cx="2598350" cy="230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2052896"/>
      </p:ext>
    </p:extLst>
  </p:cSld>
  <p:clrMapOvr>
    <a:masterClrMapping/>
  </p:clrMapOvr>
  <p:transition spd="slow" advTm="6528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11717" y="1"/>
            <a:ext cx="1771714" cy="685781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/>
              <a:t>目录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419644" y="1524050"/>
            <a:ext cx="4127574" cy="3841726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研究意义</a:t>
            </a: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3200" dirty="0">
                <a:solidFill>
                  <a:srgbClr val="FF0000"/>
                </a:solidFill>
                <a:latin typeface="+mn-ea"/>
              </a:rPr>
              <a:t>系统构成</a:t>
            </a:r>
            <a:endParaRPr lang="en-US" altLang="zh-CN" sz="3200" dirty="0">
              <a:solidFill>
                <a:srgbClr val="FF0000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理论设计</a:t>
            </a: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数值模拟</a:t>
            </a: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实验结果</a:t>
            </a: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结论</a:t>
            </a: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endParaRPr lang="en-US" altLang="zh-CN" dirty="0">
              <a:latin typeface="+mn-ea"/>
            </a:endParaRPr>
          </a:p>
          <a:p>
            <a:pPr eaLnBrk="1" hangingPunct="1">
              <a:defRPr/>
            </a:pPr>
            <a:endParaRPr lang="en-US" altLang="zh-CN" dirty="0">
              <a:latin typeface="+mn-ea"/>
            </a:endParaRPr>
          </a:p>
          <a:p>
            <a:pPr eaLnBrk="1" hangingPunct="1">
              <a:defRPr/>
            </a:pPr>
            <a:endParaRPr lang="en-US" altLang="zh-CN" sz="2800" dirty="0">
              <a:latin typeface="+mn-ea"/>
            </a:endParaRPr>
          </a:p>
          <a:p>
            <a:pPr eaLnBrk="1" hangingPunct="1"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5442E-C818-4ABD-B88C-5C8CC713BE7E}" type="datetime1">
              <a:rPr lang="zh-CN" altLang="en-US"/>
              <a:pPr>
                <a:defRPr/>
              </a:pPr>
              <a:t>2021/10/20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08873"/>
      </p:ext>
    </p:extLst>
  </p:cSld>
  <p:clrMapOvr>
    <a:masterClrMapping/>
  </p:clrMapOvr>
  <p:transition spd="slow" advTm="113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0CA8628-83B1-4291-B6DE-C3CDB858626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1929" y="1746340"/>
            <a:ext cx="7910071" cy="33653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系统构成</a:t>
            </a:r>
          </a:p>
        </p:txBody>
      </p:sp>
      <p:sp>
        <p:nvSpPr>
          <p:cNvPr id="19460" name="内容占位符 5"/>
          <p:cNvSpPr>
            <a:spLocks noGrp="1"/>
          </p:cNvSpPr>
          <p:nvPr>
            <p:ph idx="1"/>
          </p:nvPr>
        </p:nvSpPr>
        <p:spPr bwMode="auto">
          <a:xfrm>
            <a:off x="304952" y="990664"/>
            <a:ext cx="8067083" cy="49060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zh-CN" altLang="en-US" dirty="0"/>
              <a:t>子系统</a:t>
            </a:r>
            <a:endParaRPr lang="en-US" altLang="zh-CN" dirty="0"/>
          </a:p>
          <a:p>
            <a:pPr lvl="1"/>
            <a:r>
              <a:rPr lang="zh-CN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重频供电能源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内置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Tesla</a:t>
            </a:r>
            <a:r>
              <a:rPr lang="zh-CN" altLang="en-US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变压器的</a:t>
            </a:r>
            <a:r>
              <a:rPr lang="zh-CN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同轴形成线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zh-CN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气体火花隙开关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zh-CN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水电阻负载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zh-CN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电容分压器测量系统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200" kern="100" dirty="0"/>
              <a:t>工作原理</a:t>
            </a:r>
            <a:endParaRPr lang="en-US" altLang="zh-CN" sz="2200" kern="100" dirty="0"/>
          </a:p>
          <a:p>
            <a:pPr lvl="1"/>
            <a:r>
              <a:rPr lang="en-US" altLang="zh-CN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000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zh-CN" altLang="zh-CN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</a:t>
            </a:r>
            <a:r>
              <a:rPr lang="zh-CN" altLang="en-US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</a:t>
            </a:r>
            <a:r>
              <a:rPr lang="zh-CN" altLang="zh-CN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初始充电电压</a:t>
            </a:r>
            <a:r>
              <a:rPr lang="zh-CN" altLang="en-US" sz="2000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000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zh-CN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保持恒定</a:t>
            </a:r>
            <a:r>
              <a:rPr lang="zh-CN" altLang="en-US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电压</a:t>
            </a:r>
            <a:endParaRPr lang="en-US" altLang="zh-CN" sz="20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主控晶闸管导通后，原边</a:t>
            </a:r>
            <a:r>
              <a:rPr lang="zh-CN" altLang="zh-CN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电容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000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zh-CN" altLang="en-US" kern="100" dirty="0"/>
              <a:t>经过变压器和开关将能量释放至负载</a:t>
            </a:r>
            <a:endParaRPr lang="en-US" altLang="zh-CN" kern="100" dirty="0"/>
          </a:p>
          <a:p>
            <a:pPr lvl="1"/>
            <a:r>
              <a:rPr lang="zh-CN" altLang="en-US" kern="100" dirty="0">
                <a:cs typeface="Times New Roman" panose="02020603050405020304" pitchFamily="18" charset="0"/>
              </a:rPr>
              <a:t>调整</a:t>
            </a:r>
            <a:r>
              <a:rPr lang="en-US" altLang="zh-CN" kern="100" dirty="0">
                <a:cs typeface="Times New Roman" panose="02020603050405020304" pitchFamily="18" charset="0"/>
              </a:rPr>
              <a:t>S2S3</a:t>
            </a:r>
            <a:r>
              <a:rPr lang="zh-CN" altLang="en-US" kern="100" dirty="0">
                <a:cs typeface="Times New Roman" panose="02020603050405020304" pitchFamily="18" charset="0"/>
              </a:rPr>
              <a:t>晶闸管导通时序完成原边电容补电</a:t>
            </a:r>
            <a:endParaRPr lang="en-US" altLang="zh-CN" dirty="0">
              <a:solidFill>
                <a:srgbClr val="FF0000"/>
              </a:solidFill>
            </a:endParaRPr>
          </a:p>
          <a:p>
            <a:pPr lvl="1" eaLnBrk="1" hangingPunct="1"/>
            <a:endParaRPr lang="en-US" altLang="zh-CN" dirty="0">
              <a:cs typeface="Times New Roman" panose="02020603050405020304" pitchFamily="18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548FE-B96B-45FF-86FB-E2B3B8FFEBF4}" type="datetime1">
              <a:rPr lang="zh-CN" altLang="en-US" smtClean="0"/>
              <a:pPr>
                <a:defRPr/>
              </a:pPr>
              <a:t>2021/10/20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69297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11717" y="1"/>
            <a:ext cx="1771714" cy="685781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/>
              <a:t>目录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419644" y="1524050"/>
            <a:ext cx="4127574" cy="3841726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研究意义</a:t>
            </a: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系统构成</a:t>
            </a: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3200" dirty="0">
                <a:solidFill>
                  <a:srgbClr val="FF0000"/>
                </a:solidFill>
                <a:latin typeface="+mn-ea"/>
              </a:rPr>
              <a:t>理论设计</a:t>
            </a:r>
            <a:endParaRPr lang="en-US" altLang="zh-CN" sz="3200" dirty="0">
              <a:solidFill>
                <a:srgbClr val="FF0000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数值模拟</a:t>
            </a: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实验结果</a:t>
            </a: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结论</a:t>
            </a: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endParaRPr lang="en-US" altLang="zh-CN" dirty="0">
              <a:latin typeface="+mn-ea"/>
            </a:endParaRPr>
          </a:p>
          <a:p>
            <a:pPr eaLnBrk="1" hangingPunct="1">
              <a:defRPr/>
            </a:pPr>
            <a:endParaRPr lang="en-US" altLang="zh-CN" dirty="0">
              <a:latin typeface="+mn-ea"/>
            </a:endParaRPr>
          </a:p>
          <a:p>
            <a:pPr eaLnBrk="1" hangingPunct="1">
              <a:defRPr/>
            </a:pPr>
            <a:endParaRPr lang="en-US" altLang="zh-CN" sz="2800" dirty="0">
              <a:latin typeface="+mn-ea"/>
            </a:endParaRPr>
          </a:p>
          <a:p>
            <a:pPr eaLnBrk="1" hangingPunct="1"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5442E-C818-4ABD-B88C-5C8CC713BE7E}" type="datetime1">
              <a:rPr lang="zh-CN" altLang="en-US"/>
              <a:pPr>
                <a:defRPr/>
              </a:pPr>
              <a:t>2021/10/20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04548"/>
      </p:ext>
    </p:extLst>
  </p:cSld>
  <p:clrMapOvr>
    <a:masterClrMapping/>
  </p:clrMapOvr>
  <p:transition spd="slow" advTm="176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内容占位符 5"/>
          <p:cNvSpPr>
            <a:spLocks noGrp="1"/>
          </p:cNvSpPr>
          <p:nvPr>
            <p:ph idx="1"/>
          </p:nvPr>
        </p:nvSpPr>
        <p:spPr bwMode="auto">
          <a:xfrm>
            <a:off x="304952" y="685872"/>
            <a:ext cx="9677146" cy="53632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zh-CN" altLang="en-US" dirty="0"/>
              <a:t>目标</a:t>
            </a:r>
            <a:endParaRPr lang="en-US" altLang="zh-CN" dirty="0"/>
          </a:p>
          <a:p>
            <a:pPr lvl="1"/>
            <a:r>
              <a:rPr lang="zh-CN" altLang="en-US" dirty="0"/>
              <a:t>发生器需要驱动</a:t>
            </a:r>
            <a:r>
              <a:rPr lang="en-US" altLang="zh-CN" dirty="0"/>
              <a:t>4</a:t>
            </a:r>
            <a:r>
              <a:rPr lang="zh-CN" altLang="en-US" dirty="0"/>
              <a:t>路负载，负载总体阻抗在</a:t>
            </a:r>
            <a:r>
              <a:rPr lang="en-US" altLang="zh-CN" dirty="0"/>
              <a:t>10-15 Ω</a:t>
            </a:r>
          </a:p>
          <a:p>
            <a:pPr eaLnBrk="1" hangingPunct="1"/>
            <a:r>
              <a:rPr lang="zh-CN" altLang="en-US" dirty="0"/>
              <a:t>计算方法</a:t>
            </a:r>
            <a:endParaRPr lang="en-US" altLang="zh-CN" dirty="0"/>
          </a:p>
          <a:p>
            <a:pPr lvl="1"/>
            <a:r>
              <a:rPr lang="en-US" altLang="zh-CN" kern="100" dirty="0"/>
              <a:t>Tesla</a:t>
            </a:r>
            <a:r>
              <a:rPr lang="zh-CN" altLang="en-US" kern="100" dirty="0"/>
              <a:t>变压器计算是基于大</a:t>
            </a:r>
            <a:r>
              <a:rPr lang="zh-CN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耦合系数近似理论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从脉冲发生器负载输出技术指标出发，经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Tesla</a:t>
            </a:r>
            <a:r>
              <a:rPr lang="zh-CN" altLang="en-US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变压器次级向初级回路反推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kern="100" dirty="0"/>
              <a:t>起始参数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/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/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200" kern="100" dirty="0"/>
              <a:t>最终参数</a:t>
            </a:r>
            <a:endParaRPr lang="en-US" altLang="zh-CN" sz="2200" kern="100" dirty="0"/>
          </a:p>
          <a:p>
            <a:pPr lvl="1"/>
            <a:r>
              <a:rPr lang="zh-CN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耦合系数</a:t>
            </a:r>
            <a:r>
              <a:rPr lang="en-US" altLang="zh-CN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=(1-</a:t>
            </a:r>
            <a:r>
              <a:rPr lang="en-US" altLang="zh-CN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en-US" altLang="zh-CN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/</a:t>
            </a:r>
            <a:r>
              <a:rPr lang="en-US" altLang="zh-CN" i="1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en-US" altLang="zh-CN" kern="100" baseline="-250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μ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en-US" altLang="zh-CN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1/2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0.94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548FE-B96B-45FF-86FB-E2B3B8FFEBF4}" type="datetime1">
              <a:rPr lang="zh-CN" altLang="en-US" smtClean="0"/>
              <a:pPr>
                <a:defRPr/>
              </a:pPr>
              <a:t>2021/10/20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AEEFA8C2-D300-43F0-B0FD-4FCFA5BB4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487564"/>
              </p:ext>
            </p:extLst>
          </p:nvPr>
        </p:nvGraphicFramePr>
        <p:xfrm>
          <a:off x="2119154" y="3200406"/>
          <a:ext cx="8153186" cy="8960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9653">
                  <a:extLst>
                    <a:ext uri="{9D8B030D-6E8A-4147-A177-3AD203B41FA5}">
                      <a16:colId xmlns:a16="http://schemas.microsoft.com/office/drawing/2014/main" val="2207357734"/>
                    </a:ext>
                  </a:extLst>
                </a:gridCol>
                <a:gridCol w="918598">
                  <a:extLst>
                    <a:ext uri="{9D8B030D-6E8A-4147-A177-3AD203B41FA5}">
                      <a16:colId xmlns:a16="http://schemas.microsoft.com/office/drawing/2014/main" val="3538864645"/>
                    </a:ext>
                  </a:extLst>
                </a:gridCol>
                <a:gridCol w="1153821">
                  <a:extLst>
                    <a:ext uri="{9D8B030D-6E8A-4147-A177-3AD203B41FA5}">
                      <a16:colId xmlns:a16="http://schemas.microsoft.com/office/drawing/2014/main" val="4215028094"/>
                    </a:ext>
                  </a:extLst>
                </a:gridCol>
                <a:gridCol w="1102490">
                  <a:extLst>
                    <a:ext uri="{9D8B030D-6E8A-4147-A177-3AD203B41FA5}">
                      <a16:colId xmlns:a16="http://schemas.microsoft.com/office/drawing/2014/main" val="738021630"/>
                    </a:ext>
                  </a:extLst>
                </a:gridCol>
                <a:gridCol w="1538882">
                  <a:extLst>
                    <a:ext uri="{9D8B030D-6E8A-4147-A177-3AD203B41FA5}">
                      <a16:colId xmlns:a16="http://schemas.microsoft.com/office/drawing/2014/main" val="3376754026"/>
                    </a:ext>
                  </a:extLst>
                </a:gridCol>
                <a:gridCol w="1033595">
                  <a:extLst>
                    <a:ext uri="{9D8B030D-6E8A-4147-A177-3AD203B41FA5}">
                      <a16:colId xmlns:a16="http://schemas.microsoft.com/office/drawing/2014/main" val="995952521"/>
                    </a:ext>
                  </a:extLst>
                </a:gridCol>
                <a:gridCol w="1176147">
                  <a:extLst>
                    <a:ext uri="{9D8B030D-6E8A-4147-A177-3AD203B41FA5}">
                      <a16:colId xmlns:a16="http://schemas.microsoft.com/office/drawing/2014/main" val="2646930915"/>
                    </a:ext>
                  </a:extLst>
                </a:gridCol>
              </a:tblGrid>
              <a:tr h="585237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zh-CN" sz="1800" dirty="0"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电气参数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8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en-US" sz="1800" baseline="-250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(Ω)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800" baseline="-25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(GW)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</a:t>
                      </a:r>
                      <a:r>
                        <a:rPr lang="en-US" sz="1800" baseline="-25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(ns)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800" baseline="-25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(kV/cm)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800" baseline="-25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(mm)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baseline="-25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275931"/>
                  </a:ext>
                </a:extLst>
              </a:tr>
              <a:tr h="291289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zh-CN" sz="1800" dirty="0"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参数值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altLang="zh-CN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10-15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546969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4110A0E6-70E2-4E72-BEAB-F8E929E19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876277"/>
              </p:ext>
            </p:extLst>
          </p:nvPr>
        </p:nvGraphicFramePr>
        <p:xfrm>
          <a:off x="937949" y="5245192"/>
          <a:ext cx="10515596" cy="82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8892">
                  <a:extLst>
                    <a:ext uri="{9D8B030D-6E8A-4147-A177-3AD203B41FA5}">
                      <a16:colId xmlns:a16="http://schemas.microsoft.com/office/drawing/2014/main" val="3175167165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3871798651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604791623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1469853031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1675485381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1163851599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3489132119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756740379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3620963432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3303429360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1836282534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124595833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4007257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sz="1800" dirty="0"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参数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800" baseline="-250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(cm)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800" baseline="-250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(cm)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800" baseline="-250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(cm)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800" baseline="-25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(cm)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800" baseline="-25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(cm)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baseline="-25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baseline="-25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baseline="-25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μF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baseline="-25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(pF)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en-US" sz="1800" baseline="-250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(Ω)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800" baseline="-25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μH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800" baseline="-25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mH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105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sz="1800" dirty="0">
                          <a:solidFill>
                            <a:sysClr val="windowText" lastClr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数值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zh-CN" sz="18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zh-CN" sz="18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zh-CN" sz="18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18.3</a:t>
                      </a:r>
                      <a:endParaRPr lang="zh-CN" sz="18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</a:t>
                      </a:r>
                      <a:endParaRPr lang="zh-CN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260357"/>
                  </a:ext>
                </a:extLst>
              </a:tr>
            </a:tbl>
          </a:graphicData>
        </a:graphic>
      </p:graphicFrame>
      <p:sp>
        <p:nvSpPr>
          <p:cNvPr id="9" name="标题 4">
            <a:extLst>
              <a:ext uri="{FF2B5EF4-FFF2-40B4-BE49-F238E27FC236}">
                <a16:creationId xmlns:a16="http://schemas.microsoft.com/office/drawing/2014/main" id="{60657C71-70B1-4212-870B-810144EF50E1}"/>
              </a:ext>
            </a:extLst>
          </p:cNvPr>
          <p:cNvSpPr txBox="1">
            <a:spLocks/>
          </p:cNvSpPr>
          <p:nvPr/>
        </p:nvSpPr>
        <p:spPr>
          <a:xfrm>
            <a:off x="380868" y="76288"/>
            <a:ext cx="10744200" cy="685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pPr>
              <a:defRPr/>
            </a:pPr>
            <a:r>
              <a:rPr lang="zh-CN" altLang="en-US" dirty="0"/>
              <a:t>理论设计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329915"/>
      </p:ext>
    </p:extLst>
  </p:cSld>
  <p:clrMapOvr>
    <a:masterClrMapping/>
  </p:clrMapOvr>
  <p:transition spd="slow" advTm="6154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11717" y="1"/>
            <a:ext cx="1771714" cy="685781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/>
              <a:t>目录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419644" y="1524050"/>
            <a:ext cx="4127574" cy="3841726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研究意义</a:t>
            </a: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系统构成</a:t>
            </a: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理论设计</a:t>
            </a: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3200" dirty="0">
                <a:solidFill>
                  <a:srgbClr val="FF0000"/>
                </a:solidFill>
                <a:latin typeface="+mn-ea"/>
              </a:rPr>
              <a:t>数值模拟</a:t>
            </a:r>
            <a:endParaRPr lang="en-US" altLang="zh-CN" sz="3200" dirty="0">
              <a:solidFill>
                <a:srgbClr val="FF0000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实验结果</a:t>
            </a: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结论</a:t>
            </a: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endParaRPr lang="en-US" altLang="zh-CN" dirty="0">
              <a:latin typeface="+mn-ea"/>
            </a:endParaRPr>
          </a:p>
          <a:p>
            <a:pPr eaLnBrk="1" hangingPunct="1">
              <a:defRPr/>
            </a:pPr>
            <a:endParaRPr lang="en-US" altLang="zh-CN" dirty="0">
              <a:latin typeface="+mn-ea"/>
            </a:endParaRPr>
          </a:p>
          <a:p>
            <a:pPr eaLnBrk="1" hangingPunct="1">
              <a:defRPr/>
            </a:pPr>
            <a:endParaRPr lang="en-US" altLang="zh-CN" sz="2800" dirty="0">
              <a:latin typeface="+mn-ea"/>
            </a:endParaRPr>
          </a:p>
          <a:p>
            <a:pPr eaLnBrk="1" hangingPunct="1"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5442E-C818-4ABD-B88C-5C8CC713BE7E}" type="datetime1">
              <a:rPr lang="zh-CN" altLang="en-US"/>
              <a:pPr>
                <a:defRPr/>
              </a:pPr>
              <a:t>2021/10/20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4082"/>
      </p:ext>
    </p:extLst>
  </p:cSld>
  <p:clrMapOvr>
    <a:masterClrMapping/>
  </p:clrMapOvr>
  <p:transition spd="slow" advTm="1258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数值模拟</a:t>
            </a:r>
          </a:p>
        </p:txBody>
      </p:sp>
      <p:sp>
        <p:nvSpPr>
          <p:cNvPr id="19460" name="内容占位符 5"/>
          <p:cNvSpPr>
            <a:spLocks noGrp="1"/>
          </p:cNvSpPr>
          <p:nvPr>
            <p:ph idx="1"/>
          </p:nvPr>
        </p:nvSpPr>
        <p:spPr bwMode="auto">
          <a:xfrm>
            <a:off x="304952" y="1189832"/>
            <a:ext cx="8610374" cy="49060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dirty="0"/>
              <a:t>目的</a:t>
            </a:r>
            <a:endParaRPr lang="en-US" altLang="zh-CN" dirty="0"/>
          </a:p>
          <a:p>
            <a:pPr lvl="1"/>
            <a:r>
              <a:rPr lang="zh-CN" altLang="en-US" dirty="0"/>
              <a:t>长度半径比仅为</a:t>
            </a:r>
            <a:r>
              <a:rPr lang="en-US" altLang="zh-CN" dirty="0"/>
              <a:t>3.2</a:t>
            </a:r>
            <a:r>
              <a:rPr lang="zh-CN" altLang="en-US" dirty="0"/>
              <a:t>，建立仿真计算耦合系数。</a:t>
            </a:r>
            <a:endParaRPr lang="en-US" altLang="zh-CN" dirty="0"/>
          </a:p>
          <a:p>
            <a:r>
              <a:rPr lang="en-US" altLang="zh-CN" dirty="0">
                <a:cs typeface="Times New Roman" panose="02020603050405020304" pitchFamily="18" charset="0"/>
              </a:rPr>
              <a:t>2D</a:t>
            </a:r>
            <a:r>
              <a:rPr lang="zh-CN" altLang="en-US" dirty="0">
                <a:cs typeface="Times New Roman" panose="02020603050405020304" pitchFamily="18" charset="0"/>
              </a:rPr>
              <a:t>模型验证</a:t>
            </a:r>
            <a:endParaRPr lang="en-US" altLang="zh-CN" dirty="0"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cs typeface="Times New Roman" panose="02020603050405020304" pitchFamily="18" charset="0"/>
              </a:rPr>
              <a:t>背景为真空</a:t>
            </a:r>
            <a:endParaRPr lang="en-US" altLang="zh-CN" dirty="0"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cs typeface="Times New Roman" panose="02020603050405020304" pitchFamily="18" charset="0"/>
              </a:rPr>
              <a:t>内外磁芯磁导率</a:t>
            </a:r>
            <a:r>
              <a:rPr lang="en-US" altLang="zh-CN" dirty="0">
                <a:cs typeface="Times New Roman" panose="02020603050405020304" pitchFamily="18" charset="0"/>
              </a:rPr>
              <a:t>2000</a:t>
            </a:r>
            <a:r>
              <a:rPr lang="zh-CN" altLang="en-US" dirty="0">
                <a:cs typeface="Times New Roman" panose="02020603050405020304" pitchFamily="18" charset="0"/>
              </a:rPr>
              <a:t>，长度均为</a:t>
            </a:r>
            <a:r>
              <a:rPr lang="en-US" altLang="zh-CN" dirty="0">
                <a:cs typeface="Times New Roman" panose="02020603050405020304" pitchFamily="18" charset="0"/>
              </a:rPr>
              <a:t>50 cm</a:t>
            </a:r>
          </a:p>
          <a:p>
            <a:r>
              <a:rPr lang="zh-CN" altLang="en-US" dirty="0">
                <a:cs typeface="Times New Roman" panose="02020603050405020304" pitchFamily="18" charset="0"/>
              </a:rPr>
              <a:t>结果</a:t>
            </a:r>
            <a:endParaRPr lang="en-US" altLang="zh-CN" dirty="0"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cs typeface="Times New Roman" panose="02020603050405020304" pitchFamily="18" charset="0"/>
              </a:rPr>
              <a:t>初级线圈电感为</a:t>
            </a:r>
            <a:r>
              <a:rPr lang="en-US" altLang="zh-CN" dirty="0">
                <a:cs typeface="Times New Roman" panose="02020603050405020304" pitchFamily="18" charset="0"/>
              </a:rPr>
              <a:t>1.55 </a:t>
            </a:r>
            <a:r>
              <a:rPr lang="en-US" altLang="zh-CN" dirty="0" err="1">
                <a:cs typeface="Times New Roman" panose="02020603050405020304" pitchFamily="18" charset="0"/>
              </a:rPr>
              <a:t>μH</a:t>
            </a:r>
            <a:endParaRPr lang="en-US" altLang="zh-CN" dirty="0"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cs typeface="Times New Roman" panose="02020603050405020304" pitchFamily="18" charset="0"/>
              </a:rPr>
              <a:t>次级线圈电感为</a:t>
            </a:r>
            <a:r>
              <a:rPr lang="en-US" altLang="zh-CN" dirty="0">
                <a:cs typeface="Times New Roman" panose="02020603050405020304" pitchFamily="18" charset="0"/>
              </a:rPr>
              <a:t>720 </a:t>
            </a:r>
            <a:r>
              <a:rPr lang="en-US" altLang="zh-CN" dirty="0" err="1">
                <a:cs typeface="Times New Roman" panose="02020603050405020304" pitchFamily="18" charset="0"/>
              </a:rPr>
              <a:t>mH</a:t>
            </a:r>
            <a:endParaRPr lang="en-US" altLang="zh-CN" dirty="0"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cs typeface="Times New Roman" panose="02020603050405020304" pitchFamily="18" charset="0"/>
              </a:rPr>
              <a:t>互感为</a:t>
            </a:r>
            <a:r>
              <a:rPr lang="en-US" altLang="zh-CN" dirty="0">
                <a:cs typeface="Times New Roman" panose="02020603050405020304" pitchFamily="18" charset="0"/>
              </a:rPr>
              <a:t>1 </a:t>
            </a:r>
            <a:r>
              <a:rPr lang="en-US" altLang="zh-CN" dirty="0" err="1">
                <a:cs typeface="Times New Roman" panose="02020603050405020304" pitchFamily="18" charset="0"/>
              </a:rPr>
              <a:t>mH</a:t>
            </a:r>
            <a:endParaRPr lang="en-US" altLang="zh-CN" dirty="0"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cs typeface="Times New Roman" panose="02020603050405020304" pitchFamily="18" charset="0"/>
              </a:rPr>
              <a:t>耦合系数为</a:t>
            </a:r>
            <a:r>
              <a:rPr lang="en-US" altLang="zh-CN" dirty="0">
                <a:cs typeface="Times New Roman" panose="02020603050405020304" pitchFamily="18" charset="0"/>
              </a:rPr>
              <a:t>0.946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548FE-B96B-45FF-86FB-E2B3B8FFEBF4}" type="datetime1">
              <a:rPr lang="zh-CN" altLang="en-US" smtClean="0"/>
              <a:pPr>
                <a:defRPr/>
              </a:pPr>
              <a:t>2021/10/20</a:t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F2CF55C-0F79-4004-A3BE-467436A95652}"/>
              </a:ext>
            </a:extLst>
          </p:cNvPr>
          <p:cNvSpPr txBox="1"/>
          <p:nvPr/>
        </p:nvSpPr>
        <p:spPr>
          <a:xfrm>
            <a:off x="305040" y="609674"/>
            <a:ext cx="441939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accent5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耦合系数的验证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A482A6D-AEDB-447D-B7E6-CCAB05457AA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44" y="3519571"/>
            <a:ext cx="7390679" cy="27287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5766077"/>
      </p:ext>
    </p:extLst>
  </p:cSld>
  <p:clrMapOvr>
    <a:masterClrMapping/>
  </p:clrMapOvr>
  <p:transition spd="slow" advTm="12457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2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13602</TotalTime>
  <Pages>0</Pages>
  <Words>1004</Words>
  <Characters>0</Characters>
  <Application>Microsoft Office PowerPoint</Application>
  <DocSecurity>0</DocSecurity>
  <PresentationFormat>宽屏</PresentationFormat>
  <Lines>0</Lines>
  <Paragraphs>312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Sansation</vt:lpstr>
      <vt:lpstr>等线</vt:lpstr>
      <vt:lpstr>黑体</vt:lpstr>
      <vt:lpstr>华文楷体</vt:lpstr>
      <vt:lpstr>隶书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主题</vt:lpstr>
      <vt:lpstr>基于内置Tesla变压器脉冲形成线的高功率低阻脉冲发生器</vt:lpstr>
      <vt:lpstr>目录</vt:lpstr>
      <vt:lpstr>研究意义</vt:lpstr>
      <vt:lpstr>目录</vt:lpstr>
      <vt:lpstr>系统构成</vt:lpstr>
      <vt:lpstr>目录</vt:lpstr>
      <vt:lpstr>PowerPoint 演示文稿</vt:lpstr>
      <vt:lpstr>目录</vt:lpstr>
      <vt:lpstr>数值模拟</vt:lpstr>
      <vt:lpstr>数值模拟</vt:lpstr>
      <vt:lpstr>数值模拟</vt:lpstr>
      <vt:lpstr>数值模拟</vt:lpstr>
      <vt:lpstr>目录</vt:lpstr>
      <vt:lpstr>实验结果</vt:lpstr>
      <vt:lpstr>实验结果</vt:lpstr>
      <vt:lpstr>实验结果</vt:lpstr>
      <vt:lpstr>实验结果</vt:lpstr>
      <vt:lpstr>目录</vt:lpstr>
      <vt:lpstr>结论</vt:lpstr>
      <vt:lpstr>PowerPoint 演示文稿</vt:lpstr>
    </vt:vector>
  </TitlesOfParts>
  <Manager/>
  <Company>Grizli777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20</dc:title>
  <dc:subject/>
  <dc:creator>Abdur Razzak</dc:creator>
  <cp:keywords/>
  <dc:description/>
  <cp:lastModifiedBy>lucifer villain</cp:lastModifiedBy>
  <cp:revision>1085</cp:revision>
  <dcterms:created xsi:type="dcterms:W3CDTF">2012-06-21T07:44:00Z</dcterms:created>
  <dcterms:modified xsi:type="dcterms:W3CDTF">2021-10-20T13:19:17Z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2052-9.1.0.4856</vt:lpwstr>
  </property>
</Properties>
</file>