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70" r:id="rId1"/>
  </p:sldMasterIdLst>
  <p:notesMasterIdLst>
    <p:notesMasterId r:id="rId15"/>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59"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4382"/>
    <a:srgbClr val="404E95"/>
    <a:srgbClr val="464B90"/>
    <a:srgbClr val="265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4660"/>
  </p:normalViewPr>
  <p:slideViewPr>
    <p:cSldViewPr snapToGrid="0">
      <p:cViewPr varScale="1">
        <p:scale>
          <a:sx n="87" d="100"/>
          <a:sy n="87" d="100"/>
        </p:scale>
        <p:origin x="45" y="132"/>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5" Type="http://schemas.openxmlformats.org/officeDocument/2006/relationships/image" Target="../media/image17.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D5CE7-719B-4DAF-AE2D-7EB1C44BA191}" type="datetimeFigureOut">
              <a:rPr lang="zh-CN" altLang="en-US" smtClean="0"/>
              <a:t>2021/10/11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B80D1-A2CC-4D16-B851-CE206EE08E5F}" type="slidenum">
              <a:rPr lang="zh-CN" altLang="en-US" smtClean="0"/>
              <a:t>‹#›</a:t>
            </a:fld>
            <a:endParaRPr lang="zh-CN" altLang="en-US"/>
          </a:p>
        </p:txBody>
      </p:sp>
    </p:spTree>
    <p:extLst>
      <p:ext uri="{BB962C8B-B14F-4D97-AF65-F5344CB8AC3E}">
        <p14:creationId xmlns:p14="http://schemas.microsoft.com/office/powerpoint/2010/main" val="300264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阳极靶受强流电子束轰击后产生的系列热</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力学现象大部分都是通过脉冲粒子束与靶材相互作用导致的能量沉积诱导出来的，即能量沉积沉积首先使材料的比内能增加，进而引起其性质、状态变化及诸种热</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力学效应</a:t>
            </a:r>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3</a:t>
            </a:fld>
            <a:endParaRPr lang="zh-CN" altLang="en-US"/>
          </a:p>
        </p:txBody>
      </p:sp>
    </p:spTree>
    <p:extLst>
      <p:ext uri="{BB962C8B-B14F-4D97-AF65-F5344CB8AC3E}">
        <p14:creationId xmlns:p14="http://schemas.microsoft.com/office/powerpoint/2010/main" val="1621445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12</a:t>
            </a:fld>
            <a:endParaRPr lang="zh-CN" altLang="en-US"/>
          </a:p>
        </p:txBody>
      </p:sp>
    </p:spTree>
    <p:extLst>
      <p:ext uri="{BB962C8B-B14F-4D97-AF65-F5344CB8AC3E}">
        <p14:creationId xmlns:p14="http://schemas.microsoft.com/office/powerpoint/2010/main" val="396861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首先</a:t>
            </a:r>
            <a:r>
              <a:rPr lang="zh-CN" altLang="zh-CN" sz="1200" kern="1200" dirty="0" smtClean="0">
                <a:solidFill>
                  <a:schemeClr val="tx1"/>
                </a:solidFill>
                <a:effectLst/>
                <a:latin typeface="+mn-lt"/>
                <a:ea typeface="+mn-ea"/>
                <a:cs typeface="+mn-cs"/>
              </a:rPr>
              <a:t>建立包含阳极离子流的可精确模拟二极管工作过程的</a:t>
            </a:r>
            <a:r>
              <a:rPr lang="en-US" altLang="zh-CN" sz="1200" kern="1200" dirty="0" smtClean="0">
                <a:solidFill>
                  <a:schemeClr val="tx1"/>
                </a:solidFill>
                <a:effectLst/>
                <a:latin typeface="+mn-lt"/>
                <a:ea typeface="+mn-ea"/>
                <a:cs typeface="+mn-cs"/>
              </a:rPr>
              <a:t>PIC</a:t>
            </a:r>
            <a:r>
              <a:rPr lang="zh-CN" altLang="zh-CN" sz="1200" kern="1200" dirty="0" smtClean="0">
                <a:solidFill>
                  <a:schemeClr val="tx1"/>
                </a:solidFill>
                <a:effectLst/>
                <a:latin typeface="+mn-lt"/>
                <a:ea typeface="+mn-ea"/>
                <a:cs typeface="+mn-cs"/>
              </a:rPr>
              <a:t>模型，得到轰击到阳极靶上的电子束的能谱、入射角分布和落点分布；再以此电子束参数为</a:t>
            </a:r>
            <a:r>
              <a:rPr lang="en-US" altLang="zh-CN" sz="1200" kern="1200" dirty="0" smtClean="0">
                <a:solidFill>
                  <a:schemeClr val="tx1"/>
                </a:solidFill>
                <a:effectLst/>
                <a:latin typeface="+mn-lt"/>
                <a:ea typeface="+mn-ea"/>
                <a:cs typeface="+mn-cs"/>
              </a:rPr>
              <a:t>MC</a:t>
            </a:r>
            <a:r>
              <a:rPr lang="zh-CN" altLang="zh-CN" sz="1200" kern="1200" dirty="0" smtClean="0">
                <a:solidFill>
                  <a:schemeClr val="tx1"/>
                </a:solidFill>
                <a:effectLst/>
                <a:latin typeface="+mn-lt"/>
                <a:ea typeface="+mn-ea"/>
                <a:cs typeface="+mn-cs"/>
              </a:rPr>
              <a:t>模型的源参数，计算得电子束在靶中各深度的能量沉积值。</a:t>
            </a:r>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4</a:t>
            </a:fld>
            <a:endParaRPr lang="zh-CN" altLang="en-US"/>
          </a:p>
        </p:txBody>
      </p:sp>
    </p:spTree>
    <p:extLst>
      <p:ext uri="{BB962C8B-B14F-4D97-AF65-F5344CB8AC3E}">
        <p14:creationId xmlns:p14="http://schemas.microsoft.com/office/powerpoint/2010/main" val="477879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因为电子束轰击阳极靶的持续时间很短，仅为几十纳秒左右，因此可以认为瞬时在靶各层馈入了一个功率密度，持续时间</a:t>
            </a:r>
            <a:r>
              <a:rPr lang="en-US" altLang="zh-CN" sz="1200" i="1" kern="1200" dirty="0" smtClean="0">
                <a:solidFill>
                  <a:schemeClr val="tx1"/>
                </a:solidFill>
                <a:effectLst/>
                <a:latin typeface="+mn-lt"/>
                <a:ea typeface="+mn-ea"/>
                <a:cs typeface="+mn-cs"/>
              </a:rPr>
              <a:t>t</a:t>
            </a:r>
            <a:r>
              <a:rPr lang="en-US" altLang="zh-CN" sz="1200" kern="1200" baseline="-25000" dirty="0" smtClean="0">
                <a:solidFill>
                  <a:schemeClr val="tx1"/>
                </a:solidFill>
                <a:effectLst/>
                <a:latin typeface="+mn-lt"/>
                <a:ea typeface="+mn-ea"/>
                <a:cs typeface="+mn-cs"/>
              </a:rPr>
              <a:t>0</a:t>
            </a:r>
            <a:r>
              <a:rPr lang="zh-CN" altLang="zh-CN" sz="1200" kern="1200" dirty="0" smtClean="0">
                <a:solidFill>
                  <a:schemeClr val="tx1"/>
                </a:solidFill>
                <a:effectLst/>
                <a:latin typeface="+mn-lt"/>
                <a:ea typeface="+mn-ea"/>
                <a:cs typeface="+mn-cs"/>
              </a:rPr>
              <a:t>后为</a:t>
            </a:r>
            <a:r>
              <a:rPr lang="en-US" altLang="zh-CN" sz="1200" kern="1200" dirty="0" smtClean="0">
                <a:solidFill>
                  <a:schemeClr val="tx1"/>
                </a:solidFill>
                <a:effectLst/>
                <a:latin typeface="+mn-lt"/>
                <a:ea typeface="+mn-ea"/>
                <a:cs typeface="+mn-cs"/>
              </a:rPr>
              <a:t>0</a:t>
            </a:r>
            <a:r>
              <a:rPr lang="zh-CN" altLang="zh-CN" sz="1200" kern="1200" dirty="0" smtClean="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5</a:t>
            </a:fld>
            <a:endParaRPr lang="zh-CN" altLang="en-US"/>
          </a:p>
        </p:txBody>
      </p:sp>
    </p:spTree>
    <p:extLst>
      <p:ext uri="{BB962C8B-B14F-4D97-AF65-F5344CB8AC3E}">
        <p14:creationId xmlns:p14="http://schemas.microsoft.com/office/powerpoint/2010/main" val="1125368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驱动源部分主要由直线变压器驱动源（</a:t>
            </a:r>
            <a:r>
              <a:rPr lang="en-US" altLang="zh-CN" sz="1200" kern="1200" dirty="0" smtClean="0">
                <a:solidFill>
                  <a:schemeClr val="tx1"/>
                </a:solidFill>
                <a:effectLst/>
                <a:latin typeface="+mn-lt"/>
                <a:ea typeface="+mn-ea"/>
                <a:cs typeface="+mn-cs"/>
              </a:rPr>
              <a:t>LTD</a:t>
            </a:r>
            <a:r>
              <a:rPr lang="zh-CN" altLang="zh-CN" sz="1200" kern="1200" dirty="0" smtClean="0">
                <a:solidFill>
                  <a:schemeClr val="tx1"/>
                </a:solidFill>
                <a:effectLst/>
                <a:latin typeface="+mn-lt"/>
                <a:ea typeface="+mn-ea"/>
                <a:cs typeface="+mn-cs"/>
              </a:rPr>
              <a:t>），中储电容，主开关（</a:t>
            </a:r>
            <a:r>
              <a:rPr lang="en-US" altLang="zh-CN" sz="1200" kern="1200" dirty="0" smtClean="0">
                <a:solidFill>
                  <a:schemeClr val="tx1"/>
                </a:solidFill>
                <a:effectLst/>
                <a:latin typeface="+mn-lt"/>
                <a:ea typeface="+mn-ea"/>
                <a:cs typeface="+mn-cs"/>
              </a:rPr>
              <a:t>MS</a:t>
            </a:r>
            <a:r>
              <a:rPr lang="zh-CN" altLang="zh-CN" sz="1200" kern="1200" dirty="0" smtClean="0">
                <a:solidFill>
                  <a:schemeClr val="tx1"/>
                </a:solidFill>
                <a:effectLst/>
                <a:latin typeface="+mn-lt"/>
                <a:ea typeface="+mn-ea"/>
                <a:cs typeface="+mn-cs"/>
              </a:rPr>
              <a:t>），脉冲形成线（</a:t>
            </a:r>
            <a:r>
              <a:rPr lang="en-US" altLang="zh-CN" sz="1200" kern="1200" dirty="0" smtClean="0">
                <a:solidFill>
                  <a:schemeClr val="tx1"/>
                </a:solidFill>
                <a:effectLst/>
                <a:latin typeface="+mn-lt"/>
                <a:ea typeface="+mn-ea"/>
                <a:cs typeface="+mn-cs"/>
              </a:rPr>
              <a:t>PFL</a:t>
            </a:r>
            <a:r>
              <a:rPr lang="zh-CN" altLang="zh-CN" sz="1200" kern="1200" dirty="0" smtClean="0">
                <a:solidFill>
                  <a:schemeClr val="tx1"/>
                </a:solidFill>
                <a:effectLst/>
                <a:latin typeface="+mn-lt"/>
                <a:ea typeface="+mn-ea"/>
                <a:cs typeface="+mn-cs"/>
              </a:rPr>
              <a:t>），多针开关（</a:t>
            </a:r>
            <a:r>
              <a:rPr lang="en-US" altLang="zh-CN" sz="1200" kern="1200" dirty="0" smtClean="0">
                <a:solidFill>
                  <a:schemeClr val="tx1"/>
                </a:solidFill>
                <a:effectLst/>
                <a:latin typeface="+mn-lt"/>
                <a:ea typeface="+mn-ea"/>
                <a:cs typeface="+mn-cs"/>
              </a:rPr>
              <a:t>S</a:t>
            </a:r>
            <a:r>
              <a:rPr lang="zh-CN" altLang="zh-CN" sz="1200" kern="1200" dirty="0" smtClean="0">
                <a:solidFill>
                  <a:schemeClr val="tx1"/>
                </a:solidFill>
                <a:effectLst/>
                <a:latin typeface="+mn-lt"/>
                <a:ea typeface="+mn-ea"/>
                <a:cs typeface="+mn-cs"/>
              </a:rPr>
              <a:t>），输出线（</a:t>
            </a:r>
            <a:r>
              <a:rPr lang="en-US" altLang="zh-CN" sz="1200" kern="1200" dirty="0" smtClean="0">
                <a:solidFill>
                  <a:schemeClr val="tx1"/>
                </a:solidFill>
                <a:effectLst/>
                <a:latin typeface="+mn-lt"/>
                <a:ea typeface="+mn-ea"/>
                <a:cs typeface="+mn-cs"/>
              </a:rPr>
              <a:t>OL</a:t>
            </a:r>
            <a:r>
              <a:rPr lang="zh-CN" altLang="zh-CN" sz="1200" kern="1200" dirty="0" smtClean="0">
                <a:solidFill>
                  <a:schemeClr val="tx1"/>
                </a:solidFill>
                <a:effectLst/>
                <a:latin typeface="+mn-lt"/>
                <a:ea typeface="+mn-ea"/>
                <a:cs typeface="+mn-cs"/>
              </a:rPr>
              <a:t>），真空绝缘堆，磁绝缘传输线（</a:t>
            </a:r>
            <a:r>
              <a:rPr lang="en-US" altLang="zh-CN" sz="1200" kern="1200" dirty="0" smtClean="0">
                <a:solidFill>
                  <a:schemeClr val="tx1"/>
                </a:solidFill>
                <a:effectLst/>
                <a:latin typeface="+mn-lt"/>
                <a:ea typeface="+mn-ea"/>
                <a:cs typeface="+mn-cs"/>
              </a:rPr>
              <a:t>MITL</a:t>
            </a:r>
            <a:r>
              <a:rPr lang="zh-CN" altLang="zh-CN" sz="1200" kern="1200" dirty="0" smtClean="0">
                <a:solidFill>
                  <a:schemeClr val="tx1"/>
                </a:solidFill>
                <a:effectLst/>
                <a:latin typeface="+mn-lt"/>
                <a:ea typeface="+mn-ea"/>
                <a:cs typeface="+mn-cs"/>
              </a:rPr>
              <a:t>），等离子体断路开关（</a:t>
            </a:r>
            <a:r>
              <a:rPr lang="en-US" altLang="zh-CN" sz="1200" kern="1200" dirty="0" smtClean="0">
                <a:solidFill>
                  <a:schemeClr val="tx1"/>
                </a:solidFill>
                <a:effectLst/>
                <a:latin typeface="+mn-lt"/>
                <a:ea typeface="+mn-ea"/>
                <a:cs typeface="+mn-cs"/>
              </a:rPr>
              <a:t>POS</a:t>
            </a:r>
            <a:r>
              <a:rPr lang="zh-CN" altLang="zh-CN" sz="1200" kern="1200" dirty="0" smtClean="0">
                <a:solidFill>
                  <a:schemeClr val="tx1"/>
                </a:solidFill>
                <a:effectLst/>
                <a:latin typeface="+mn-lt"/>
                <a:ea typeface="+mn-ea"/>
                <a:cs typeface="+mn-cs"/>
              </a:rPr>
              <a:t>）和二极管组成。</a:t>
            </a:r>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6</a:t>
            </a:fld>
            <a:endParaRPr lang="zh-CN" altLang="en-US"/>
          </a:p>
        </p:txBody>
      </p:sp>
    </p:spTree>
    <p:extLst>
      <p:ext uri="{BB962C8B-B14F-4D97-AF65-F5344CB8AC3E}">
        <p14:creationId xmlns:p14="http://schemas.microsoft.com/office/powerpoint/2010/main" val="332409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7</a:t>
            </a:fld>
            <a:endParaRPr lang="zh-CN" altLang="en-US"/>
          </a:p>
        </p:txBody>
      </p:sp>
    </p:spTree>
    <p:extLst>
      <p:ext uri="{BB962C8B-B14F-4D97-AF65-F5344CB8AC3E}">
        <p14:creationId xmlns:p14="http://schemas.microsoft.com/office/powerpoint/2010/main" val="295505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8</a:t>
            </a:fld>
            <a:endParaRPr lang="zh-CN" altLang="en-US"/>
          </a:p>
        </p:txBody>
      </p:sp>
    </p:spTree>
    <p:extLst>
      <p:ext uri="{BB962C8B-B14F-4D97-AF65-F5344CB8AC3E}">
        <p14:creationId xmlns:p14="http://schemas.microsoft.com/office/powerpoint/2010/main" val="346419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该二极管为强箍缩二极管，轰击到靶心处（</a:t>
            </a:r>
            <a:r>
              <a:rPr lang="en-US" altLang="zh-CN" sz="1200" i="1" kern="1200" dirty="0" smtClean="0">
                <a:solidFill>
                  <a:schemeClr val="tx1"/>
                </a:solidFill>
                <a:effectLst/>
                <a:latin typeface="+mn-lt"/>
                <a:ea typeface="+mn-ea"/>
                <a:cs typeface="+mn-cs"/>
              </a:rPr>
              <a:t>r</a:t>
            </a:r>
            <a:r>
              <a:rPr lang="zh-CN" altLang="zh-CN" sz="1200" kern="1200" dirty="0" smtClean="0">
                <a:solidFill>
                  <a:schemeClr val="tx1"/>
                </a:solidFill>
                <a:effectLst/>
                <a:latin typeface="+mn-lt"/>
                <a:ea typeface="+mn-ea"/>
                <a:cs typeface="+mn-cs"/>
              </a:rPr>
              <a:t>≤</a:t>
            </a:r>
            <a:r>
              <a:rPr lang="en-US" altLang="zh-CN" sz="1200" kern="1200" dirty="0" err="1" smtClean="0">
                <a:solidFill>
                  <a:schemeClr val="tx1"/>
                </a:solidFill>
                <a:effectLst/>
                <a:latin typeface="+mn-lt"/>
                <a:ea typeface="+mn-ea"/>
                <a:cs typeface="+mn-cs"/>
              </a:rPr>
              <a:t>20mm</a:t>
            </a:r>
            <a:r>
              <a:rPr lang="zh-CN" altLang="zh-CN" sz="1200" kern="1200" dirty="0" smtClean="0">
                <a:solidFill>
                  <a:schemeClr val="tx1"/>
                </a:solidFill>
                <a:effectLst/>
                <a:latin typeface="+mn-lt"/>
                <a:ea typeface="+mn-ea"/>
                <a:cs typeface="+mn-cs"/>
              </a:rPr>
              <a:t>）的电子数目虽然占比小于靶半径</a:t>
            </a:r>
            <a:r>
              <a:rPr lang="en-US" altLang="zh-CN" sz="1200" kern="1200" dirty="0" err="1" smtClean="0">
                <a:solidFill>
                  <a:schemeClr val="tx1"/>
                </a:solidFill>
                <a:effectLst/>
                <a:latin typeface="+mn-lt"/>
                <a:ea typeface="+mn-ea"/>
                <a:cs typeface="+mn-cs"/>
              </a:rPr>
              <a:t>55mm</a:t>
            </a:r>
            <a:r>
              <a:rPr lang="zh-CN" altLang="zh-CN" sz="1200" kern="1200" dirty="0" smtClean="0">
                <a:solidFill>
                  <a:schemeClr val="tx1"/>
                </a:solidFill>
                <a:effectLst/>
                <a:latin typeface="+mn-lt"/>
                <a:ea typeface="+mn-ea"/>
                <a:cs typeface="+mn-cs"/>
              </a:rPr>
              <a:t>处，但这部分电子多以大角度入射，能量主要主要沉积在靶表层。因此整体来看，电子束对阳极靶的热</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力学破坏主要集中在靶心（</a:t>
            </a:r>
            <a:r>
              <a:rPr lang="en-US" altLang="zh-CN" sz="1200" i="1" kern="1200" dirty="0" smtClean="0">
                <a:solidFill>
                  <a:schemeClr val="tx1"/>
                </a:solidFill>
                <a:effectLst/>
                <a:latin typeface="+mn-lt"/>
                <a:ea typeface="+mn-ea"/>
                <a:cs typeface="+mn-cs"/>
              </a:rPr>
              <a:t>r</a:t>
            </a:r>
            <a:r>
              <a:rPr lang="zh-CN" altLang="zh-CN" sz="1200" kern="1200" dirty="0" smtClean="0">
                <a:solidFill>
                  <a:schemeClr val="tx1"/>
                </a:solidFill>
                <a:effectLst/>
                <a:latin typeface="+mn-lt"/>
                <a:ea typeface="+mn-ea"/>
                <a:cs typeface="+mn-cs"/>
              </a:rPr>
              <a:t>≤</a:t>
            </a:r>
            <a:r>
              <a:rPr lang="en-US" altLang="zh-CN" sz="1200" kern="1200" dirty="0" err="1" smtClean="0">
                <a:solidFill>
                  <a:schemeClr val="tx1"/>
                </a:solidFill>
                <a:effectLst/>
                <a:latin typeface="+mn-lt"/>
                <a:ea typeface="+mn-ea"/>
                <a:cs typeface="+mn-cs"/>
              </a:rPr>
              <a:t>20mm</a:t>
            </a:r>
            <a:r>
              <a:rPr lang="zh-CN" altLang="zh-CN" sz="1200" kern="1200" dirty="0" smtClean="0">
                <a:solidFill>
                  <a:schemeClr val="tx1"/>
                </a:solidFill>
                <a:effectLst/>
                <a:latin typeface="+mn-lt"/>
                <a:ea typeface="+mn-ea"/>
                <a:cs typeface="+mn-cs"/>
              </a:rPr>
              <a:t>）处。如果继续按照上述方法进行靶整体的温度分布计算，将会掩盖靶不同半径处的温度差异。因此，为使温度的计算更贴近实际物理过程，同时也考虑到计算量的缩减，选择只计算靶心处的温度分布。</a:t>
            </a:r>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9</a:t>
            </a:fld>
            <a:endParaRPr lang="zh-CN" altLang="en-US"/>
          </a:p>
        </p:txBody>
      </p:sp>
    </p:spTree>
    <p:extLst>
      <p:ext uri="{BB962C8B-B14F-4D97-AF65-F5344CB8AC3E}">
        <p14:creationId xmlns:p14="http://schemas.microsoft.com/office/powerpoint/2010/main" val="2875845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10</a:t>
            </a:fld>
            <a:endParaRPr lang="zh-CN" altLang="en-US"/>
          </a:p>
        </p:txBody>
      </p:sp>
    </p:spTree>
    <p:extLst>
      <p:ext uri="{BB962C8B-B14F-4D97-AF65-F5344CB8AC3E}">
        <p14:creationId xmlns:p14="http://schemas.microsoft.com/office/powerpoint/2010/main" val="156926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63B80D1-A2CC-4D16-B851-CE206EE08E5F}" type="slidenum">
              <a:rPr lang="zh-CN" altLang="en-US" smtClean="0"/>
              <a:t>11</a:t>
            </a:fld>
            <a:endParaRPr lang="zh-CN" altLang="en-US"/>
          </a:p>
        </p:txBody>
      </p:sp>
    </p:spTree>
    <p:extLst>
      <p:ext uri="{BB962C8B-B14F-4D97-AF65-F5344CB8AC3E}">
        <p14:creationId xmlns:p14="http://schemas.microsoft.com/office/powerpoint/2010/main" val="2060517622"/>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wmf"/><Relationship Id="rId5" Type="http://schemas.openxmlformats.org/officeDocument/2006/relationships/image" Target="../media/image4.wmf"/><Relationship Id="rId10" Type="http://schemas.microsoft.com/office/2007/relationships/hdphoto" Target="../media/hdphoto2.wdp"/><Relationship Id="rId4" Type="http://schemas.openxmlformats.org/officeDocument/2006/relationships/image" Target="../media/image3.jpe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5" descr="底"/>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25093"/>
            <a:ext cx="12180025"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userDrawn="1"/>
        </p:nvGrpSpPr>
        <p:grpSpPr>
          <a:xfrm>
            <a:off x="838201" y="219191"/>
            <a:ext cx="3482544" cy="554177"/>
            <a:chOff x="-1977577" y="76800"/>
            <a:chExt cx="2611908" cy="554177"/>
          </a:xfrm>
        </p:grpSpPr>
        <p:sp>
          <p:nvSpPr>
            <p:cNvPr id="9" name="文本框 8"/>
            <p:cNvSpPr txBox="1"/>
            <p:nvPr userDrawn="1"/>
          </p:nvSpPr>
          <p:spPr>
            <a:xfrm>
              <a:off x="-1977577" y="76800"/>
              <a:ext cx="2611908" cy="400110"/>
            </a:xfrm>
            <a:prstGeom prst="rect">
              <a:avLst/>
            </a:prstGeom>
            <a:noFill/>
          </p:spPr>
          <p:txBody>
            <a:bodyPr wrap="square" rtlCol="0">
              <a:spAutoFit/>
            </a:bodyPr>
            <a:lstStyle/>
            <a:p>
              <a:r>
                <a:rPr lang="zh-CN" altLang="en-US" sz="2000" dirty="0" smtClean="0">
                  <a:solidFill>
                    <a:schemeClr val="accent1">
                      <a:lumMod val="50000"/>
                    </a:schemeClr>
                  </a:solidFill>
                  <a:latin typeface="黑体" panose="02010609060101010101" pitchFamily="49" charset="-122"/>
                  <a:ea typeface="黑体" panose="02010609060101010101" pitchFamily="49" charset="-122"/>
                </a:rPr>
                <a:t>西北核技术研究所</a:t>
              </a:r>
              <a:endParaRPr lang="zh-CN" altLang="en-US" sz="2000" dirty="0">
                <a:solidFill>
                  <a:schemeClr val="accent1">
                    <a:lumMod val="50000"/>
                  </a:schemeClr>
                </a:solidFill>
                <a:latin typeface="黑体" panose="02010609060101010101" pitchFamily="49" charset="-122"/>
                <a:ea typeface="黑体" panose="02010609060101010101" pitchFamily="49" charset="-122"/>
              </a:endParaRPr>
            </a:p>
          </p:txBody>
        </p:sp>
        <p:sp>
          <p:nvSpPr>
            <p:cNvPr id="10" name="文本框 9"/>
            <p:cNvSpPr txBox="1"/>
            <p:nvPr userDrawn="1"/>
          </p:nvSpPr>
          <p:spPr>
            <a:xfrm>
              <a:off x="-1953293" y="400145"/>
              <a:ext cx="1634102" cy="230832"/>
            </a:xfrm>
            <a:prstGeom prst="rect">
              <a:avLst/>
            </a:prstGeom>
            <a:noFill/>
          </p:spPr>
          <p:txBody>
            <a:bodyPr wrap="none" rtlCol="0">
              <a:spAutoFit/>
            </a:bodyPr>
            <a:lstStyle/>
            <a:p>
              <a:r>
                <a:rPr lang="en-US" altLang="zh-CN" sz="900" dirty="0" smtClean="0">
                  <a:solidFill>
                    <a:schemeClr val="tx1">
                      <a:lumMod val="65000"/>
                      <a:lumOff val="35000"/>
                    </a:schemeClr>
                  </a:solidFill>
                </a:rPr>
                <a:t>Northwest Institute of</a:t>
              </a:r>
              <a:r>
                <a:rPr lang="en-US" altLang="zh-CN" sz="900" baseline="0" dirty="0" smtClean="0">
                  <a:solidFill>
                    <a:schemeClr val="tx1">
                      <a:lumMod val="65000"/>
                      <a:lumOff val="35000"/>
                    </a:schemeClr>
                  </a:solidFill>
                </a:rPr>
                <a:t> Nuclear Technology</a:t>
              </a:r>
              <a:endParaRPr lang="zh-CN" altLang="en-US" sz="900" dirty="0">
                <a:solidFill>
                  <a:schemeClr val="tx1">
                    <a:lumMod val="65000"/>
                    <a:lumOff val="35000"/>
                  </a:schemeClr>
                </a:solidFill>
              </a:endParaRPr>
            </a:p>
          </p:txBody>
        </p:sp>
      </p:grpSp>
      <p:pic>
        <p:nvPicPr>
          <p:cNvPr id="11" name="Picture 2" descr="F:\重点实验室\办公室\宣传\实验室装置\照片\强光.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50132" y="3593151"/>
            <a:ext cx="2151269" cy="1273541"/>
          </a:xfrm>
          <a:prstGeom prst="roundRect">
            <a:avLst>
              <a:gd name="adj" fmla="val 14341"/>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pic>
        <p:nvPicPr>
          <p:cNvPr id="12" name="图片 11" descr="mmexport1562286381387.jpg"/>
          <p:cNvPicPr>
            <a:picLocks noChangeAspect="1"/>
          </p:cNvPicPr>
          <p:nvPr userDrawn="1"/>
        </p:nvPicPr>
        <p:blipFill>
          <a:blip r:embed="rId4" cstate="print"/>
          <a:stretch>
            <a:fillRect/>
          </a:stretch>
        </p:blipFill>
        <p:spPr>
          <a:xfrm>
            <a:off x="5179574" y="3594190"/>
            <a:ext cx="2151269" cy="1276045"/>
          </a:xfrm>
          <a:prstGeom prst="roundRect">
            <a:avLst>
              <a:gd name="adj" fmla="val 15116"/>
            </a:avLst>
          </a:prstGeom>
          <a:ln>
            <a:noFill/>
          </a:ln>
          <a:effectLst/>
          <a:scene3d>
            <a:camera prst="orthographicFront"/>
            <a:lightRig rig="contrasting" dir="t">
              <a:rot lat="0" lon="0" rev="4200000"/>
            </a:lightRig>
          </a:scene3d>
          <a:sp3d prstMaterial="plastic">
            <a:contourClr>
              <a:srgbClr val="969696"/>
            </a:contourClr>
          </a:sp3d>
        </p:spPr>
      </p:pic>
      <p:grpSp>
        <p:nvGrpSpPr>
          <p:cNvPr id="13" name="组合 12"/>
          <p:cNvGrpSpPr>
            <a:grpSpLocks noChangeAspect="1"/>
          </p:cNvGrpSpPr>
          <p:nvPr userDrawn="1"/>
        </p:nvGrpSpPr>
        <p:grpSpPr>
          <a:xfrm>
            <a:off x="7364853" y="3602038"/>
            <a:ext cx="2151269" cy="1268197"/>
            <a:chOff x="3122754" y="3542855"/>
            <a:chExt cx="1264385" cy="794218"/>
          </a:xfrm>
        </p:grpSpPr>
        <p:pic>
          <p:nvPicPr>
            <p:cNvPr id="14" name="Picture 15" descr="e"/>
            <p:cNvPicPr>
              <a:picLocks noChangeAspect="1" noChangeArrowheads="1"/>
            </p:cNvPicPr>
            <p:nvPr userDrawn="1"/>
          </p:nvPicPr>
          <p:blipFill>
            <a:blip r:embed="rId5" cstate="print">
              <a:clrChange>
                <a:clrFrom>
                  <a:srgbClr val="FEFEFF"/>
                </a:clrFrom>
                <a:clrTo>
                  <a:srgbClr val="FEFEFF">
                    <a:alpha val="0"/>
                  </a:srgbClr>
                </a:clrTo>
              </a:clrChange>
              <a:extLst>
                <a:ext uri="{28A0092B-C50C-407E-A947-70E740481C1C}">
                  <a14:useLocalDpi xmlns:a14="http://schemas.microsoft.com/office/drawing/2010/main" val="0"/>
                </a:ext>
              </a:extLst>
            </a:blip>
            <a:srcRect/>
            <a:stretch>
              <a:fillRect/>
            </a:stretch>
          </p:blipFill>
          <p:spPr bwMode="auto">
            <a:xfrm>
              <a:off x="3128683" y="3545073"/>
              <a:ext cx="1258456"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同侧圆角矩形 14"/>
            <p:cNvSpPr>
              <a:spLocks noChangeAspect="1"/>
            </p:cNvSpPr>
            <p:nvPr userDrawn="1"/>
          </p:nvSpPr>
          <p:spPr>
            <a:xfrm rot="5400000">
              <a:off x="3352157" y="3313452"/>
              <a:ext cx="792000" cy="1250806"/>
            </a:xfrm>
            <a:prstGeom prst="round2SameRect">
              <a:avLst>
                <a:gd name="adj1" fmla="val 12233"/>
                <a:gd name="adj2" fmla="val 12398"/>
              </a:avLst>
            </a:prstGeom>
            <a:gradFill flip="none" rotWithShape="1">
              <a:gsLst>
                <a:gs pos="0">
                  <a:srgbClr val="2340A4">
                    <a:alpha val="19000"/>
                  </a:srgbClr>
                </a:gs>
                <a:gs pos="100000">
                  <a:srgbClr val="564280">
                    <a:alpha val="5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6" name="组合 15"/>
          <p:cNvGrpSpPr>
            <a:grpSpLocks noChangeAspect="1"/>
          </p:cNvGrpSpPr>
          <p:nvPr userDrawn="1"/>
        </p:nvGrpSpPr>
        <p:grpSpPr>
          <a:xfrm>
            <a:off x="2904076" y="3587264"/>
            <a:ext cx="2210817" cy="1292299"/>
            <a:chOff x="1884778" y="4478958"/>
            <a:chExt cx="1251751" cy="796268"/>
          </a:xfrm>
        </p:grpSpPr>
        <p:pic>
          <p:nvPicPr>
            <p:cNvPr id="17" name="Picture 12" descr="b"/>
            <p:cNvPicPr>
              <a:picLocks noChangeAspect="1" noChangeArrowheads="1"/>
            </p:cNvPicPr>
            <p:nvPr userDrawn="1"/>
          </p:nvPicPr>
          <p:blipFill>
            <a:blip r:embed="rId6" cstate="print">
              <a:clrChange>
                <a:clrFrom>
                  <a:srgbClr val="FEFEFF"/>
                </a:clrFrom>
                <a:clrTo>
                  <a:srgbClr val="FEFEFF">
                    <a:alpha val="0"/>
                  </a:srgbClr>
                </a:clrTo>
              </a:clrChange>
              <a:extLst>
                <a:ext uri="{28A0092B-C50C-407E-A947-70E740481C1C}">
                  <a14:useLocalDpi xmlns:a14="http://schemas.microsoft.com/office/drawing/2010/main" val="0"/>
                </a:ext>
              </a:extLst>
            </a:blip>
            <a:srcRect/>
            <a:stretch>
              <a:fillRect/>
            </a:stretch>
          </p:blipFill>
          <p:spPr bwMode="auto">
            <a:xfrm>
              <a:off x="1891007" y="4478958"/>
              <a:ext cx="1245522"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同侧圆角矩形 17"/>
            <p:cNvSpPr>
              <a:spLocks noChangeAspect="1"/>
            </p:cNvSpPr>
            <p:nvPr userDrawn="1"/>
          </p:nvSpPr>
          <p:spPr>
            <a:xfrm rot="5400000">
              <a:off x="2114181" y="4253823"/>
              <a:ext cx="792000" cy="1250806"/>
            </a:xfrm>
            <a:prstGeom prst="round2SameRect">
              <a:avLst>
                <a:gd name="adj1" fmla="val 12233"/>
                <a:gd name="adj2" fmla="val 12398"/>
              </a:avLst>
            </a:prstGeom>
            <a:gradFill flip="none" rotWithShape="1">
              <a:gsLst>
                <a:gs pos="0">
                  <a:srgbClr val="2340A4">
                    <a:alpha val="19000"/>
                  </a:srgbClr>
                </a:gs>
                <a:gs pos="100000">
                  <a:srgbClr val="564280">
                    <a:alpha val="5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pic>
        <p:nvPicPr>
          <p:cNvPr id="19" name="图片 18"/>
          <p:cNvPicPr>
            <a:picLocks/>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66771" y="3587264"/>
            <a:ext cx="2193712" cy="1285886"/>
          </a:xfrm>
          <a:prstGeom prst="roundRect">
            <a:avLst>
              <a:gd name="adj" fmla="val 11342"/>
            </a:avLst>
          </a:prstGeom>
          <a:ln>
            <a:noFill/>
          </a:ln>
          <a:effectLst/>
        </p:spPr>
      </p:pic>
      <p:pic>
        <p:nvPicPr>
          <p:cNvPr id="20" name="图片 19"/>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1703" y="253377"/>
            <a:ext cx="594570" cy="497381"/>
          </a:xfrm>
          <a:prstGeom prst="rect">
            <a:avLst/>
          </a:prstGeom>
        </p:spPr>
      </p:pic>
    </p:spTree>
    <p:extLst>
      <p:ext uri="{BB962C8B-B14F-4D97-AF65-F5344CB8AC3E}">
        <p14:creationId xmlns:p14="http://schemas.microsoft.com/office/powerpoint/2010/main" val="11410276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4CFCBC6-E20E-4B26-840C-ECA74C963742}" type="datetimeFigureOut">
              <a:rPr lang="zh-CN" altLang="en-US" smtClean="0"/>
              <a:t>2021/10/11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9B4A099-EFD4-45D3-B217-7BD598724C09}" type="slidenum">
              <a:rPr lang="zh-CN" altLang="en-US" smtClean="0"/>
              <a:t>‹#›</a:t>
            </a:fld>
            <a:endParaRPr lang="zh-CN" altLang="en-US"/>
          </a:p>
        </p:txBody>
      </p:sp>
    </p:spTree>
    <p:extLst>
      <p:ext uri="{BB962C8B-B14F-4D97-AF65-F5344CB8AC3E}">
        <p14:creationId xmlns:p14="http://schemas.microsoft.com/office/powerpoint/2010/main" val="249690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4CFCBC6-E20E-4B26-840C-ECA74C963742}" type="datetimeFigureOut">
              <a:rPr lang="zh-CN" altLang="en-US" smtClean="0"/>
              <a:t>2021/10/11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9B4A099-EFD4-45D3-B217-7BD598724C09}" type="slidenum">
              <a:rPr lang="zh-CN" altLang="en-US" smtClean="0"/>
              <a:t>‹#›</a:t>
            </a:fld>
            <a:endParaRPr lang="zh-CN" altLang="en-US"/>
          </a:p>
        </p:txBody>
      </p:sp>
    </p:spTree>
    <p:extLst>
      <p:ext uri="{BB962C8B-B14F-4D97-AF65-F5344CB8AC3E}">
        <p14:creationId xmlns:p14="http://schemas.microsoft.com/office/powerpoint/2010/main" val="416062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363385" y="116463"/>
            <a:ext cx="10515600" cy="1325563"/>
          </a:xfrm>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同侧圆角矩形 6"/>
          <p:cNvSpPr>
            <a:spLocks/>
          </p:cNvSpPr>
          <p:nvPr userDrawn="1"/>
        </p:nvSpPr>
        <p:spPr>
          <a:xfrm rot="5400000" flipH="1" flipV="1">
            <a:off x="6336166" y="-4632873"/>
            <a:ext cx="883057" cy="10828616"/>
          </a:xfrm>
          <a:prstGeom prst="round2SameRect">
            <a:avLst>
              <a:gd name="adj1" fmla="val 0"/>
              <a:gd name="adj2" fmla="val 0"/>
            </a:avLst>
          </a:prstGeom>
          <a:gradFill flip="none" rotWithShape="1">
            <a:gsLst>
              <a:gs pos="0">
                <a:srgbClr val="2340A4"/>
              </a:gs>
              <a:gs pos="50000">
                <a:srgbClr val="3555A0"/>
              </a:gs>
              <a:gs pos="100000">
                <a:srgbClr val="56428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8" name="图片 7" descr="mmexport1562286381387.jpg"/>
          <p:cNvPicPr>
            <a:picLocks noChangeAspect="1"/>
          </p:cNvPicPr>
          <p:nvPr userDrawn="1"/>
        </p:nvPicPr>
        <p:blipFill>
          <a:blip r:embed="rId2" cstate="print"/>
          <a:stretch>
            <a:fillRect/>
          </a:stretch>
        </p:blipFill>
        <p:spPr>
          <a:xfrm>
            <a:off x="2996" y="344290"/>
            <a:ext cx="1360391" cy="87429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sp>
        <p:nvSpPr>
          <p:cNvPr id="9" name="同侧圆角矩形 8"/>
          <p:cNvSpPr>
            <a:spLocks/>
          </p:cNvSpPr>
          <p:nvPr userDrawn="1"/>
        </p:nvSpPr>
        <p:spPr>
          <a:xfrm rot="5400000" flipV="1">
            <a:off x="6032370" y="451361"/>
            <a:ext cx="119558" cy="12199701"/>
          </a:xfrm>
          <a:prstGeom prst="round2SameRect">
            <a:avLst>
              <a:gd name="adj1" fmla="val 0"/>
              <a:gd name="adj2" fmla="val 0"/>
            </a:avLst>
          </a:prstGeom>
          <a:gradFill flip="none" rotWithShape="1">
            <a:gsLst>
              <a:gs pos="100000">
                <a:srgbClr val="2340A4"/>
              </a:gs>
              <a:gs pos="50000">
                <a:srgbClr val="3555A0"/>
              </a:gs>
              <a:gs pos="0">
                <a:srgbClr val="56428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10" name="同侧圆角矩形 9"/>
          <p:cNvSpPr>
            <a:spLocks noChangeAspect="1"/>
          </p:cNvSpPr>
          <p:nvPr userDrawn="1"/>
        </p:nvSpPr>
        <p:spPr>
          <a:xfrm rot="5400000">
            <a:off x="238504" y="93702"/>
            <a:ext cx="878678" cy="1371087"/>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93894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44CFCBC6-E20E-4B26-840C-ECA74C963742}" type="datetimeFigureOut">
              <a:rPr lang="zh-CN" altLang="en-US" smtClean="0"/>
              <a:t>2021/10/11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9B4A099-EFD4-45D3-B217-7BD598724C09}" type="slidenum">
              <a:rPr lang="zh-CN" altLang="en-US" smtClean="0"/>
              <a:t>‹#›</a:t>
            </a:fld>
            <a:endParaRPr lang="zh-CN" altLang="en-US"/>
          </a:p>
        </p:txBody>
      </p:sp>
    </p:spTree>
    <p:extLst>
      <p:ext uri="{BB962C8B-B14F-4D97-AF65-F5344CB8AC3E}">
        <p14:creationId xmlns:p14="http://schemas.microsoft.com/office/powerpoint/2010/main" val="170335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44CFCBC6-E20E-4B26-840C-ECA74C963742}" type="datetimeFigureOut">
              <a:rPr lang="zh-CN" altLang="en-US" smtClean="0"/>
              <a:t>2021/10/11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9B4A099-EFD4-45D3-B217-7BD598724C09}" type="slidenum">
              <a:rPr lang="zh-CN" altLang="en-US" smtClean="0"/>
              <a:t>‹#›</a:t>
            </a:fld>
            <a:endParaRPr lang="zh-CN" altLang="en-US"/>
          </a:p>
        </p:txBody>
      </p:sp>
    </p:spTree>
    <p:extLst>
      <p:ext uri="{BB962C8B-B14F-4D97-AF65-F5344CB8AC3E}">
        <p14:creationId xmlns:p14="http://schemas.microsoft.com/office/powerpoint/2010/main" val="2949408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44CFCBC6-E20E-4B26-840C-ECA74C963742}" type="datetimeFigureOut">
              <a:rPr lang="zh-CN" altLang="en-US" smtClean="0"/>
              <a:t>2021/10/11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9B4A099-EFD4-45D3-B217-7BD598724C09}" type="slidenum">
              <a:rPr lang="zh-CN" altLang="en-US" smtClean="0"/>
              <a:t>‹#›</a:t>
            </a:fld>
            <a:endParaRPr lang="zh-CN" altLang="en-US"/>
          </a:p>
        </p:txBody>
      </p:sp>
    </p:spTree>
    <p:extLst>
      <p:ext uri="{BB962C8B-B14F-4D97-AF65-F5344CB8AC3E}">
        <p14:creationId xmlns:p14="http://schemas.microsoft.com/office/powerpoint/2010/main" val="327481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4CFCBC6-E20E-4B26-840C-ECA74C963742}" type="datetimeFigureOut">
              <a:rPr lang="zh-CN" altLang="en-US" smtClean="0"/>
              <a:t>2021/10/11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9B4A099-EFD4-45D3-B217-7BD598724C09}" type="slidenum">
              <a:rPr lang="zh-CN" altLang="en-US" smtClean="0"/>
              <a:t>‹#›</a:t>
            </a:fld>
            <a:endParaRPr lang="zh-CN" altLang="en-US"/>
          </a:p>
        </p:txBody>
      </p:sp>
    </p:spTree>
    <p:extLst>
      <p:ext uri="{BB962C8B-B14F-4D97-AF65-F5344CB8AC3E}">
        <p14:creationId xmlns:p14="http://schemas.microsoft.com/office/powerpoint/2010/main" val="376072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5" name="图片 3"/>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l="2440" r="3538"/>
          <a:stretch/>
        </p:blipFill>
        <p:spPr bwMode="auto">
          <a:xfrm>
            <a:off x="0" y="1324620"/>
            <a:ext cx="12192000" cy="556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l="3538" t="3733" r="3538" b="69402"/>
          <a:stretch/>
        </p:blipFill>
        <p:spPr bwMode="auto">
          <a:xfrm flipV="1">
            <a:off x="0" y="0"/>
            <a:ext cx="12240683" cy="14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046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44CFCBC6-E20E-4B26-840C-ECA74C963742}" type="datetimeFigureOut">
              <a:rPr lang="zh-CN" altLang="en-US" smtClean="0"/>
              <a:t>2021/10/11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9B4A099-EFD4-45D3-B217-7BD598724C09}" type="slidenum">
              <a:rPr lang="zh-CN" altLang="en-US" smtClean="0"/>
              <a:t>‹#›</a:t>
            </a:fld>
            <a:endParaRPr lang="zh-CN" altLang="en-US"/>
          </a:p>
        </p:txBody>
      </p:sp>
    </p:spTree>
    <p:extLst>
      <p:ext uri="{BB962C8B-B14F-4D97-AF65-F5344CB8AC3E}">
        <p14:creationId xmlns:p14="http://schemas.microsoft.com/office/powerpoint/2010/main" val="2511368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44CFCBC6-E20E-4B26-840C-ECA74C963742}" type="datetimeFigureOut">
              <a:rPr lang="zh-CN" altLang="en-US" smtClean="0"/>
              <a:t>2021/10/11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9B4A099-EFD4-45D3-B217-7BD598724C09}" type="slidenum">
              <a:rPr lang="zh-CN" altLang="en-US" smtClean="0"/>
              <a:t>‹#›</a:t>
            </a:fld>
            <a:endParaRPr lang="zh-CN" altLang="en-US"/>
          </a:p>
        </p:txBody>
      </p:sp>
    </p:spTree>
    <p:extLst>
      <p:ext uri="{BB962C8B-B14F-4D97-AF65-F5344CB8AC3E}">
        <p14:creationId xmlns:p14="http://schemas.microsoft.com/office/powerpoint/2010/main" val="4219671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FCBC6-E20E-4B26-840C-ECA74C963742}" type="datetimeFigureOut">
              <a:rPr lang="zh-CN" altLang="en-US" smtClean="0"/>
              <a:t>2021/10/11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4A099-EFD4-45D3-B217-7BD598724C09}" type="slidenum">
              <a:rPr lang="zh-CN" altLang="en-US" smtClean="0"/>
              <a:t>‹#›</a:t>
            </a:fld>
            <a:endParaRPr lang="zh-CN" altLang="en-US"/>
          </a:p>
        </p:txBody>
      </p:sp>
    </p:spTree>
    <p:extLst>
      <p:ext uri="{BB962C8B-B14F-4D97-AF65-F5344CB8AC3E}">
        <p14:creationId xmlns:p14="http://schemas.microsoft.com/office/powerpoint/2010/main" val="29423622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30.emf"/><Relationship Id="rId4"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package" Target="../embeddings/Microsoft_Visio___1.vsdx"/></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Visio___.vsdx"/></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7.wmf"/><Relationship Id="rId3" Type="http://schemas.openxmlformats.org/officeDocument/2006/relationships/notesSlide" Target="../notesSlides/notesSlide3.xml"/><Relationship Id="rId7" Type="http://schemas.openxmlformats.org/officeDocument/2006/relationships/image" Target="../media/image14.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6.wmf"/><Relationship Id="rId5" Type="http://schemas.openxmlformats.org/officeDocument/2006/relationships/image" Target="../media/image1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5.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5.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2.emf"/></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notesSlide" Target="../notesSlides/notesSlide6.xml"/><Relationship Id="rId7"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25.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9.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28.emf"/><Relationship Id="rId4" Type="http://schemas.openxmlformats.org/officeDocument/2006/relationships/oleObject" Target="../embeddings/oleObject1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875988"/>
            <a:ext cx="9144000" cy="2387600"/>
          </a:xfrm>
        </p:spPr>
        <p:txBody>
          <a:bodyPr/>
          <a:lstStyle/>
          <a:p>
            <a:r>
              <a:rPr lang="zh-CN" altLang="zh-CN" dirty="0"/>
              <a:t>强流二极管阳极</a:t>
            </a:r>
            <a:r>
              <a:rPr lang="zh-CN" altLang="zh-CN" dirty="0" smtClean="0"/>
              <a:t>靶温度和</a:t>
            </a:r>
            <a:r>
              <a:rPr lang="en-US" altLang="zh-CN" dirty="0" smtClean="0"/>
              <a:t/>
            </a:r>
            <a:br>
              <a:rPr lang="en-US" altLang="zh-CN" dirty="0" smtClean="0"/>
            </a:br>
            <a:r>
              <a:rPr lang="zh-CN" altLang="zh-CN" dirty="0" smtClean="0"/>
              <a:t>热</a:t>
            </a:r>
            <a:r>
              <a:rPr lang="zh-CN" altLang="zh-CN" dirty="0"/>
              <a:t>形变模拟</a:t>
            </a:r>
            <a:endParaRPr lang="zh-CN" altLang="en-US" dirty="0"/>
          </a:p>
        </p:txBody>
      </p:sp>
      <p:sp>
        <p:nvSpPr>
          <p:cNvPr id="3" name="副标题 2"/>
          <p:cNvSpPr>
            <a:spLocks noGrp="1"/>
          </p:cNvSpPr>
          <p:nvPr>
            <p:ph type="subTitle" idx="1"/>
          </p:nvPr>
        </p:nvSpPr>
        <p:spPr>
          <a:xfrm>
            <a:off x="2868675" y="5033438"/>
            <a:ext cx="6858000" cy="1655762"/>
          </a:xfrm>
        </p:spPr>
        <p:txBody>
          <a:bodyPr/>
          <a:lstStyle/>
          <a:p>
            <a:r>
              <a:rPr lang="zh-CN" altLang="zh-CN" sz="2800" dirty="0"/>
              <a:t>胡  杨</a:t>
            </a:r>
            <a:endParaRPr lang="en-US" altLang="zh-CN" sz="2800" dirty="0"/>
          </a:p>
          <a:p>
            <a:r>
              <a:rPr lang="en-US" altLang="zh-CN" dirty="0"/>
              <a:t>2021.10</a:t>
            </a:r>
          </a:p>
          <a:p>
            <a:endParaRPr lang="zh-CN" altLang="zh-CN" dirty="0"/>
          </a:p>
        </p:txBody>
      </p:sp>
    </p:spTree>
    <p:extLst>
      <p:ext uri="{BB962C8B-B14F-4D97-AF65-F5344CB8AC3E}">
        <p14:creationId xmlns:p14="http://schemas.microsoft.com/office/powerpoint/2010/main" val="1562465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b="1" dirty="0">
                <a:solidFill>
                  <a:schemeClr val="bg1"/>
                </a:solidFill>
              </a:rPr>
              <a:t>3 </a:t>
            </a:r>
            <a:r>
              <a:rPr lang="zh-CN" altLang="en-US" b="1" dirty="0">
                <a:solidFill>
                  <a:schemeClr val="bg1"/>
                </a:solidFill>
              </a:rPr>
              <a:t>模拟实例</a:t>
            </a:r>
          </a:p>
        </p:txBody>
      </p:sp>
      <p:sp>
        <p:nvSpPr>
          <p:cNvPr id="8" name="矩形 7"/>
          <p:cNvSpPr/>
          <p:nvPr/>
        </p:nvSpPr>
        <p:spPr>
          <a:xfrm>
            <a:off x="736532" y="1315777"/>
            <a:ext cx="559395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altLang="zh-CN" sz="2200" b="1" dirty="0">
                <a:latin typeface="黑体" panose="02010609060101010101" pitchFamily="49" charset="-122"/>
                <a:ea typeface="黑体" panose="02010609060101010101" pitchFamily="49" charset="-122"/>
                <a:cs typeface="Times New Roman" panose="02020603050405020304" pitchFamily="18" charset="0"/>
              </a:rPr>
              <a:t>3.4 FEM</a:t>
            </a:r>
            <a:r>
              <a:rPr lang="zh-CN" altLang="en-US" sz="2200" b="1" dirty="0">
                <a:latin typeface="黑体" panose="02010609060101010101" pitchFamily="49" charset="-122"/>
                <a:ea typeface="黑体" panose="02010609060101010101" pitchFamily="49" charset="-122"/>
                <a:cs typeface="Times New Roman" panose="02020603050405020304" pitchFamily="18" charset="0"/>
              </a:rPr>
              <a:t>模拟</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cs typeface="Times New Roman" panose="02020603050405020304" pitchFamily="18" charset="0"/>
              </a:rPr>
              <a:t>温度</a:t>
            </a:r>
          </a:p>
        </p:txBody>
      </p:sp>
      <p:sp>
        <p:nvSpPr>
          <p:cNvPr id="17" name="Rectangle 1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矩形 6"/>
          <p:cNvSpPr/>
          <p:nvPr/>
        </p:nvSpPr>
        <p:spPr>
          <a:xfrm>
            <a:off x="1111517" y="1873902"/>
            <a:ext cx="5721843"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不同阳极离子流情况下，</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靶</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心</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表面</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瞬时</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最高</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温度均超过钽靶熔点</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3000 </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a:p>
            <a:pPr marL="285750" indent="-285750" eaLnBrk="0" fontAlgn="base" hangingPunct="0">
              <a:spcBef>
                <a:spcPct val="0"/>
              </a:spcBef>
              <a:spcAft>
                <a:spcPts val="1200"/>
              </a:spcAft>
              <a:buFont typeface="Wingdings" panose="05000000000000000000" pitchFamily="2" charset="2"/>
              <a:buChar char="p"/>
            </a:pP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当</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离子</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密度</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aseline="30000" dirty="0" smtClean="0">
                <a:latin typeface="Times New Roman" panose="02020603050405020304" pitchFamily="18" charset="0"/>
                <a:ea typeface="黑体" panose="02010609060101010101" pitchFamily="49" charset="-122"/>
                <a:cs typeface="Times New Roman" panose="02020603050405020304" pitchFamily="18" charset="0"/>
              </a:rPr>
              <a:t>14</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cm</a:t>
            </a:r>
            <a:r>
              <a:rPr lang="en-US" altLang="zh-CN" sz="2000" baseline="30000" dirty="0" smtClean="0">
                <a:latin typeface="Times New Roman" panose="02020603050405020304" pitchFamily="18" charset="0"/>
                <a:ea typeface="黑体" panose="02010609060101010101" pitchFamily="49" charset="-122"/>
                <a:cs typeface="Times New Roman" panose="02020603050405020304" pitchFamily="18" charset="0"/>
              </a:rPr>
              <a:t>-3 </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时</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，靶表面温度可达</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5500~6000</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℃；无离子流时，温度处在</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4500 </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℃左右。</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3"/>
          <p:cNvSpPr>
            <a:spLocks noChangeArrowheads="1"/>
          </p:cNvSpPr>
          <p:nvPr/>
        </p:nvSpPr>
        <p:spPr bwMode="auto">
          <a:xfrm>
            <a:off x="3074127" y="131006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4" name="对象 13"/>
          <p:cNvGraphicFramePr>
            <a:graphicFrameLocks noChangeAspect="1"/>
          </p:cNvGraphicFramePr>
          <p:nvPr>
            <p:extLst>
              <p:ext uri="{D42A27DB-BD31-4B8C-83A1-F6EECF244321}">
                <p14:modId xmlns:p14="http://schemas.microsoft.com/office/powerpoint/2010/main" val="1548749917"/>
              </p:ext>
            </p:extLst>
          </p:nvPr>
        </p:nvGraphicFramePr>
        <p:xfrm>
          <a:off x="7548244" y="1853491"/>
          <a:ext cx="2371725" cy="1885950"/>
        </p:xfrm>
        <a:graphic>
          <a:graphicData uri="http://schemas.openxmlformats.org/presentationml/2006/ole">
            <mc:AlternateContent xmlns:mc="http://schemas.openxmlformats.org/markup-compatibility/2006">
              <mc:Choice xmlns:v="urn:schemas-microsoft-com:vml" Requires="v">
                <p:oleObj spid="_x0000_s9317" name="Graph" r:id="rId4" imgW="2367715" imgH="1889730" progId="Origin95.Graph">
                  <p:embed/>
                </p:oleObj>
              </mc:Choice>
              <mc:Fallback>
                <p:oleObj name="Graph" r:id="rId4" imgW="2367715" imgH="1889730" progId="Origin95.Grap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8244" y="1853491"/>
                        <a:ext cx="2371725" cy="188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对象 17"/>
          <p:cNvGraphicFramePr>
            <a:graphicFrameLocks noChangeAspect="1"/>
          </p:cNvGraphicFramePr>
          <p:nvPr>
            <p:extLst>
              <p:ext uri="{D42A27DB-BD31-4B8C-83A1-F6EECF244321}">
                <p14:modId xmlns:p14="http://schemas.microsoft.com/office/powerpoint/2010/main" val="713690556"/>
              </p:ext>
            </p:extLst>
          </p:nvPr>
        </p:nvGraphicFramePr>
        <p:xfrm>
          <a:off x="7519668" y="4090846"/>
          <a:ext cx="2400300" cy="1914525"/>
        </p:xfrm>
        <a:graphic>
          <a:graphicData uri="http://schemas.openxmlformats.org/presentationml/2006/ole">
            <mc:AlternateContent xmlns:mc="http://schemas.openxmlformats.org/markup-compatibility/2006">
              <mc:Choice xmlns:v="urn:schemas-microsoft-com:vml" Requires="v">
                <p:oleObj spid="_x0000_s9318" name="Graph" r:id="rId6" imgW="2399051" imgH="1910520" progId="Origin95.Graph">
                  <p:embed/>
                </p:oleObj>
              </mc:Choice>
              <mc:Fallback>
                <p:oleObj name="Graph" r:id="rId6" imgW="2399051" imgH="1910520" progId="Origin95.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9668" y="4090846"/>
                        <a:ext cx="2400300" cy="191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矩形 18"/>
          <p:cNvSpPr/>
          <p:nvPr/>
        </p:nvSpPr>
        <p:spPr>
          <a:xfrm>
            <a:off x="7311875" y="3788384"/>
            <a:ext cx="3348322" cy="246221"/>
          </a:xfrm>
          <a:prstGeom prst="rect">
            <a:avLst/>
          </a:prstGeom>
        </p:spPr>
        <p:txBody>
          <a:bodyPr wrap="square">
            <a:spAutoFit/>
          </a:bodyPr>
          <a:lstStyle/>
          <a:p>
            <a:r>
              <a:rPr lang="zh-CN" altLang="zh-CN" sz="1000" kern="100" dirty="0">
                <a:latin typeface="Times New Roman" panose="02020603050405020304" pitchFamily="18" charset="0"/>
                <a:cs typeface="Times New Roman" panose="02020603050405020304" pitchFamily="18" charset="0"/>
              </a:rPr>
              <a:t>图</a:t>
            </a:r>
            <a:r>
              <a:rPr lang="zh-CN" altLang="zh-CN" sz="1000" kern="100" dirty="0">
                <a:ea typeface="Times New Roman" panose="02020603050405020304" pitchFamily="18" charset="0"/>
              </a:rPr>
              <a:t> </a:t>
            </a:r>
            <a:r>
              <a:rPr lang="en-US" altLang="zh-CN" sz="1000" kern="100" dirty="0" smtClean="0">
                <a:latin typeface="Times New Roman" panose="02020603050405020304" pitchFamily="18" charset="0"/>
              </a:rPr>
              <a:t>10 </a:t>
            </a:r>
            <a:r>
              <a:rPr lang="zh-CN" altLang="zh-CN" sz="1000" kern="100" dirty="0">
                <a:latin typeface="Times New Roman" panose="02020603050405020304" pitchFamily="18" charset="0"/>
                <a:cs typeface="Times New Roman" panose="02020603050405020304" pitchFamily="18" charset="0"/>
              </a:rPr>
              <a:t>靶心表面温度变化图（</a:t>
            </a:r>
            <a:r>
              <a:rPr lang="en-US" altLang="zh-CN" sz="1000" kern="100" dirty="0">
                <a:latin typeface="Times New Roman" panose="02020603050405020304" pitchFamily="18" charset="0"/>
              </a:rPr>
              <a:t>0.1 ns ~ 20 s</a:t>
            </a:r>
            <a:r>
              <a:rPr lang="zh-CN" altLang="zh-CN" sz="1000" kern="100" dirty="0">
                <a:latin typeface="Times New Roman" panose="02020603050405020304" pitchFamily="18" charset="0"/>
                <a:cs typeface="Times New Roman" panose="02020603050405020304" pitchFamily="18" charset="0"/>
              </a:rPr>
              <a:t>，对数坐标）</a:t>
            </a:r>
            <a:endParaRPr lang="zh-CN" altLang="en-US" sz="1000" dirty="0"/>
          </a:p>
        </p:txBody>
      </p:sp>
      <p:sp>
        <p:nvSpPr>
          <p:cNvPr id="20" name="矩形 19"/>
          <p:cNvSpPr/>
          <p:nvPr/>
        </p:nvSpPr>
        <p:spPr>
          <a:xfrm>
            <a:off x="7413533" y="6099653"/>
            <a:ext cx="2835852" cy="246221"/>
          </a:xfrm>
          <a:prstGeom prst="rect">
            <a:avLst/>
          </a:prstGeom>
        </p:spPr>
        <p:txBody>
          <a:bodyPr wrap="square">
            <a:spAutoFit/>
          </a:bodyPr>
          <a:lstStyle/>
          <a:p>
            <a:r>
              <a:rPr lang="zh-CN" altLang="zh-CN" sz="1000" kern="100" dirty="0">
                <a:latin typeface="Times New Roman" panose="02020603050405020304" pitchFamily="18" charset="0"/>
                <a:cs typeface="Times New Roman" panose="02020603050405020304" pitchFamily="18" charset="0"/>
              </a:rPr>
              <a:t>图</a:t>
            </a:r>
            <a:r>
              <a:rPr lang="zh-CN" altLang="zh-CN" sz="1000" kern="100" dirty="0">
                <a:ea typeface="Times New Roman" panose="02020603050405020304" pitchFamily="18" charset="0"/>
              </a:rPr>
              <a:t> </a:t>
            </a:r>
            <a:r>
              <a:rPr lang="en-US" altLang="zh-CN" sz="1000" kern="100" dirty="0" smtClean="0">
                <a:latin typeface="Times New Roman" panose="02020603050405020304" pitchFamily="18" charset="0"/>
              </a:rPr>
              <a:t>11 </a:t>
            </a:r>
            <a:r>
              <a:rPr lang="zh-CN" altLang="zh-CN" sz="1000" kern="100" dirty="0">
                <a:latin typeface="Times New Roman" panose="02020603050405020304" pitchFamily="18" charset="0"/>
                <a:cs typeface="Times New Roman" panose="02020603050405020304" pitchFamily="18" charset="0"/>
              </a:rPr>
              <a:t>靶心表面温度变化图（</a:t>
            </a:r>
            <a:r>
              <a:rPr lang="en-US" altLang="zh-CN" sz="1000" kern="100" dirty="0">
                <a:latin typeface="Times New Roman" panose="02020603050405020304" pitchFamily="18" charset="0"/>
              </a:rPr>
              <a:t>0 ~ 6 </a:t>
            </a:r>
            <a:r>
              <a:rPr lang="en-US" altLang="zh-CN" sz="1000" kern="100" dirty="0" err="1">
                <a:latin typeface="Times New Roman" panose="02020603050405020304" pitchFamily="18" charset="0"/>
              </a:rPr>
              <a:t>μs</a:t>
            </a:r>
            <a:r>
              <a:rPr lang="zh-CN" altLang="zh-CN" sz="1000" kern="100" dirty="0">
                <a:latin typeface="Times New Roman" panose="02020603050405020304" pitchFamily="18" charset="0"/>
                <a:cs typeface="Times New Roman" panose="02020603050405020304" pitchFamily="18" charset="0"/>
              </a:rPr>
              <a:t>，线性坐标）</a:t>
            </a:r>
            <a:endParaRPr lang="zh-CN" altLang="en-US" sz="1000" dirty="0"/>
          </a:p>
        </p:txBody>
      </p:sp>
      <p:graphicFrame>
        <p:nvGraphicFramePr>
          <p:cNvPr id="21" name="表格 20"/>
          <p:cNvGraphicFramePr>
            <a:graphicFrameLocks noGrp="1"/>
          </p:cNvGraphicFramePr>
          <p:nvPr>
            <p:extLst>
              <p:ext uri="{D42A27DB-BD31-4B8C-83A1-F6EECF244321}">
                <p14:modId xmlns:p14="http://schemas.microsoft.com/office/powerpoint/2010/main" val="4082201408"/>
              </p:ext>
            </p:extLst>
          </p:nvPr>
        </p:nvGraphicFramePr>
        <p:xfrm>
          <a:off x="1938682" y="4193317"/>
          <a:ext cx="3921566" cy="2038350"/>
        </p:xfrm>
        <a:graphic>
          <a:graphicData uri="http://schemas.openxmlformats.org/drawingml/2006/table">
            <a:tbl>
              <a:tblPr firstRow="1" firstCol="1" bandRow="1">
                <a:tableStyleId>{F5AB1C69-6EDB-4FF4-983F-18BD219EF322}</a:tableStyleId>
              </a:tblPr>
              <a:tblGrid>
                <a:gridCol w="786666">
                  <a:extLst>
                    <a:ext uri="{9D8B030D-6E8A-4147-A177-3AD203B41FA5}">
                      <a16:colId xmlns:a16="http://schemas.microsoft.com/office/drawing/2014/main" val="20000"/>
                    </a:ext>
                  </a:extLst>
                </a:gridCol>
                <a:gridCol w="786666">
                  <a:extLst>
                    <a:ext uri="{9D8B030D-6E8A-4147-A177-3AD203B41FA5}">
                      <a16:colId xmlns:a16="http://schemas.microsoft.com/office/drawing/2014/main" val="20001"/>
                    </a:ext>
                  </a:extLst>
                </a:gridCol>
                <a:gridCol w="786666">
                  <a:extLst>
                    <a:ext uri="{9D8B030D-6E8A-4147-A177-3AD203B41FA5}">
                      <a16:colId xmlns:a16="http://schemas.microsoft.com/office/drawing/2014/main" val="20002"/>
                    </a:ext>
                  </a:extLst>
                </a:gridCol>
                <a:gridCol w="786666">
                  <a:extLst>
                    <a:ext uri="{9D8B030D-6E8A-4147-A177-3AD203B41FA5}">
                      <a16:colId xmlns:a16="http://schemas.microsoft.com/office/drawing/2014/main" val="20003"/>
                    </a:ext>
                  </a:extLst>
                </a:gridCol>
                <a:gridCol w="774902">
                  <a:extLst>
                    <a:ext uri="{9D8B030D-6E8A-4147-A177-3AD203B41FA5}">
                      <a16:colId xmlns:a16="http://schemas.microsoft.com/office/drawing/2014/main" val="20004"/>
                    </a:ext>
                  </a:extLst>
                </a:gridCol>
              </a:tblGrid>
              <a:tr h="171450">
                <a:tc rowSpan="2">
                  <a:txBody>
                    <a:bodyPr/>
                    <a:lstStyle/>
                    <a:p>
                      <a:pPr indent="0" algn="ctr">
                        <a:spcAft>
                          <a:spcPts val="0"/>
                        </a:spcAft>
                      </a:pPr>
                      <a:r>
                        <a:rPr lang="en-US" sz="1000" kern="0" dirty="0" smtClean="0">
                          <a:effectLst/>
                          <a:latin typeface="Times New Roman" panose="02020603050405020304" pitchFamily="18" charset="0"/>
                          <a:cs typeface="Times New Roman" panose="02020603050405020304" pitchFamily="18" charset="0"/>
                        </a:rPr>
                        <a:t>Depth</a:t>
                      </a:r>
                    </a:p>
                    <a:p>
                      <a:pPr indent="0" algn="ctr">
                        <a:spcAft>
                          <a:spcPts val="0"/>
                        </a:spcAft>
                      </a:pPr>
                      <a:r>
                        <a:rPr lang="en-US" sz="1000" kern="0" dirty="0" smtClean="0">
                          <a:effectLst/>
                          <a:latin typeface="Times New Roman" panose="02020603050405020304" pitchFamily="18" charset="0"/>
                          <a:cs typeface="Times New Roman" panose="02020603050405020304" pitchFamily="18" charset="0"/>
                        </a:rPr>
                        <a:t>/</a:t>
                      </a:r>
                      <a:r>
                        <a:rPr lang="en-US" sz="1000" kern="0" dirty="0">
                          <a:effectLst/>
                          <a:latin typeface="Times New Roman" panose="02020603050405020304" pitchFamily="18" charset="0"/>
                          <a:cs typeface="Times New Roman" panose="02020603050405020304" pitchFamily="18" charset="0"/>
                        </a:rPr>
                        <a:t>mm</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4">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Thermal Power Density/(w/</a:t>
                      </a:r>
                      <a:r>
                        <a:rPr lang="en-US" sz="1000" kern="0" dirty="0" err="1">
                          <a:effectLst/>
                          <a:latin typeface="Times New Roman" panose="02020603050405020304" pitchFamily="18" charset="0"/>
                          <a:cs typeface="Times New Roman" panose="02020603050405020304" pitchFamily="18" charset="0"/>
                        </a:rPr>
                        <a:t>m</a:t>
                      </a:r>
                      <a:r>
                        <a:rPr lang="en-US" sz="1000" kern="0" baseline="30000" dirty="0" err="1">
                          <a:effectLst/>
                          <a:latin typeface="Times New Roman" panose="02020603050405020304" pitchFamily="18" charset="0"/>
                          <a:cs typeface="Times New Roman" panose="02020603050405020304" pitchFamily="18" charset="0"/>
                        </a:rPr>
                        <a:t>2</a:t>
                      </a:r>
                      <a:r>
                        <a:rPr lang="en-US" sz="1000" kern="0" dirty="0">
                          <a:effectLst/>
                          <a:latin typeface="Times New Roman" panose="02020603050405020304" pitchFamily="18" charset="0"/>
                          <a:cs typeface="Times New Roman" panose="02020603050405020304" pitchFamily="18" charset="0"/>
                        </a:rPr>
                        <a:t>)</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88900">
                <a:tc vMerge="1">
                  <a:txBody>
                    <a:bodyPr/>
                    <a:lstStyle/>
                    <a:p>
                      <a:endParaRPr lang="zh-CN" altLang="en-US"/>
                    </a:p>
                  </a:txBody>
                  <a:tcPr/>
                </a:tc>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no ions</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900" kern="100">
                          <a:effectLst/>
                          <a:latin typeface="Times New Roman" panose="02020603050405020304" pitchFamily="18" charset="0"/>
                          <a:cs typeface="Times New Roman" panose="02020603050405020304" pitchFamily="18" charset="0"/>
                        </a:rPr>
                        <a:t>10</a:t>
                      </a:r>
                      <a:r>
                        <a:rPr lang="en-US" sz="900" kern="100" baseline="30000">
                          <a:effectLst/>
                          <a:latin typeface="Times New Roman" panose="02020603050405020304" pitchFamily="18" charset="0"/>
                          <a:cs typeface="Times New Roman" panose="02020603050405020304" pitchFamily="18" charset="0"/>
                        </a:rPr>
                        <a:t>12</a:t>
                      </a:r>
                      <a:r>
                        <a:rPr lang="en-US" sz="800" kern="100" baseline="30000">
                          <a:effectLst/>
                          <a:latin typeface="Times New Roman" panose="02020603050405020304" pitchFamily="18" charset="0"/>
                          <a:cs typeface="Times New Roman" panose="02020603050405020304" pitchFamily="18" charset="0"/>
                        </a:rPr>
                        <a:t> </a:t>
                      </a:r>
                      <a:r>
                        <a:rPr lang="en-US" sz="800" kern="100">
                          <a:effectLst/>
                          <a:latin typeface="Times New Roman" panose="02020603050405020304" pitchFamily="18" charset="0"/>
                          <a:cs typeface="Times New Roman" panose="02020603050405020304" pitchFamily="18" charset="0"/>
                        </a:rPr>
                        <a:t>cm</a:t>
                      </a:r>
                      <a:r>
                        <a:rPr lang="en-US" sz="800" kern="100" baseline="30000">
                          <a:effectLst/>
                          <a:latin typeface="Times New Roman" panose="02020603050405020304" pitchFamily="18" charset="0"/>
                          <a:cs typeface="Times New Roman" panose="02020603050405020304" pitchFamily="18" charset="0"/>
                        </a:rPr>
                        <a:t>-3</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800" kern="100">
                          <a:effectLst/>
                          <a:latin typeface="Times New Roman" panose="02020603050405020304" pitchFamily="18" charset="0"/>
                          <a:cs typeface="Times New Roman" panose="02020603050405020304" pitchFamily="18" charset="0"/>
                        </a:rPr>
                        <a:t>10</a:t>
                      </a:r>
                      <a:r>
                        <a:rPr lang="en-US" sz="800" kern="100" baseline="30000">
                          <a:effectLst/>
                          <a:latin typeface="Times New Roman" panose="02020603050405020304" pitchFamily="18" charset="0"/>
                          <a:cs typeface="Times New Roman" panose="02020603050405020304" pitchFamily="18" charset="0"/>
                        </a:rPr>
                        <a:t>14</a:t>
                      </a:r>
                      <a:r>
                        <a:rPr lang="en-US" sz="800" kern="100">
                          <a:effectLst/>
                          <a:latin typeface="Times New Roman" panose="02020603050405020304" pitchFamily="18" charset="0"/>
                          <a:cs typeface="Times New Roman" panose="02020603050405020304" pitchFamily="18" charset="0"/>
                        </a:rPr>
                        <a:t> </a:t>
                      </a:r>
                      <a:r>
                        <a:rPr lang="en-US" sz="800" kern="100" baseline="30000">
                          <a:effectLst/>
                          <a:latin typeface="Times New Roman" panose="02020603050405020304" pitchFamily="18" charset="0"/>
                          <a:cs typeface="Times New Roman" panose="02020603050405020304" pitchFamily="18" charset="0"/>
                        </a:rPr>
                        <a:t> </a:t>
                      </a:r>
                      <a:r>
                        <a:rPr lang="en-US" sz="800" kern="100">
                          <a:effectLst/>
                          <a:latin typeface="Times New Roman" panose="02020603050405020304" pitchFamily="18" charset="0"/>
                          <a:cs typeface="Times New Roman" panose="02020603050405020304" pitchFamily="18" charset="0"/>
                        </a:rPr>
                        <a:t>cm</a:t>
                      </a:r>
                      <a:r>
                        <a:rPr lang="en-US" sz="800" kern="100" baseline="30000">
                          <a:effectLst/>
                          <a:latin typeface="Times New Roman" panose="02020603050405020304" pitchFamily="18" charset="0"/>
                          <a:cs typeface="Times New Roman" panose="02020603050405020304" pitchFamily="18" charset="0"/>
                        </a:rPr>
                        <a:t>-3</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800" kern="100" dirty="0">
                          <a:effectLst/>
                          <a:latin typeface="Times New Roman" panose="02020603050405020304" pitchFamily="18" charset="0"/>
                          <a:cs typeface="Times New Roman" panose="02020603050405020304" pitchFamily="18" charset="0"/>
                        </a:rPr>
                        <a:t>10</a:t>
                      </a:r>
                      <a:r>
                        <a:rPr lang="en-US" sz="800" kern="100" baseline="30000" dirty="0">
                          <a:effectLst/>
                          <a:latin typeface="Times New Roman" panose="02020603050405020304" pitchFamily="18" charset="0"/>
                          <a:cs typeface="Times New Roman" panose="02020603050405020304" pitchFamily="18" charset="0"/>
                        </a:rPr>
                        <a:t>15 </a:t>
                      </a:r>
                      <a:r>
                        <a:rPr lang="en-US" sz="800" kern="100" dirty="0">
                          <a:effectLst/>
                          <a:latin typeface="Times New Roman" panose="02020603050405020304" pitchFamily="18" charset="0"/>
                          <a:cs typeface="Times New Roman" panose="02020603050405020304" pitchFamily="18" charset="0"/>
                        </a:rPr>
                        <a:t>cm</a:t>
                      </a:r>
                      <a:r>
                        <a:rPr lang="en-US" sz="800" kern="100" baseline="30000" dirty="0">
                          <a:effectLst/>
                          <a:latin typeface="Times New Roman" panose="02020603050405020304" pitchFamily="18" charset="0"/>
                          <a:cs typeface="Times New Roman" panose="02020603050405020304" pitchFamily="18" charset="0"/>
                        </a:rPr>
                        <a:t>-3</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0.06</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1.32E+12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2.22E+12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8.67E+12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9.71E+12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0.12</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1.29E+12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2.03E+12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6.7E+12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7.34E+12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0.18</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9.45E+11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1.51E+12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dirty="0" err="1">
                          <a:effectLst/>
                          <a:latin typeface="Times New Roman" panose="02020603050405020304" pitchFamily="18" charset="0"/>
                          <a:cs typeface="Times New Roman" panose="02020603050405020304" pitchFamily="18" charset="0"/>
                        </a:rPr>
                        <a:t>4.47E+12</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4.93E+12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0.24</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6.27E+11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1.07E+12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2.78E+12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3.04E+12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0.3</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3.84E+11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7.35E+11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1.62E+12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1.74E+12</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0.36</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2.18E+11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4.77E+11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8.71E+11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9.31E+11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0.42</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1.16E+11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2.88E+11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4.35E+11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4.64E+11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0.48</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5.72E+10</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1.58E+11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1.99E+11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2.15E+11</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0.54</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2.63E+10</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7.80E+10</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8.37E+10</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9.05E+10</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171450">
                <a:tc>
                  <a:txBody>
                    <a:bodyPr/>
                    <a:lstStyle/>
                    <a:p>
                      <a:pPr indent="0" algn="ctr">
                        <a:spcAft>
                          <a:spcPts val="0"/>
                        </a:spcAft>
                      </a:pPr>
                      <a:r>
                        <a:rPr lang="en-US" sz="1000" kern="0" dirty="0">
                          <a:effectLst/>
                          <a:latin typeface="Times New Roman" panose="02020603050405020304" pitchFamily="18" charset="0"/>
                          <a:cs typeface="Times New Roman" panose="02020603050405020304" pitchFamily="18" charset="0"/>
                        </a:rPr>
                        <a:t>0.60</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1.09E+10</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3.39E+10</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a:effectLst/>
                          <a:latin typeface="Times New Roman" panose="02020603050405020304" pitchFamily="18" charset="0"/>
                          <a:cs typeface="Times New Roman" panose="02020603050405020304" pitchFamily="18" charset="0"/>
                        </a:rPr>
                        <a:t>3.16E+10</a:t>
                      </a:r>
                      <a:endParaRPr lang="zh-CN" sz="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spcAft>
                          <a:spcPts val="0"/>
                        </a:spcAft>
                      </a:pPr>
                      <a:r>
                        <a:rPr lang="en-US" sz="1000" kern="0" dirty="0" err="1">
                          <a:effectLst/>
                          <a:latin typeface="Times New Roman" panose="02020603050405020304" pitchFamily="18" charset="0"/>
                          <a:cs typeface="Times New Roman" panose="02020603050405020304" pitchFamily="18" charset="0"/>
                        </a:rPr>
                        <a:t>3.47E+10</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bl>
          </a:graphicData>
        </a:graphic>
      </p:graphicFrame>
      <p:sp>
        <p:nvSpPr>
          <p:cNvPr id="22" name="矩形 21"/>
          <p:cNvSpPr/>
          <p:nvPr/>
        </p:nvSpPr>
        <p:spPr>
          <a:xfrm>
            <a:off x="2703788" y="3880667"/>
            <a:ext cx="2784737" cy="261610"/>
          </a:xfrm>
          <a:prstGeom prst="rect">
            <a:avLst/>
          </a:prstGeom>
        </p:spPr>
        <p:txBody>
          <a:bodyPr wrap="none">
            <a:spAutoFit/>
          </a:bodyPr>
          <a:lstStyle/>
          <a:p>
            <a:r>
              <a:rPr lang="zh-CN" altLang="zh-CN" sz="1100" kern="100" dirty="0">
                <a:latin typeface="Times New Roman" panose="02020603050405020304" pitchFamily="18" charset="0"/>
                <a:cs typeface="Times New Roman" panose="02020603050405020304" pitchFamily="18" charset="0"/>
              </a:rPr>
              <a:t>表</a:t>
            </a:r>
            <a:r>
              <a:rPr lang="zh-CN" altLang="zh-CN" sz="1100" kern="100" dirty="0">
                <a:ea typeface="Times New Roman" panose="02020603050405020304" pitchFamily="18" charset="0"/>
              </a:rPr>
              <a:t> </a:t>
            </a:r>
            <a:r>
              <a:rPr lang="en-US" altLang="zh-CN" sz="1100" kern="100" dirty="0">
                <a:latin typeface="Times New Roman" panose="02020603050405020304" pitchFamily="18" charset="0"/>
              </a:rPr>
              <a:t>1 </a:t>
            </a:r>
            <a:r>
              <a:rPr lang="zh-CN" altLang="zh-CN" sz="1100" kern="100" dirty="0">
                <a:latin typeface="Times New Roman" panose="02020603050405020304" pitchFamily="18" charset="0"/>
                <a:cs typeface="Times New Roman" panose="02020603050405020304" pitchFamily="18" charset="0"/>
              </a:rPr>
              <a:t>靶心区域（</a:t>
            </a:r>
            <a:r>
              <a:rPr lang="en-US" altLang="zh-CN" sz="1100" i="1" kern="100" dirty="0">
                <a:latin typeface="Times New Roman" panose="02020603050405020304" pitchFamily="18" charset="0"/>
              </a:rPr>
              <a:t>r</a:t>
            </a:r>
            <a:r>
              <a:rPr lang="zh-CN" altLang="zh-CN" sz="1050" kern="50" dirty="0">
                <a:latin typeface="Times New Roman" panose="02020603050405020304" pitchFamily="18" charset="0"/>
                <a:cs typeface="Times New Roman" panose="02020603050405020304" pitchFamily="18" charset="0"/>
              </a:rPr>
              <a:t>≤</a:t>
            </a:r>
            <a:r>
              <a:rPr lang="en-US" altLang="zh-CN" sz="1100" kern="100" dirty="0" err="1">
                <a:latin typeface="Times New Roman" panose="02020603050405020304" pitchFamily="18" charset="0"/>
              </a:rPr>
              <a:t>20mm</a:t>
            </a:r>
            <a:r>
              <a:rPr lang="zh-CN" altLang="zh-CN" sz="1100" kern="100" dirty="0">
                <a:latin typeface="Times New Roman" panose="02020603050405020304" pitchFamily="18" charset="0"/>
                <a:cs typeface="Times New Roman" panose="02020603050405020304" pitchFamily="18" charset="0"/>
              </a:rPr>
              <a:t>）各层热功率密度</a:t>
            </a:r>
            <a:endParaRPr lang="zh-CN" altLang="en-US" sz="1100" dirty="0"/>
          </a:p>
        </p:txBody>
      </p:sp>
    </p:spTree>
    <p:extLst>
      <p:ext uri="{BB962C8B-B14F-4D97-AF65-F5344CB8AC3E}">
        <p14:creationId xmlns:p14="http://schemas.microsoft.com/office/powerpoint/2010/main" val="549477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b="1" dirty="0">
                <a:solidFill>
                  <a:schemeClr val="bg1"/>
                </a:solidFill>
              </a:rPr>
              <a:t>3 </a:t>
            </a:r>
            <a:r>
              <a:rPr lang="zh-CN" altLang="en-US" b="1" dirty="0">
                <a:solidFill>
                  <a:schemeClr val="bg1"/>
                </a:solidFill>
              </a:rPr>
              <a:t>模拟实例</a:t>
            </a:r>
          </a:p>
        </p:txBody>
      </p:sp>
      <p:sp>
        <p:nvSpPr>
          <p:cNvPr id="8" name="矩形 7"/>
          <p:cNvSpPr/>
          <p:nvPr/>
        </p:nvSpPr>
        <p:spPr>
          <a:xfrm>
            <a:off x="910077" y="1385205"/>
            <a:ext cx="559395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altLang="zh-CN" sz="2200" b="1" dirty="0">
                <a:latin typeface="黑体" panose="02010609060101010101" pitchFamily="49" charset="-122"/>
                <a:ea typeface="黑体" panose="02010609060101010101" pitchFamily="49" charset="-122"/>
                <a:cs typeface="Times New Roman" panose="02020603050405020304" pitchFamily="18" charset="0"/>
              </a:rPr>
              <a:t>3.4 FEM</a:t>
            </a:r>
            <a:r>
              <a:rPr lang="zh-CN" altLang="en-US" sz="2200" b="1" dirty="0">
                <a:latin typeface="黑体" panose="02010609060101010101" pitchFamily="49" charset="-122"/>
                <a:ea typeface="黑体" panose="02010609060101010101" pitchFamily="49" charset="-122"/>
                <a:cs typeface="Times New Roman" panose="02020603050405020304" pitchFamily="18" charset="0"/>
              </a:rPr>
              <a:t>模拟</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cs typeface="Times New Roman" panose="02020603050405020304" pitchFamily="18" charset="0"/>
              </a:rPr>
              <a:t>热形变</a:t>
            </a:r>
          </a:p>
        </p:txBody>
      </p:sp>
      <p:sp>
        <p:nvSpPr>
          <p:cNvPr id="17" name="Rectangle 1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矩形 6"/>
          <p:cNvSpPr/>
          <p:nvPr/>
        </p:nvSpPr>
        <p:spPr>
          <a:xfrm>
            <a:off x="6025380" y="2050044"/>
            <a:ext cx="495289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0</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12</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14</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15 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cm</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四种</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离子密度</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下形变最大量分别为</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2.8 mm</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3.5 mm</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4.5 mm</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4.6 </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mm</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3"/>
          <p:cNvSpPr>
            <a:spLocks noChangeArrowheads="1"/>
          </p:cNvSpPr>
          <p:nvPr/>
        </p:nvSpPr>
        <p:spPr bwMode="auto">
          <a:xfrm>
            <a:off x="3074127" y="131006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2413638422"/>
              </p:ext>
            </p:extLst>
          </p:nvPr>
        </p:nvGraphicFramePr>
        <p:xfrm>
          <a:off x="1462905" y="2025394"/>
          <a:ext cx="4562475" cy="3914775"/>
        </p:xfrm>
        <a:graphic>
          <a:graphicData uri="http://schemas.openxmlformats.org/presentationml/2006/ole">
            <mc:AlternateContent xmlns:mc="http://schemas.openxmlformats.org/markup-compatibility/2006">
              <mc:Choice xmlns:v="urn:schemas-microsoft-com:vml" Requires="v">
                <p:oleObj spid="_x0000_s10293" name="Visio" r:id="rId4" imgW="6172268" imgH="5286330" progId="Visio.Drawing.15">
                  <p:embed/>
                </p:oleObj>
              </mc:Choice>
              <mc:Fallback>
                <p:oleObj name="Visio" r:id="rId4" imgW="6172268" imgH="5286330"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2905" y="2025394"/>
                        <a:ext cx="4562475" cy="3914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矩形 5"/>
          <p:cNvSpPr/>
          <p:nvPr/>
        </p:nvSpPr>
        <p:spPr>
          <a:xfrm>
            <a:off x="1209674" y="6079117"/>
            <a:ext cx="4638675" cy="415498"/>
          </a:xfrm>
          <a:prstGeom prst="rect">
            <a:avLst/>
          </a:prstGeom>
        </p:spPr>
        <p:txBody>
          <a:bodyPr wrap="square">
            <a:spAutoFit/>
          </a:bodyPr>
          <a:lstStyle/>
          <a:p>
            <a:pPr algn="ctr"/>
            <a:r>
              <a:rPr lang="zh-CN" altLang="en-US" sz="1050" kern="100" dirty="0">
                <a:latin typeface="Times New Roman" panose="02020603050405020304" pitchFamily="18" charset="0"/>
                <a:cs typeface="Times New Roman" panose="02020603050405020304" pitchFamily="18" charset="0"/>
              </a:rPr>
              <a:t>图</a:t>
            </a:r>
            <a:r>
              <a:rPr lang="en-US" altLang="zh-CN" sz="1050" kern="100" dirty="0" smtClean="0">
                <a:latin typeface="Times New Roman" panose="02020603050405020304" pitchFamily="18" charset="0"/>
                <a:cs typeface="Times New Roman" panose="02020603050405020304" pitchFamily="18" charset="0"/>
              </a:rPr>
              <a:t>12 </a:t>
            </a:r>
            <a:r>
              <a:rPr lang="zh-CN" altLang="zh-CN" sz="1050" kern="100" dirty="0">
                <a:latin typeface="Times New Roman" panose="02020603050405020304" pitchFamily="18" charset="0"/>
                <a:cs typeface="Times New Roman" panose="02020603050405020304" pitchFamily="18" charset="0"/>
              </a:rPr>
              <a:t>不同离子密度下阳极靶靶心（</a:t>
            </a:r>
            <a:r>
              <a:rPr lang="en-US" altLang="zh-CN" sz="1050" i="1" kern="100" dirty="0">
                <a:latin typeface="Times New Roman" panose="02020603050405020304" pitchFamily="18" charset="0"/>
              </a:rPr>
              <a:t>r</a:t>
            </a:r>
            <a:r>
              <a:rPr lang="zh-CN" altLang="zh-CN" sz="1000" kern="50" dirty="0">
                <a:latin typeface="Times New Roman" panose="02020603050405020304" pitchFamily="18" charset="0"/>
                <a:cs typeface="Times New Roman" panose="02020603050405020304" pitchFamily="18" charset="0"/>
              </a:rPr>
              <a:t>≤</a:t>
            </a:r>
            <a:r>
              <a:rPr lang="en-US" altLang="zh-CN" sz="1050" kern="100" dirty="0" err="1">
                <a:latin typeface="Times New Roman" panose="02020603050405020304" pitchFamily="18" charset="0"/>
              </a:rPr>
              <a:t>20mm</a:t>
            </a:r>
            <a:r>
              <a:rPr lang="zh-CN" altLang="zh-CN" sz="1050" kern="100" dirty="0">
                <a:latin typeface="Times New Roman" panose="02020603050405020304" pitchFamily="18" charset="0"/>
                <a:cs typeface="Times New Roman" panose="02020603050405020304" pitchFamily="18" charset="0"/>
              </a:rPr>
              <a:t>）热形变模拟</a:t>
            </a:r>
            <a:r>
              <a:rPr lang="zh-CN" altLang="zh-CN" sz="1050" kern="100" dirty="0" smtClean="0">
                <a:latin typeface="Times New Roman" panose="02020603050405020304" pitchFamily="18" charset="0"/>
                <a:cs typeface="Times New Roman" panose="02020603050405020304" pitchFamily="18" charset="0"/>
              </a:rPr>
              <a:t>结果</a:t>
            </a:r>
            <a:r>
              <a:rPr lang="en-US" altLang="zh-CN" sz="1050" kern="100" dirty="0" smtClean="0">
                <a:latin typeface="Times New Roman" panose="02020603050405020304" pitchFamily="18" charset="0"/>
                <a:cs typeface="Times New Roman" panose="02020603050405020304" pitchFamily="18" charset="0"/>
              </a:rPr>
              <a:t> </a:t>
            </a:r>
          </a:p>
          <a:p>
            <a:pPr algn="ctr"/>
            <a:r>
              <a:rPr lang="zh-CN" altLang="en-US" sz="1050" dirty="0"/>
              <a:t>考虑到有限元算法未包含</a:t>
            </a:r>
            <a:r>
              <a:rPr lang="zh-CN" altLang="en-US" sz="1050" dirty="0" smtClean="0"/>
              <a:t>相变，</a:t>
            </a:r>
            <a:r>
              <a:rPr lang="zh-CN" altLang="en-US" sz="1050" dirty="0">
                <a:latin typeface="Times New Roman" panose="02020603050405020304" pitchFamily="18" charset="0"/>
                <a:ea typeface="黑体" panose="02010609060101010101" pitchFamily="49" charset="-122"/>
                <a:cs typeface="Times New Roman" panose="02020603050405020304" pitchFamily="18" charset="0"/>
              </a:rPr>
              <a:t>标红位置也可以大致认为是融化、破孔位置。 </a:t>
            </a:r>
            <a:endParaRPr lang="zh-CN" altLang="en-US" sz="1050" dirty="0"/>
          </a:p>
        </p:txBody>
      </p:sp>
      <p:pic>
        <p:nvPicPr>
          <p:cNvPr id="11" name="图片 10"/>
          <p:cNvPicPr>
            <a:picLocks noChangeAspect="1"/>
          </p:cNvPicPr>
          <p:nvPr/>
        </p:nvPicPr>
        <p:blipFill rotWithShape="1">
          <a:blip r:embed="rId6">
            <a:extLst>
              <a:ext uri="{BEBA8EAE-BF5A-486C-A8C5-ECC9F3942E4B}">
                <a14:imgProps xmlns:a14="http://schemas.microsoft.com/office/drawing/2010/main">
                  <a14:imgLayer r:embed="rId7">
                    <a14:imgEffect>
                      <a14:backgroundRemoval t="22644" b="85218" l="8102" r="91270">
                        <a14:foregroundMark x1="87070" y1="50645" x2="88922" y2="39757"/>
                        <a14:foregroundMark x1="88790" y1="35417" x2="88128" y2="49082"/>
                        <a14:foregroundMark x1="87202" y1="47594" x2="60780" y2="31647"/>
                        <a14:foregroundMark x1="73446" y1="41443" x2="59854" y2="31548"/>
                        <a14:foregroundMark x1="53538" y1="43130" x2="57209" y2="27778"/>
                        <a14:foregroundMark x1="81911" y1="53026" x2="85880" y2="53522"/>
                        <a14:foregroundMark x1="87731" y1="53919" x2="89583" y2="53720"/>
                        <a14:foregroundMark x1="44411" y1="53522" x2="11012" y2="53522"/>
                        <a14:foregroundMark x1="50099" y1="31746" x2="50099" y2="31746"/>
                        <a14:foregroundMark x1="49306" y1="31746" x2="49306" y2="25694"/>
                        <a14:foregroundMark x1="48776" y1="25794" x2="49438" y2="24206"/>
                        <a14:foregroundMark x1="11541" y1="54712" x2="10086" y2="53621"/>
                      </a14:backgroundRemoval>
                    </a14:imgEffect>
                  </a14:imgLayer>
                </a14:imgProps>
              </a:ext>
            </a:extLst>
          </a:blip>
          <a:srcRect l="1764" t="19667" b="10350"/>
          <a:stretch/>
        </p:blipFill>
        <p:spPr>
          <a:xfrm>
            <a:off x="6801668" y="3084834"/>
            <a:ext cx="3543300" cy="3365611"/>
          </a:xfrm>
          <a:prstGeom prst="rect">
            <a:avLst/>
          </a:prstGeom>
        </p:spPr>
      </p:pic>
      <p:sp>
        <p:nvSpPr>
          <p:cNvPr id="12" name="矩形 11"/>
          <p:cNvSpPr/>
          <p:nvPr/>
        </p:nvSpPr>
        <p:spPr>
          <a:xfrm>
            <a:off x="6621185" y="6240699"/>
            <a:ext cx="3786738" cy="253916"/>
          </a:xfrm>
          <a:prstGeom prst="rect">
            <a:avLst/>
          </a:prstGeom>
        </p:spPr>
        <p:txBody>
          <a:bodyPr wrap="square">
            <a:spAutoFit/>
          </a:bodyPr>
          <a:lstStyle/>
          <a:p>
            <a:r>
              <a:rPr lang="zh-CN" altLang="en-US" sz="1050" kern="100" dirty="0">
                <a:latin typeface="Times New Roman" panose="02020603050405020304" pitchFamily="18" charset="0"/>
                <a:cs typeface="Times New Roman" panose="02020603050405020304" pitchFamily="18" charset="0"/>
              </a:rPr>
              <a:t>图</a:t>
            </a:r>
            <a:r>
              <a:rPr lang="en-US" altLang="zh-CN" sz="1050" kern="100" dirty="0" smtClean="0">
                <a:latin typeface="Times New Roman" panose="02020603050405020304" pitchFamily="18" charset="0"/>
                <a:cs typeface="Times New Roman" panose="02020603050405020304" pitchFamily="18" charset="0"/>
              </a:rPr>
              <a:t>13 </a:t>
            </a:r>
            <a:r>
              <a:rPr lang="zh-CN" altLang="en-US" sz="1050" kern="100" dirty="0" smtClean="0">
                <a:latin typeface="Times New Roman" panose="02020603050405020304" pitchFamily="18" charset="0"/>
                <a:cs typeface="Times New Roman" panose="02020603050405020304" pitchFamily="18" charset="0"/>
              </a:rPr>
              <a:t>采用</a:t>
            </a:r>
            <a:r>
              <a:rPr lang="zh-CN" altLang="en-US" sz="1050" kern="100" dirty="0" smtClean="0">
                <a:latin typeface="Times New Roman" panose="02020603050405020304" pitchFamily="18" charset="0"/>
                <a:cs typeface="Times New Roman" panose="02020603050405020304" pitchFamily="18" charset="0"/>
              </a:rPr>
              <a:t>阳极等离子体抑制措施后阳极典型热</a:t>
            </a:r>
            <a:r>
              <a:rPr lang="en-US" altLang="zh-CN" sz="1050" kern="100" dirty="0" smtClean="0">
                <a:latin typeface="Times New Roman" panose="02020603050405020304" pitchFamily="18" charset="0"/>
                <a:cs typeface="Times New Roman" panose="02020603050405020304" pitchFamily="18" charset="0"/>
              </a:rPr>
              <a:t>-</a:t>
            </a:r>
            <a:r>
              <a:rPr lang="zh-CN" altLang="en-US" sz="1050" kern="100" dirty="0" smtClean="0">
                <a:latin typeface="Times New Roman" panose="02020603050405020304" pitchFamily="18" charset="0"/>
                <a:cs typeface="Times New Roman" panose="02020603050405020304" pitchFamily="18" charset="0"/>
              </a:rPr>
              <a:t>力学损失情况</a:t>
            </a:r>
            <a:endParaRPr lang="zh-CN" altLang="en-US" sz="1050" dirty="0"/>
          </a:p>
        </p:txBody>
      </p:sp>
    </p:spTree>
    <p:extLst>
      <p:ext uri="{BB962C8B-B14F-4D97-AF65-F5344CB8AC3E}">
        <p14:creationId xmlns:p14="http://schemas.microsoft.com/office/powerpoint/2010/main" val="2388488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b="1" dirty="0">
                <a:solidFill>
                  <a:schemeClr val="bg1"/>
                </a:solidFill>
              </a:rPr>
              <a:t>4 </a:t>
            </a:r>
            <a:r>
              <a:rPr lang="zh-CN" altLang="en-US" b="1" dirty="0">
                <a:solidFill>
                  <a:schemeClr val="bg1"/>
                </a:solidFill>
              </a:rPr>
              <a:t>小结</a:t>
            </a:r>
          </a:p>
        </p:txBody>
      </p:sp>
      <p:sp>
        <p:nvSpPr>
          <p:cNvPr id="17" name="Rectangle 1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矩形 6"/>
          <p:cNvSpPr/>
          <p:nvPr/>
        </p:nvSpPr>
        <p:spPr>
          <a:xfrm>
            <a:off x="1445520" y="1973806"/>
            <a:ext cx="936849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ü"/>
            </a:pPr>
            <a:r>
              <a:rPr lang="zh-CN" altLang="zh-CN" sz="2200" dirty="0">
                <a:latin typeface="Times New Roman" panose="02020603050405020304" pitchFamily="18" charset="0"/>
                <a:ea typeface="黑体" panose="02010609060101010101" pitchFamily="49" charset="-122"/>
                <a:cs typeface="Times New Roman" panose="02020603050405020304" pitchFamily="18" charset="0"/>
              </a:rPr>
              <a:t>在</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PIC</a:t>
            </a:r>
            <a:r>
              <a:rPr lang="zh-CN" altLang="zh-CN" sz="2200" dirty="0">
                <a:latin typeface="Times New Roman" panose="02020603050405020304" pitchFamily="18" charset="0"/>
                <a:ea typeface="黑体" panose="02010609060101010101" pitchFamily="49" charset="-122"/>
                <a:cs typeface="Times New Roman" panose="02020603050405020304" pitchFamily="18" charset="0"/>
              </a:rPr>
              <a:t>模拟和</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MC</a:t>
            </a:r>
            <a:r>
              <a:rPr lang="zh-CN" altLang="zh-CN" sz="2200" dirty="0">
                <a:latin typeface="Times New Roman" panose="02020603050405020304" pitchFamily="18" charset="0"/>
                <a:ea typeface="黑体" panose="02010609060101010101" pitchFamily="49" charset="-122"/>
                <a:cs typeface="Times New Roman" panose="02020603050405020304" pitchFamily="18" charset="0"/>
              </a:rPr>
              <a:t>计算的基础上，提出了采用有限元算法计算强流二极管阳极靶温度分布和热形变的方法，并以“强光一号”短γ二极管为例，计算了</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0</a:t>
            </a:r>
            <a:r>
              <a:rPr lang="zh-CN"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12</a:t>
            </a:r>
            <a:r>
              <a:rPr lang="zh-CN"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14</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a:t>
            </a:r>
            <a:r>
              <a:rPr lang="zh-CN"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15 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cm</a:t>
            </a: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zh-CN" sz="2200" dirty="0">
                <a:latin typeface="Times New Roman" panose="02020603050405020304" pitchFamily="18" charset="0"/>
                <a:ea typeface="黑体" panose="02010609060101010101" pitchFamily="49" charset="-122"/>
                <a:cs typeface="Times New Roman" panose="02020603050405020304" pitchFamily="18" charset="0"/>
              </a:rPr>
              <a:t>四种离子流密度下靶面温度和热形变数值。</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3"/>
          <p:cNvSpPr>
            <a:spLocks noChangeArrowheads="1"/>
          </p:cNvSpPr>
          <p:nvPr/>
        </p:nvSpPr>
        <p:spPr bwMode="auto">
          <a:xfrm>
            <a:off x="3074127" y="131006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3"/>
          <p:cNvSpPr>
            <a:spLocks noChangeArrowheads="1"/>
          </p:cNvSpPr>
          <p:nvPr/>
        </p:nvSpPr>
        <p:spPr bwMode="auto">
          <a:xfrm>
            <a:off x="1467728" y="3427164"/>
            <a:ext cx="916777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ct val="0"/>
              </a:spcAft>
              <a:buFont typeface="Wingdings" panose="05000000000000000000" pitchFamily="2" charset="2"/>
              <a:buChar char="ü"/>
            </a:pPr>
            <a:r>
              <a:rPr lang="zh-CN" altLang="zh-CN" sz="2200" dirty="0">
                <a:latin typeface="黑体" panose="02010609060101010101" pitchFamily="49" charset="-122"/>
                <a:ea typeface="黑体" panose="02010609060101010101" pitchFamily="49" charset="-122"/>
              </a:rPr>
              <a:t>结果显示抑制离子流可显著减轻阳极靶的热</a:t>
            </a:r>
            <a:r>
              <a:rPr lang="en-US" altLang="zh-CN" sz="2200" dirty="0">
                <a:latin typeface="黑体" panose="02010609060101010101" pitchFamily="49" charset="-122"/>
                <a:ea typeface="黑体" panose="02010609060101010101" pitchFamily="49" charset="-122"/>
              </a:rPr>
              <a:t>-</a:t>
            </a:r>
            <a:r>
              <a:rPr lang="zh-CN" altLang="zh-CN" sz="2200" dirty="0">
                <a:latin typeface="黑体" panose="02010609060101010101" pitchFamily="49" charset="-122"/>
                <a:ea typeface="黑体" panose="02010609060101010101" pitchFamily="49" charset="-122"/>
              </a:rPr>
              <a:t>力学损伤，为评估不同工作状态二极管寿命提供了理论工具。</a:t>
            </a:r>
            <a:endParaRPr lang="zh-CN" altLang="en-US" sz="2200" dirty="0">
              <a:latin typeface="黑体" panose="02010609060101010101" pitchFamily="49" charset="-122"/>
              <a:ea typeface="黑体" panose="02010609060101010101" pitchFamily="49" charset="-122"/>
            </a:endParaRPr>
          </a:p>
        </p:txBody>
      </p:sp>
      <p:sp>
        <p:nvSpPr>
          <p:cNvPr id="2" name="矩形 1"/>
          <p:cNvSpPr/>
          <p:nvPr/>
        </p:nvSpPr>
        <p:spPr>
          <a:xfrm>
            <a:off x="1488851" y="4568280"/>
            <a:ext cx="921212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ct val="0"/>
              </a:spcAft>
              <a:buFont typeface="Wingdings" panose="05000000000000000000" pitchFamily="2" charset="2"/>
              <a:buChar char="ü"/>
            </a:pPr>
            <a:r>
              <a:rPr lang="zh-CN" altLang="en-US" sz="2200" dirty="0">
                <a:latin typeface="黑体" panose="02010609060101010101" pitchFamily="49" charset="-122"/>
                <a:ea typeface="黑体" panose="02010609060101010101" pitchFamily="49" charset="-122"/>
              </a:rPr>
              <a:t>后续拟利用时域的不同位置处的能量沉积数值计算阳极靶不同时刻、不同位置处的温度和热形变</a:t>
            </a:r>
            <a:r>
              <a:rPr lang="en-US" altLang="zh-CN" sz="2200" baseline="30000" dirty="0">
                <a:latin typeface="黑体" panose="02010609060101010101" pitchFamily="49" charset="-122"/>
                <a:ea typeface="黑体" panose="02010609060101010101" pitchFamily="49" charset="-122"/>
              </a:rPr>
              <a:t>6</a:t>
            </a:r>
            <a:r>
              <a:rPr lang="zh-CN" altLang="en-US" sz="2200" dirty="0">
                <a:latin typeface="黑体" panose="02010609060101010101" pitchFamily="49" charset="-122"/>
                <a:ea typeface="黑体" panose="02010609060101010101" pitchFamily="49" charset="-122"/>
              </a:rPr>
              <a:t>，进一步提升该方法的适用性</a:t>
            </a:r>
            <a:r>
              <a:rPr lang="zh-CN" altLang="en-US" sz="2200" dirty="0" smtClean="0">
                <a:latin typeface="黑体" panose="02010609060101010101" pitchFamily="49" charset="-122"/>
                <a:ea typeface="黑体" panose="02010609060101010101" pitchFamily="49" charset="-122"/>
              </a:rPr>
              <a:t>。</a:t>
            </a:r>
            <a:endParaRPr lang="zh-CN" altLang="en-US" sz="2200" dirty="0">
              <a:latin typeface="黑体" panose="02010609060101010101" pitchFamily="49" charset="-122"/>
              <a:ea typeface="黑体" panose="02010609060101010101" pitchFamily="49" charset="-122"/>
            </a:endParaRPr>
          </a:p>
        </p:txBody>
      </p:sp>
      <p:sp>
        <p:nvSpPr>
          <p:cNvPr id="11" name="矩形 10"/>
          <p:cNvSpPr/>
          <p:nvPr/>
        </p:nvSpPr>
        <p:spPr>
          <a:xfrm>
            <a:off x="1524001" y="6255322"/>
            <a:ext cx="5325293" cy="215444"/>
          </a:xfrm>
          <a:prstGeom prst="rect">
            <a:avLst/>
          </a:prstGeom>
        </p:spPr>
        <p:txBody>
          <a:bodyPr wrap="square">
            <a:spAutoFit/>
          </a:bodyPr>
          <a:lstStyle/>
          <a:p>
            <a:r>
              <a:rPr lang="en-US" altLang="zh-CN" sz="800" kern="100" dirty="0">
                <a:latin typeface="Times New Roman" panose="02020603050405020304" pitchFamily="18" charset="0"/>
                <a:cs typeface="Times New Roman" panose="02020603050405020304" pitchFamily="18" charset="0"/>
              </a:rPr>
              <a:t>6  </a:t>
            </a:r>
            <a:r>
              <a:rPr lang="zh-CN" altLang="zh-CN" sz="800" kern="100" dirty="0">
                <a:latin typeface="Times New Roman" panose="02020603050405020304" pitchFamily="18" charset="0"/>
                <a:cs typeface="Times New Roman" panose="02020603050405020304" pitchFamily="18" charset="0"/>
              </a:rPr>
              <a:t>胡杨</a:t>
            </a:r>
            <a:r>
              <a:rPr lang="en-US" altLang="zh-CN" sz="800" kern="100" dirty="0">
                <a:latin typeface="Times New Roman" panose="02020603050405020304" pitchFamily="18" charset="0"/>
              </a:rPr>
              <a:t>, </a:t>
            </a:r>
            <a:r>
              <a:rPr lang="zh-CN" altLang="zh-CN" sz="800" kern="100" dirty="0">
                <a:latin typeface="Times New Roman" panose="02020603050405020304" pitchFamily="18" charset="0"/>
                <a:cs typeface="Times New Roman" panose="02020603050405020304" pitchFamily="18" charset="0"/>
              </a:rPr>
              <a:t>杨海亮</a:t>
            </a:r>
            <a:r>
              <a:rPr lang="en-US" altLang="zh-CN" sz="800" kern="100" dirty="0">
                <a:latin typeface="Times New Roman" panose="02020603050405020304" pitchFamily="18" charset="0"/>
              </a:rPr>
              <a:t>, </a:t>
            </a:r>
            <a:r>
              <a:rPr lang="zh-CN" altLang="zh-CN" sz="800" kern="100" dirty="0">
                <a:latin typeface="Times New Roman" panose="02020603050405020304" pitchFamily="18" charset="0"/>
                <a:cs typeface="Times New Roman" panose="02020603050405020304" pitchFamily="18" charset="0"/>
              </a:rPr>
              <a:t>等</a:t>
            </a:r>
            <a:r>
              <a:rPr lang="en-US" altLang="zh-CN" sz="800" kern="100" dirty="0">
                <a:latin typeface="Times New Roman" panose="02020603050405020304" pitchFamily="18" charset="0"/>
              </a:rPr>
              <a:t>. </a:t>
            </a:r>
            <a:r>
              <a:rPr lang="zh-CN" altLang="zh-CN" sz="800" kern="100" dirty="0">
                <a:latin typeface="Times New Roman" panose="02020603050405020304" pitchFamily="18" charset="0"/>
                <a:cs typeface="Times New Roman" panose="02020603050405020304" pitchFamily="18" charset="0"/>
              </a:rPr>
              <a:t>强流二极管阳极电子束时域能量沉积特性模拟</a:t>
            </a:r>
            <a:r>
              <a:rPr lang="en-US" altLang="zh-CN" sz="800" kern="100" dirty="0">
                <a:latin typeface="Times New Roman" panose="02020603050405020304" pitchFamily="18" charset="0"/>
              </a:rPr>
              <a:t>[J]. </a:t>
            </a:r>
            <a:r>
              <a:rPr lang="zh-CN" altLang="zh-CN" sz="800" kern="100" dirty="0">
                <a:latin typeface="Times New Roman" panose="02020603050405020304" pitchFamily="18" charset="0"/>
                <a:cs typeface="Times New Roman" panose="02020603050405020304" pitchFamily="18" charset="0"/>
              </a:rPr>
              <a:t>强激光与粒子束</a:t>
            </a:r>
            <a:r>
              <a:rPr lang="en-US" altLang="zh-CN" sz="800" kern="100" dirty="0">
                <a:latin typeface="Times New Roman" panose="02020603050405020304" pitchFamily="18" charset="0"/>
              </a:rPr>
              <a:t>, 2018, 30(2):026001.</a:t>
            </a:r>
            <a:endParaRPr lang="zh-CN" altLang="en-US" dirty="0"/>
          </a:p>
        </p:txBody>
      </p:sp>
    </p:spTree>
    <p:extLst>
      <p:ext uri="{BB962C8B-B14F-4D97-AF65-F5344CB8AC3E}">
        <p14:creationId xmlns:p14="http://schemas.microsoft.com/office/powerpoint/2010/main" val="721226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67680" y="2127182"/>
            <a:ext cx="4820550" cy="1015663"/>
          </a:xfrm>
          <a:prstGeom prst="rect">
            <a:avLst/>
          </a:prstGeom>
          <a:noFill/>
        </p:spPr>
        <p:txBody>
          <a:bodyPr wrap="none" rtlCol="0">
            <a:spAutoFit/>
          </a:bodyPr>
          <a:lstStyle/>
          <a:p>
            <a:r>
              <a:rPr lang="zh-CN" altLang="en-US" sz="6000" b="1" dirty="0">
                <a:gradFill>
                  <a:gsLst>
                    <a:gs pos="0">
                      <a:srgbClr val="2340A4"/>
                    </a:gs>
                    <a:gs pos="100000">
                      <a:srgbClr val="554281"/>
                    </a:gs>
                  </a:gsLst>
                  <a:lin ang="16200000" scaled="1"/>
                </a:gradFill>
                <a:latin typeface="黑体" panose="02010609060101010101" pitchFamily="49" charset="-122"/>
                <a:ea typeface="黑体" panose="02010609060101010101" pitchFamily="49" charset="-122"/>
              </a:rPr>
              <a:t>请批评指正！</a:t>
            </a:r>
          </a:p>
        </p:txBody>
      </p:sp>
    </p:spTree>
    <p:extLst>
      <p:ext uri="{BB962C8B-B14F-4D97-AF65-F5344CB8AC3E}">
        <p14:creationId xmlns:p14="http://schemas.microsoft.com/office/powerpoint/2010/main" val="2364669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29549" y="156453"/>
            <a:ext cx="10515600" cy="1325563"/>
          </a:xfrm>
        </p:spPr>
        <p:txBody>
          <a:bodyPr vert="horz" lIns="91440" tIns="45720" rIns="91440" bIns="45720" rtlCol="0" anchor="ctr">
            <a:normAutofit/>
          </a:bodyPr>
          <a:lstStyle/>
          <a:p>
            <a:r>
              <a:rPr lang="en-US" altLang="zh-CN" b="1" dirty="0">
                <a:solidFill>
                  <a:schemeClr val="bg1"/>
                </a:solidFill>
              </a:rPr>
              <a:t>1 </a:t>
            </a:r>
            <a:r>
              <a:rPr lang="zh-CN" altLang="en-US" b="1" dirty="0">
                <a:solidFill>
                  <a:schemeClr val="bg1"/>
                </a:solidFill>
              </a:rPr>
              <a:t>概述</a:t>
            </a:r>
            <a:endParaRPr lang="zh-CN" altLang="en-US" b="1" dirty="0">
              <a:solidFill>
                <a:schemeClr val="bg1"/>
              </a:solidFill>
            </a:endParaRPr>
          </a:p>
        </p:txBody>
      </p:sp>
      <p:sp>
        <p:nvSpPr>
          <p:cNvPr id="5" name="Rectangle 2"/>
          <p:cNvSpPr>
            <a:spLocks noChangeArrowheads="1"/>
          </p:cNvSpPr>
          <p:nvPr/>
        </p:nvSpPr>
        <p:spPr bwMode="auto">
          <a:xfrm>
            <a:off x="1111516" y="1640782"/>
            <a:ext cx="10217188" cy="171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lnSpc>
                <a:spcPct val="120000"/>
              </a:lnSpc>
              <a:spcBef>
                <a:spcPct val="0"/>
              </a:spcBef>
              <a:spcAft>
                <a:spcPts val="1200"/>
              </a:spcAft>
              <a:buFont typeface="Wingdings" panose="05000000000000000000" pitchFamily="2" charset="2"/>
              <a:buChar char="p"/>
            </a:pPr>
            <a:r>
              <a:rPr lang="zh-CN" altLang="zh-CN" sz="2200" dirty="0">
                <a:latin typeface="黑体" panose="02010609060101010101" pitchFamily="49" charset="-122"/>
                <a:ea typeface="黑体" panose="02010609060101010101" pitchFamily="49" charset="-122"/>
                <a:cs typeface="Times New Roman" panose="02020603050405020304" pitchFamily="18" charset="0"/>
              </a:rPr>
              <a:t>强流脉冲电子束轰击至阳极靶上会致使靶产生气化、熔融、溅射、断裂等极强的热</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力学损伤效应</a:t>
            </a:r>
            <a:r>
              <a:rPr lang="en-US" altLang="zh-CN" sz="2200" baseline="30000" dirty="0">
                <a:latin typeface="黑体" panose="02010609060101010101" pitchFamily="49" charset="-122"/>
                <a:ea typeface="黑体" panose="02010609060101010101" pitchFamily="49" charset="-122"/>
                <a:cs typeface="Times New Roman" panose="02020603050405020304" pitchFamily="18" charset="0"/>
              </a:rPr>
              <a:t>1</a:t>
            </a:r>
            <a:r>
              <a:rPr lang="zh-CN" altLang="en-US" sz="2200" dirty="0">
                <a:latin typeface="黑体" panose="02010609060101010101" pitchFamily="49" charset="-122"/>
                <a:ea typeface="黑体" panose="02010609060101010101" pitchFamily="49" charset="-122"/>
                <a:cs typeface="Times New Roman" panose="02020603050405020304" pitchFamily="18" charset="0"/>
              </a:rPr>
              <a:t>。该效应在破坏阳极靶的同时，还污损了二极管腔体和阴极，使得大部分强流二极管每次工作后需要拆开真空，清洁腔体和阴极，并更换阳极靶，这严重制约了二极管</a:t>
            </a:r>
            <a:r>
              <a:rPr lang="zh-CN" altLang="en-US" sz="2200" dirty="0" smtClean="0">
                <a:latin typeface="黑体" panose="02010609060101010101" pitchFamily="49" charset="-122"/>
                <a:ea typeface="黑体" panose="02010609060101010101" pitchFamily="49" charset="-122"/>
                <a:cs typeface="Times New Roman" panose="02020603050405020304" pitchFamily="18" charset="0"/>
              </a:rPr>
              <a:t>工</a:t>
            </a:r>
            <a:r>
              <a:rPr lang="zh-CN" altLang="en-US" sz="2200" dirty="0">
                <a:latin typeface="黑体" panose="02010609060101010101" pitchFamily="49" charset="-122"/>
                <a:ea typeface="黑体" panose="02010609060101010101" pitchFamily="49" charset="-122"/>
                <a:cs typeface="Times New Roman" panose="02020603050405020304" pitchFamily="18" charset="0"/>
              </a:rPr>
              <a:t>作</a:t>
            </a:r>
            <a:r>
              <a:rPr lang="zh-CN" altLang="en-US" sz="2200" dirty="0" smtClean="0">
                <a:latin typeface="黑体" panose="02010609060101010101" pitchFamily="49" charset="-122"/>
                <a:ea typeface="黑体" panose="02010609060101010101" pitchFamily="49" charset="-122"/>
                <a:cs typeface="Times New Roman" panose="02020603050405020304" pitchFamily="18" charset="0"/>
              </a:rPr>
              <a:t>稳定性</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、寿命和实验频次的提升。</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6" name="矩形 5"/>
          <p:cNvSpPr/>
          <p:nvPr/>
        </p:nvSpPr>
        <p:spPr>
          <a:xfrm>
            <a:off x="1289398" y="6267706"/>
            <a:ext cx="4780476" cy="215444"/>
          </a:xfrm>
          <a:prstGeom prst="rect">
            <a:avLst/>
          </a:prstGeom>
        </p:spPr>
        <p:txBody>
          <a:bodyPr wrap="none">
            <a:spAutoFit/>
          </a:bodyPr>
          <a:lstStyle/>
          <a:p>
            <a:r>
              <a:rPr lang="en-US" altLang="zh-CN" sz="800" kern="100" dirty="0">
                <a:latin typeface="Times New Roman" panose="02020603050405020304" pitchFamily="18" charset="0"/>
                <a:cs typeface="Times New Roman" panose="02020603050405020304" pitchFamily="18" charset="0"/>
              </a:rPr>
              <a:t>1 </a:t>
            </a:r>
            <a:r>
              <a:rPr lang="zh-CN" altLang="zh-CN" sz="800" kern="100" dirty="0">
                <a:latin typeface="Times New Roman" panose="02020603050405020304" pitchFamily="18" charset="0"/>
                <a:cs typeface="Times New Roman" panose="02020603050405020304" pitchFamily="18" charset="0"/>
              </a:rPr>
              <a:t>牛锦超</a:t>
            </a:r>
            <a:r>
              <a:rPr lang="en-US" altLang="zh-CN" sz="800" kern="100" dirty="0">
                <a:latin typeface="Times New Roman" panose="02020603050405020304" pitchFamily="18" charset="0"/>
              </a:rPr>
              <a:t>. </a:t>
            </a:r>
            <a:r>
              <a:rPr lang="zh-CN" altLang="zh-CN" sz="800" kern="100" dirty="0">
                <a:latin typeface="Times New Roman" panose="02020603050405020304" pitchFamily="18" charset="0"/>
                <a:cs typeface="Times New Roman" panose="02020603050405020304" pitchFamily="18" charset="0"/>
              </a:rPr>
              <a:t>材料在脉冲</a:t>
            </a:r>
            <a:r>
              <a:rPr lang="en-US" altLang="zh-CN" sz="800" kern="100" dirty="0">
                <a:latin typeface="Times New Roman" panose="02020603050405020304" pitchFamily="18" charset="0"/>
              </a:rPr>
              <a:t>X</a:t>
            </a:r>
            <a:r>
              <a:rPr lang="zh-CN" altLang="zh-CN" sz="800" kern="100" dirty="0">
                <a:latin typeface="Times New Roman" panose="02020603050405020304" pitchFamily="18" charset="0"/>
                <a:cs typeface="Times New Roman" panose="02020603050405020304" pitchFamily="18" charset="0"/>
              </a:rPr>
              <a:t>射线辐照下热—力学效应的</a:t>
            </a:r>
            <a:r>
              <a:rPr lang="en-US" altLang="zh-CN" sz="800" kern="100" dirty="0" err="1">
                <a:latin typeface="Times New Roman" panose="02020603050405020304" pitchFamily="18" charset="0"/>
              </a:rPr>
              <a:t>SPH</a:t>
            </a:r>
            <a:r>
              <a:rPr lang="zh-CN" altLang="zh-CN" sz="800" kern="100" dirty="0">
                <a:latin typeface="Times New Roman" panose="02020603050405020304" pitchFamily="18" charset="0"/>
                <a:cs typeface="Times New Roman" panose="02020603050405020304" pitchFamily="18" charset="0"/>
              </a:rPr>
              <a:t>数值模拟研究</a:t>
            </a:r>
            <a:r>
              <a:rPr lang="en-US" altLang="zh-CN" sz="800" kern="100" dirty="0">
                <a:latin typeface="Times New Roman" panose="02020603050405020304" pitchFamily="18" charset="0"/>
              </a:rPr>
              <a:t>[D]. </a:t>
            </a:r>
            <a:r>
              <a:rPr lang="zh-CN" altLang="zh-CN" sz="800" kern="100" dirty="0">
                <a:latin typeface="Times New Roman" panose="02020603050405020304" pitchFamily="18" charset="0"/>
                <a:cs typeface="Times New Roman" panose="02020603050405020304" pitchFamily="18" charset="0"/>
              </a:rPr>
              <a:t>国防科学技术大学</a:t>
            </a:r>
            <a:r>
              <a:rPr lang="en-US" altLang="zh-CN" sz="800" kern="100" dirty="0">
                <a:latin typeface="Times New Roman" panose="02020603050405020304" pitchFamily="18" charset="0"/>
              </a:rPr>
              <a:t>, 2006:8-9.</a:t>
            </a:r>
            <a:endParaRPr lang="zh-CN" altLang="en-US" dirty="0"/>
          </a:p>
        </p:txBody>
      </p:sp>
      <p:pic>
        <p:nvPicPr>
          <p:cNvPr id="7" name="图片 6"/>
          <p:cNvPicPr/>
          <p:nvPr/>
        </p:nvPicPr>
        <p:blipFill rotWithShape="1">
          <a:blip r:embed="rId2" cstate="print">
            <a:extLst>
              <a:ext uri="{28A0092B-C50C-407E-A947-70E740481C1C}">
                <a14:useLocalDpi xmlns:a14="http://schemas.microsoft.com/office/drawing/2010/main" val="0"/>
              </a:ext>
            </a:extLst>
          </a:blip>
          <a:srcRect l="8001" t="20601" r="15000" b="22700"/>
          <a:stretch/>
        </p:blipFill>
        <p:spPr>
          <a:xfrm>
            <a:off x="3251961" y="3615491"/>
            <a:ext cx="1738130" cy="1714481"/>
          </a:xfrm>
          <a:prstGeom prst="rect">
            <a:avLst/>
          </a:prstGeom>
        </p:spPr>
      </p:pic>
      <p:pic>
        <p:nvPicPr>
          <p:cNvPr id="8" name="图片 7"/>
          <p:cNvPicPr/>
          <p:nvPr/>
        </p:nvPicPr>
        <p:blipFill rotWithShape="1">
          <a:blip r:embed="rId3" cstate="print">
            <a:extLst>
              <a:ext uri="{28A0092B-C50C-407E-A947-70E740481C1C}">
                <a14:useLocalDpi xmlns:a14="http://schemas.microsoft.com/office/drawing/2010/main" val="0"/>
              </a:ext>
            </a:extLst>
          </a:blip>
          <a:srcRect l="12988" t="14300" r="16139"/>
          <a:stretch/>
        </p:blipFill>
        <p:spPr>
          <a:xfrm>
            <a:off x="5261518" y="3615491"/>
            <a:ext cx="1812761" cy="1682097"/>
          </a:xfrm>
          <a:prstGeom prst="rect">
            <a:avLst/>
          </a:prstGeom>
        </p:spPr>
      </p:pic>
      <p:pic>
        <p:nvPicPr>
          <p:cNvPr id="9" name="图片 8"/>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361247" y="3615491"/>
            <a:ext cx="1711572" cy="1724641"/>
          </a:xfrm>
          <a:prstGeom prst="rect">
            <a:avLst/>
          </a:prstGeom>
          <a:noFill/>
        </p:spPr>
      </p:pic>
      <p:sp>
        <p:nvSpPr>
          <p:cNvPr id="10" name="矩形 9"/>
          <p:cNvSpPr/>
          <p:nvPr/>
        </p:nvSpPr>
        <p:spPr>
          <a:xfrm>
            <a:off x="3453927" y="5381112"/>
            <a:ext cx="1261884" cy="307777"/>
          </a:xfrm>
          <a:prstGeom prst="rect">
            <a:avLst/>
          </a:prstGeom>
        </p:spPr>
        <p:txBody>
          <a:bodyPr wrap="none">
            <a:spAutoFit/>
          </a:bodyPr>
          <a:lstStyle/>
          <a:p>
            <a:r>
              <a:rPr lang="zh-CN" altLang="zh-CN" sz="1400" kern="0" dirty="0">
                <a:latin typeface="黑体" panose="02010609060101010101" pitchFamily="49" charset="-122"/>
                <a:ea typeface="黑体" panose="02010609060101010101" pitchFamily="49" charset="-122"/>
                <a:cs typeface="Times New Roman" panose="02020603050405020304" pitchFamily="18" charset="0"/>
              </a:rPr>
              <a:t>阴极溅射</a:t>
            </a:r>
            <a:r>
              <a:rPr lang="zh-CN" altLang="en-US" sz="1400" kern="0" dirty="0">
                <a:latin typeface="黑体" panose="02010609060101010101" pitchFamily="49" charset="-122"/>
                <a:ea typeface="黑体" panose="02010609060101010101" pitchFamily="49" charset="-122"/>
                <a:cs typeface="Times New Roman" panose="02020603050405020304" pitchFamily="18" charset="0"/>
              </a:rPr>
              <a:t>污损</a:t>
            </a:r>
            <a:endParaRPr lang="zh-CN" altLang="en-US" sz="1400" dirty="0">
              <a:latin typeface="黑体" panose="02010609060101010101" pitchFamily="49" charset="-122"/>
              <a:ea typeface="黑体" panose="02010609060101010101" pitchFamily="49" charset="-122"/>
            </a:endParaRPr>
          </a:p>
        </p:txBody>
      </p:sp>
      <p:sp>
        <p:nvSpPr>
          <p:cNvPr id="11" name="矩形 10"/>
          <p:cNvSpPr/>
          <p:nvPr/>
        </p:nvSpPr>
        <p:spPr>
          <a:xfrm>
            <a:off x="5113929" y="5380719"/>
            <a:ext cx="2159566" cy="307777"/>
          </a:xfrm>
          <a:prstGeom prst="rect">
            <a:avLst/>
          </a:prstGeom>
        </p:spPr>
        <p:txBody>
          <a:bodyPr wrap="none">
            <a:spAutoFit/>
          </a:bodyPr>
          <a:lstStyle/>
          <a:p>
            <a:r>
              <a:rPr lang="zh-CN" altLang="zh-CN" sz="1400" kern="0" dirty="0">
                <a:latin typeface="黑体" panose="02010609060101010101" pitchFamily="49" charset="-122"/>
                <a:ea typeface="黑体" panose="02010609060101010101" pitchFamily="49" charset="-122"/>
                <a:cs typeface="Times New Roman" panose="02020603050405020304" pitchFamily="18" charset="0"/>
              </a:rPr>
              <a:t>阳极中心破孔，</a:t>
            </a:r>
            <a:r>
              <a:rPr lang="zh-CN" altLang="en-US" sz="1400" kern="0" dirty="0">
                <a:latin typeface="黑体" panose="02010609060101010101" pitchFamily="49" charset="-122"/>
                <a:ea typeface="黑体" panose="02010609060101010101" pitchFamily="49" charset="-122"/>
                <a:cs typeface="Times New Roman" panose="02020603050405020304" pitchFamily="18" charset="0"/>
              </a:rPr>
              <a:t>屈曲形变</a:t>
            </a:r>
            <a:endParaRPr lang="zh-CN" altLang="en-US" sz="1400" dirty="0">
              <a:latin typeface="黑体" panose="02010609060101010101" pitchFamily="49" charset="-122"/>
              <a:ea typeface="黑体" panose="02010609060101010101" pitchFamily="49" charset="-122"/>
            </a:endParaRPr>
          </a:p>
        </p:txBody>
      </p:sp>
      <p:sp>
        <p:nvSpPr>
          <p:cNvPr id="12" name="矩形 11"/>
          <p:cNvSpPr/>
          <p:nvPr/>
        </p:nvSpPr>
        <p:spPr>
          <a:xfrm>
            <a:off x="7749955" y="5380719"/>
            <a:ext cx="902811" cy="307777"/>
          </a:xfrm>
          <a:prstGeom prst="rect">
            <a:avLst/>
          </a:prstGeom>
        </p:spPr>
        <p:txBody>
          <a:bodyPr wrap="none">
            <a:spAutoFit/>
          </a:bodyPr>
          <a:lstStyle/>
          <a:p>
            <a:r>
              <a:rPr lang="zh-CN" altLang="zh-CN" sz="1400" kern="0" dirty="0">
                <a:latin typeface="黑体" panose="02010609060101010101" pitchFamily="49" charset="-122"/>
                <a:ea typeface="黑体" panose="02010609060101010101" pitchFamily="49" charset="-122"/>
                <a:cs typeface="Times New Roman" panose="02020603050405020304" pitchFamily="18" charset="0"/>
              </a:rPr>
              <a:t>背面层裂</a:t>
            </a:r>
            <a:endParaRPr lang="zh-CN" altLang="en-US" sz="1400" dirty="0">
              <a:latin typeface="黑体" panose="02010609060101010101" pitchFamily="49" charset="-122"/>
              <a:ea typeface="黑体" panose="02010609060101010101" pitchFamily="49" charset="-122"/>
            </a:endParaRPr>
          </a:p>
        </p:txBody>
      </p:sp>
      <p:sp>
        <p:nvSpPr>
          <p:cNvPr id="13" name="矩形 12"/>
          <p:cNvSpPr/>
          <p:nvPr/>
        </p:nvSpPr>
        <p:spPr>
          <a:xfrm>
            <a:off x="5044945" y="5719281"/>
            <a:ext cx="2356946" cy="276999"/>
          </a:xfrm>
          <a:prstGeom prst="rect">
            <a:avLst/>
          </a:prstGeom>
        </p:spPr>
        <p:txBody>
          <a:bodyPr wrap="square">
            <a:spAutoFit/>
          </a:bodyPr>
          <a:lstStyle/>
          <a:p>
            <a:pPr algn="ctr"/>
            <a:r>
              <a:rPr lang="zh-CN" altLang="zh-CN" sz="1200" kern="100" dirty="0">
                <a:latin typeface="Times New Roman" panose="02020603050405020304" pitchFamily="18" charset="0"/>
                <a:cs typeface="Times New Roman" panose="02020603050405020304" pitchFamily="18" charset="0"/>
              </a:rPr>
              <a:t>图</a:t>
            </a:r>
            <a:r>
              <a:rPr lang="zh-CN" altLang="zh-CN" sz="1200" kern="100" dirty="0">
                <a:ea typeface="Times New Roman" panose="02020603050405020304" pitchFamily="18" charset="0"/>
              </a:rPr>
              <a:t> </a:t>
            </a:r>
            <a:r>
              <a:rPr lang="en-US" altLang="zh-CN" sz="1200" kern="100" dirty="0">
                <a:latin typeface="Times New Roman" panose="02020603050405020304" pitchFamily="18" charset="0"/>
              </a:rPr>
              <a:t>1 </a:t>
            </a:r>
            <a:r>
              <a:rPr lang="zh-CN" altLang="en-US" sz="1200" kern="100" dirty="0">
                <a:latin typeface="Times New Roman" panose="02020603050405020304" pitchFamily="18" charset="0"/>
              </a:rPr>
              <a:t>二极管热</a:t>
            </a:r>
            <a:r>
              <a:rPr lang="en-US" altLang="zh-CN" sz="1200" kern="100" dirty="0">
                <a:latin typeface="Times New Roman" panose="02020603050405020304" pitchFamily="18" charset="0"/>
              </a:rPr>
              <a:t>-</a:t>
            </a:r>
            <a:r>
              <a:rPr lang="zh-CN" altLang="en-US" sz="1200" kern="100" dirty="0">
                <a:latin typeface="Times New Roman" panose="02020603050405020304" pitchFamily="18" charset="0"/>
              </a:rPr>
              <a:t>力学损伤</a:t>
            </a:r>
            <a:endParaRPr lang="zh-CN" altLang="en-US" sz="1400" dirty="0"/>
          </a:p>
        </p:txBody>
      </p:sp>
    </p:spTree>
    <p:extLst>
      <p:ext uri="{BB962C8B-B14F-4D97-AF65-F5344CB8AC3E}">
        <p14:creationId xmlns:p14="http://schemas.microsoft.com/office/powerpoint/2010/main" val="2258818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63385" y="138363"/>
            <a:ext cx="10515600" cy="1325563"/>
          </a:xfrm>
        </p:spPr>
        <p:txBody>
          <a:bodyPr/>
          <a:lstStyle/>
          <a:p>
            <a:r>
              <a:rPr lang="en-US" altLang="zh-CN" b="1" dirty="0" smtClean="0">
                <a:solidFill>
                  <a:schemeClr val="bg1"/>
                </a:solidFill>
              </a:rPr>
              <a:t>1 </a:t>
            </a:r>
            <a:r>
              <a:rPr lang="zh-CN" altLang="en-US" b="1" dirty="0" smtClean="0">
                <a:solidFill>
                  <a:schemeClr val="bg1"/>
                </a:solidFill>
              </a:rPr>
              <a:t>概述</a:t>
            </a:r>
            <a:endParaRPr lang="zh-CN" altLang="en-US" b="1" dirty="0">
              <a:solidFill>
                <a:schemeClr val="bg1"/>
              </a:solidFill>
            </a:endParaRPr>
          </a:p>
        </p:txBody>
      </p:sp>
      <p:sp>
        <p:nvSpPr>
          <p:cNvPr id="2" name="Rectangle 1"/>
          <p:cNvSpPr>
            <a:spLocks noChangeArrowheads="1"/>
          </p:cNvSpPr>
          <p:nvPr/>
        </p:nvSpPr>
        <p:spPr bwMode="auto">
          <a:xfrm>
            <a:off x="1122466" y="4600099"/>
            <a:ext cx="10085778" cy="85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lnSpc>
                <a:spcPct val="120000"/>
              </a:lnSpc>
              <a:spcBef>
                <a:spcPct val="0"/>
              </a:spcBef>
              <a:spcAft>
                <a:spcPts val="1200"/>
              </a:spcAft>
              <a:buFont typeface="Wingdings" panose="05000000000000000000" pitchFamily="2" charset="2"/>
              <a:buChar char="p"/>
            </a:pPr>
            <a:r>
              <a:rPr lang="zh-CN" altLang="en-US" sz="2200" dirty="0">
                <a:latin typeface="黑体" panose="02010609060101010101" pitchFamily="49" charset="-122"/>
                <a:ea typeface="黑体" panose="02010609060101010101" pitchFamily="49" charset="-122"/>
                <a:cs typeface="Times New Roman" panose="02020603050405020304" pitchFamily="18" charset="0"/>
              </a:rPr>
              <a:t>基于“热</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力学效应多是由能量热沉积诱导而出”这一基本认识</a:t>
            </a:r>
            <a:r>
              <a:rPr lang="en-US" altLang="zh-CN" sz="2200" baseline="30000" dirty="0">
                <a:latin typeface="黑体" panose="02010609060101010101" pitchFamily="49" charset="-122"/>
                <a:ea typeface="黑体" panose="02010609060101010101" pitchFamily="49" charset="-122"/>
                <a:cs typeface="Times New Roman" panose="02020603050405020304" pitchFamily="18" charset="0"/>
              </a:rPr>
              <a:t>2</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，提出了二极管阳极靶温度和热形变模拟计算方法。</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 name="矩形 2"/>
          <p:cNvSpPr/>
          <p:nvPr/>
        </p:nvSpPr>
        <p:spPr>
          <a:xfrm>
            <a:off x="1122466" y="6273484"/>
            <a:ext cx="4102405" cy="215444"/>
          </a:xfrm>
          <a:prstGeom prst="rect">
            <a:avLst/>
          </a:prstGeom>
        </p:spPr>
        <p:txBody>
          <a:bodyPr wrap="none">
            <a:spAutoFit/>
          </a:bodyPr>
          <a:lstStyle/>
          <a:p>
            <a:r>
              <a:rPr lang="en-US" altLang="zh-CN" sz="800" kern="100" dirty="0">
                <a:latin typeface="Times New Roman" panose="02020603050405020304" pitchFamily="18" charset="0"/>
                <a:cs typeface="Times New Roman" panose="02020603050405020304" pitchFamily="18" charset="0"/>
              </a:rPr>
              <a:t>2 </a:t>
            </a:r>
            <a:r>
              <a:rPr lang="zh-CN" altLang="zh-CN" sz="800" kern="100" dirty="0">
                <a:latin typeface="Times New Roman" panose="02020603050405020304" pitchFamily="18" charset="0"/>
                <a:cs typeface="Times New Roman" panose="02020603050405020304" pitchFamily="18" charset="0"/>
              </a:rPr>
              <a:t>乔登江</a:t>
            </a:r>
            <a:r>
              <a:rPr lang="en-US" altLang="zh-CN" sz="800" kern="100" dirty="0">
                <a:latin typeface="Times New Roman" panose="02020603050405020304" pitchFamily="18" charset="0"/>
              </a:rPr>
              <a:t>.</a:t>
            </a:r>
            <a:r>
              <a:rPr lang="zh-CN" altLang="zh-CN" sz="800" kern="100" dirty="0">
                <a:latin typeface="Times New Roman" panose="02020603050405020304" pitchFamily="18" charset="0"/>
                <a:cs typeface="Times New Roman" panose="02020603050405020304" pitchFamily="18" charset="0"/>
              </a:rPr>
              <a:t>脉冲</a:t>
            </a:r>
            <a:r>
              <a:rPr lang="en-US" altLang="zh-CN" sz="800" kern="100" dirty="0">
                <a:latin typeface="Times New Roman" panose="02020603050405020304" pitchFamily="18" charset="0"/>
              </a:rPr>
              <a:t>x</a:t>
            </a:r>
            <a:r>
              <a:rPr lang="zh-CN" altLang="zh-CN" sz="800" kern="100" dirty="0">
                <a:latin typeface="Times New Roman" panose="02020603050405020304" pitchFamily="18" charset="0"/>
                <a:cs typeface="Times New Roman" panose="02020603050405020304" pitchFamily="18" charset="0"/>
              </a:rPr>
              <a:t>射线热</a:t>
            </a:r>
            <a:r>
              <a:rPr lang="en-US" altLang="zh-CN" sz="800" kern="100" dirty="0">
                <a:latin typeface="Times New Roman" panose="02020603050405020304" pitchFamily="18" charset="0"/>
              </a:rPr>
              <a:t>-</a:t>
            </a:r>
            <a:r>
              <a:rPr lang="zh-CN" altLang="zh-CN" sz="800" kern="100" dirty="0">
                <a:latin typeface="Times New Roman" panose="02020603050405020304" pitchFamily="18" charset="0"/>
                <a:cs typeface="Times New Roman" panose="02020603050405020304" pitchFamily="18" charset="0"/>
              </a:rPr>
              <a:t>力学效应及加固技术基础</a:t>
            </a:r>
            <a:r>
              <a:rPr lang="en-US" altLang="zh-CN" sz="800" kern="100" dirty="0">
                <a:latin typeface="Times New Roman" panose="02020603050405020304" pitchFamily="18" charset="0"/>
              </a:rPr>
              <a:t>[M]. </a:t>
            </a:r>
            <a:r>
              <a:rPr lang="zh-CN" altLang="zh-CN" sz="800" kern="100" dirty="0">
                <a:latin typeface="Times New Roman" panose="02020603050405020304" pitchFamily="18" charset="0"/>
                <a:cs typeface="Times New Roman" panose="02020603050405020304" pitchFamily="18" charset="0"/>
              </a:rPr>
              <a:t>北京</a:t>
            </a:r>
            <a:r>
              <a:rPr lang="en-US" altLang="zh-CN" sz="800" kern="100" dirty="0">
                <a:latin typeface="Times New Roman" panose="02020603050405020304" pitchFamily="18" charset="0"/>
              </a:rPr>
              <a:t>:</a:t>
            </a:r>
            <a:r>
              <a:rPr lang="zh-CN" altLang="zh-CN" sz="800" kern="100" dirty="0">
                <a:latin typeface="Times New Roman" panose="02020603050405020304" pitchFamily="18" charset="0"/>
                <a:cs typeface="Times New Roman" panose="02020603050405020304" pitchFamily="18" charset="0"/>
              </a:rPr>
              <a:t>国防工业出版社</a:t>
            </a:r>
            <a:r>
              <a:rPr lang="en-US" altLang="zh-CN" sz="800" kern="100" dirty="0">
                <a:latin typeface="Times New Roman" panose="02020603050405020304" pitchFamily="18" charset="0"/>
              </a:rPr>
              <a:t>, 2012: </a:t>
            </a:r>
            <a:r>
              <a:rPr lang="zh-CN" altLang="zh-CN" sz="800" kern="100" dirty="0">
                <a:latin typeface="Times New Roman" panose="02020603050405020304" pitchFamily="18" charset="0"/>
                <a:cs typeface="Times New Roman" panose="02020603050405020304" pitchFamily="18" charset="0"/>
              </a:rPr>
              <a:t>第</a:t>
            </a:r>
            <a:r>
              <a:rPr lang="en-US" altLang="zh-CN" sz="800" kern="100" dirty="0">
                <a:latin typeface="Times New Roman" panose="02020603050405020304" pitchFamily="18" charset="0"/>
              </a:rPr>
              <a:t>99</a:t>
            </a:r>
            <a:r>
              <a:rPr lang="zh-CN" altLang="zh-CN" sz="800" kern="100" dirty="0">
                <a:latin typeface="Times New Roman" panose="02020603050405020304" pitchFamily="18" charset="0"/>
                <a:cs typeface="Times New Roman" panose="02020603050405020304" pitchFamily="18" charset="0"/>
              </a:rPr>
              <a:t>页</a:t>
            </a:r>
            <a:r>
              <a:rPr lang="en-US" altLang="zh-CN" sz="800" kern="100" dirty="0">
                <a:latin typeface="Times New Roman" panose="02020603050405020304" pitchFamily="18" charset="0"/>
              </a:rPr>
              <a:t>.</a:t>
            </a:r>
            <a:endParaRPr lang="zh-CN" altLang="en-US" dirty="0"/>
          </a:p>
        </p:txBody>
      </p:sp>
      <p:sp>
        <p:nvSpPr>
          <p:cNvPr id="6" name="矩形 5"/>
          <p:cNvSpPr/>
          <p:nvPr/>
        </p:nvSpPr>
        <p:spPr>
          <a:xfrm>
            <a:off x="1073187" y="1785742"/>
            <a:ext cx="10282893" cy="2508379"/>
          </a:xfrm>
          <a:prstGeom prst="rect">
            <a:avLst/>
          </a:prstGeom>
        </p:spPr>
        <p:txBody>
          <a:bodyPr wrap="square">
            <a:spAutoFit/>
          </a:bodyPr>
          <a:lstStyle/>
          <a:p>
            <a:pPr marL="285750" indent="-285750" eaLnBrk="0" fontAlgn="base" hangingPunct="0">
              <a:spcBef>
                <a:spcPct val="0"/>
              </a:spcBef>
              <a:spcAft>
                <a:spcPts val="600"/>
              </a:spcAft>
              <a:buFont typeface="Wingdings" panose="05000000000000000000" pitchFamily="2" charset="2"/>
              <a:buChar char="p"/>
            </a:pPr>
            <a:r>
              <a:rPr lang="zh-CN" altLang="en-US" sz="2200" dirty="0">
                <a:latin typeface="黑体" panose="02010609060101010101" pitchFamily="49" charset="-122"/>
                <a:ea typeface="黑体" panose="02010609060101010101" pitchFamily="49" charset="-122"/>
                <a:cs typeface="Times New Roman" panose="02020603050405020304" pitchFamily="18" charset="0"/>
              </a:rPr>
              <a:t>这一问题尚待解决的主要难题包括：</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742950" lvl="1" indent="-285750" eaLnBrk="0" fontAlgn="base" hangingPunct="0">
              <a:spcBef>
                <a:spcPts val="600"/>
              </a:spcBef>
              <a:spcAft>
                <a:spcPct val="0"/>
              </a:spcAft>
              <a:buFont typeface="Arial" panose="020B0604020202020204" pitchFamily="34" charset="0"/>
              <a:buChar char="•"/>
            </a:pPr>
            <a:r>
              <a:rPr lang="zh-CN" altLang="en-US" sz="2200" dirty="0">
                <a:latin typeface="黑体" panose="02010609060101010101" pitchFamily="49" charset="-122"/>
                <a:ea typeface="黑体" panose="02010609060101010101" pitchFamily="49" charset="-122"/>
                <a:cs typeface="Times New Roman" panose="02020603050405020304" pitchFamily="18" charset="0"/>
              </a:rPr>
              <a:t>不同构型的强流二极管，电子束对靶的热</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力学损伤程度如何；</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742950" lvl="1" indent="-285750" eaLnBrk="0" fontAlgn="base" hangingPunct="0">
              <a:spcBef>
                <a:spcPts val="600"/>
              </a:spcBef>
              <a:spcAft>
                <a:spcPct val="0"/>
              </a:spcAft>
              <a:buFont typeface="Arial" panose="020B0604020202020204" pitchFamily="34" charset="0"/>
              <a:buChar char="•"/>
            </a:pPr>
            <a:r>
              <a:rPr lang="zh-CN" altLang="en-US" sz="2200" dirty="0">
                <a:latin typeface="黑体" panose="02010609060101010101" pitchFamily="49" charset="-122"/>
                <a:ea typeface="黑体" panose="02010609060101010101" pitchFamily="49" charset="-122"/>
                <a:cs typeface="Times New Roman" panose="02020603050405020304" pitchFamily="18" charset="0"/>
              </a:rPr>
              <a:t>同一构型，不同工作条件（电压、离子流不同）电子束对靶的损伤情况；</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742950" lvl="1" indent="-285750" eaLnBrk="0" fontAlgn="base" hangingPunct="0">
              <a:spcBef>
                <a:spcPts val="600"/>
              </a:spcBef>
              <a:spcAft>
                <a:spcPct val="0"/>
              </a:spcAft>
              <a:buFont typeface="Arial" panose="020B0604020202020204" pitchFamily="34" charset="0"/>
              <a:buChar char="•"/>
            </a:pPr>
            <a:r>
              <a:rPr lang="zh-CN" altLang="en-US" sz="2200" dirty="0">
                <a:latin typeface="黑体" panose="02010609060101010101" pitchFamily="49" charset="-122"/>
                <a:ea typeface="黑体" panose="02010609060101010101" pitchFamily="49" charset="-122"/>
                <a:cs typeface="Times New Roman" panose="02020603050405020304" pitchFamily="18" charset="0"/>
              </a:rPr>
              <a:t>二极管设计阶段如何将靶的热</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力学损伤纳入考量；</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742950" lvl="1" indent="-285750" eaLnBrk="0" fontAlgn="base" hangingPunct="0">
              <a:spcBef>
                <a:spcPts val="600"/>
              </a:spcBef>
              <a:spcAft>
                <a:spcPct val="0"/>
              </a:spcAft>
              <a:buFont typeface="Arial" panose="020B0604020202020204" pitchFamily="34" charset="0"/>
              <a:buChar char="•"/>
            </a:pPr>
            <a:r>
              <a:rPr lang="zh-CN" altLang="en-US" sz="2200" dirty="0">
                <a:latin typeface="黑体" panose="02010609060101010101" pitchFamily="49" charset="-122"/>
                <a:ea typeface="黑体" panose="02010609060101010101" pitchFamily="49" charset="-122"/>
                <a:cs typeface="Times New Roman" panose="02020603050405020304" pitchFamily="18" charset="0"/>
              </a:rPr>
              <a:t>工程运行中，如何</a:t>
            </a:r>
            <a:r>
              <a:rPr lang="zh-CN" altLang="en-US" sz="2200" dirty="0" smtClean="0">
                <a:latin typeface="黑体" panose="02010609060101010101" pitchFamily="49" charset="-122"/>
                <a:ea typeface="黑体" panose="02010609060101010101" pitchFamily="49" charset="-122"/>
                <a:cs typeface="Times New Roman" panose="02020603050405020304" pitchFamily="18" charset="0"/>
              </a:rPr>
              <a:t>预测靶</a:t>
            </a:r>
            <a:r>
              <a:rPr lang="zh-CN" altLang="en-US" sz="2200" dirty="0">
                <a:latin typeface="黑体" panose="02010609060101010101" pitchFamily="49" charset="-122"/>
                <a:ea typeface="黑体" panose="02010609060101010101" pitchFamily="49" charset="-122"/>
                <a:cs typeface="Times New Roman" panose="02020603050405020304" pitchFamily="18" charset="0"/>
              </a:rPr>
              <a:t>热</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力学损伤和腔体、阴极的污损情况从而制定高效率的维护方案。</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936220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b="1" dirty="0">
                <a:solidFill>
                  <a:schemeClr val="bg1"/>
                </a:solidFill>
              </a:rPr>
              <a:t>2 </a:t>
            </a:r>
            <a:r>
              <a:rPr lang="zh-CN" altLang="en-US" b="1" dirty="0">
                <a:solidFill>
                  <a:schemeClr val="bg1"/>
                </a:solidFill>
              </a:rPr>
              <a:t>模拟方法</a:t>
            </a:r>
          </a:p>
        </p:txBody>
      </p:sp>
      <p:sp>
        <p:nvSpPr>
          <p:cNvPr id="2" name="矩形 1"/>
          <p:cNvSpPr/>
          <p:nvPr/>
        </p:nvSpPr>
        <p:spPr>
          <a:xfrm>
            <a:off x="1002007" y="1726388"/>
            <a:ext cx="1083591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该方案首先须通过二极管的粒子模拟（</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Particle in cell, PIC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Monte Carlo</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MC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）模拟，获得靶不同工作参数下的能量沉积剖面；以能量沉积剖面为输入参数，采用有限元算法（</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Finite Element Method, FEM</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）计算靶的温度分布和热形变。此方法对上述四个问题的解决提供了助力。 </a:t>
            </a:r>
          </a:p>
        </p:txBody>
      </p:sp>
      <p:graphicFrame>
        <p:nvGraphicFramePr>
          <p:cNvPr id="6" name="对象 5"/>
          <p:cNvGraphicFramePr>
            <a:graphicFrameLocks noChangeAspect="1"/>
          </p:cNvGraphicFramePr>
          <p:nvPr>
            <p:extLst>
              <p:ext uri="{D42A27DB-BD31-4B8C-83A1-F6EECF244321}">
                <p14:modId xmlns:p14="http://schemas.microsoft.com/office/powerpoint/2010/main" val="1141061785"/>
              </p:ext>
            </p:extLst>
          </p:nvPr>
        </p:nvGraphicFramePr>
        <p:xfrm>
          <a:off x="3294015" y="3859894"/>
          <a:ext cx="5890518" cy="1916584"/>
        </p:xfrm>
        <a:graphic>
          <a:graphicData uri="http://schemas.openxmlformats.org/presentationml/2006/ole">
            <mc:AlternateContent xmlns:mc="http://schemas.openxmlformats.org/markup-compatibility/2006">
              <mc:Choice xmlns:v="urn:schemas-microsoft-com:vml" Requires="v">
                <p:oleObj spid="_x0000_s3122" name="Visio" r:id="rId4" imgW="5181690" imgH="1685880" progId="Visio.Drawing.15">
                  <p:embed/>
                </p:oleObj>
              </mc:Choice>
              <mc:Fallback>
                <p:oleObj name="Visio" r:id="rId4" imgW="5181690" imgH="1685880"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4015" y="3859894"/>
                        <a:ext cx="5890518" cy="1916584"/>
                      </a:xfrm>
                      <a:prstGeom prst="rect">
                        <a:avLst/>
                      </a:prstGeom>
                      <a:noFill/>
                    </p:spPr>
                  </p:pic>
                </p:oleObj>
              </mc:Fallback>
            </mc:AlternateContent>
          </a:graphicData>
        </a:graphic>
      </p:graphicFrame>
      <p:sp>
        <p:nvSpPr>
          <p:cNvPr id="7" name="矩形 6"/>
          <p:cNvSpPr/>
          <p:nvPr/>
        </p:nvSpPr>
        <p:spPr>
          <a:xfrm>
            <a:off x="4349228" y="5915214"/>
            <a:ext cx="3863481" cy="276999"/>
          </a:xfrm>
          <a:prstGeom prst="rect">
            <a:avLst/>
          </a:prstGeom>
        </p:spPr>
        <p:txBody>
          <a:bodyPr wrap="square">
            <a:spAutoFit/>
          </a:bodyPr>
          <a:lstStyle/>
          <a:p>
            <a:pPr algn="ctr"/>
            <a:r>
              <a:rPr lang="zh-CN" altLang="zh-CN" sz="1200" kern="100" dirty="0">
                <a:latin typeface="Times New Roman" panose="02020603050405020304" pitchFamily="18" charset="0"/>
                <a:cs typeface="Times New Roman" panose="02020603050405020304" pitchFamily="18" charset="0"/>
              </a:rPr>
              <a:t>图</a:t>
            </a:r>
            <a:r>
              <a:rPr lang="zh-CN" altLang="zh-CN" sz="1200" kern="100" dirty="0">
                <a:ea typeface="Times New Roman" panose="02020603050405020304" pitchFamily="18" charset="0"/>
              </a:rPr>
              <a:t> </a:t>
            </a:r>
            <a:r>
              <a:rPr lang="en-US" altLang="zh-CN" sz="1200" kern="100" dirty="0">
                <a:latin typeface="Times New Roman" panose="02020603050405020304" pitchFamily="18" charset="0"/>
              </a:rPr>
              <a:t>2 </a:t>
            </a:r>
            <a:r>
              <a:rPr lang="zh-CN" altLang="zh-CN" sz="1200" kern="100" dirty="0">
                <a:latin typeface="Times New Roman" panose="02020603050405020304" pitchFamily="18" charset="0"/>
                <a:cs typeface="Times New Roman" panose="02020603050405020304" pitchFamily="18" charset="0"/>
              </a:rPr>
              <a:t>阳极靶温度和热应力模拟方法示意图</a:t>
            </a:r>
            <a:endParaRPr lang="zh-CN" altLang="en-US" sz="1200" dirty="0"/>
          </a:p>
        </p:txBody>
      </p:sp>
      <p:sp>
        <p:nvSpPr>
          <p:cNvPr id="8" name="矩形 7"/>
          <p:cNvSpPr/>
          <p:nvPr/>
        </p:nvSpPr>
        <p:spPr>
          <a:xfrm>
            <a:off x="1002007" y="3055000"/>
            <a:ext cx="1083591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阳极离子流的模拟是</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PIC</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模型建立的关键</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。采用电子与时域气体薄层碰撞和靶材直接电离发射</a:t>
            </a:r>
            <a:r>
              <a:rPr lang="fr-FR" altLang="zh-CN" sz="2000" dirty="0">
                <a:latin typeface="Times New Roman" panose="02020603050405020304" pitchFamily="18" charset="0"/>
                <a:ea typeface="黑体" panose="02010609060101010101" pitchFamily="49" charset="-122"/>
                <a:cs typeface="Times New Roman" panose="02020603050405020304" pitchFamily="18" charset="0"/>
              </a:rPr>
              <a:t>H</a:t>
            </a:r>
            <a:r>
              <a:rPr lang="fr-FR" altLang="zh-CN" sz="2000" baseline="30000" dirty="0">
                <a:latin typeface="Times New Roman" panose="02020603050405020304" pitchFamily="18" charset="0"/>
                <a:ea typeface="黑体" panose="02010609060101010101" pitchFamily="49" charset="-122"/>
                <a:cs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的方法分别模拟气体解吸附和电极材料发射这两种物理过程</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3-5</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9" name="矩形 8"/>
          <p:cNvSpPr/>
          <p:nvPr/>
        </p:nvSpPr>
        <p:spPr>
          <a:xfrm>
            <a:off x="1002007" y="6143718"/>
            <a:ext cx="6999515" cy="374461"/>
          </a:xfrm>
          <a:prstGeom prst="rect">
            <a:avLst/>
          </a:prstGeom>
        </p:spPr>
        <p:txBody>
          <a:bodyPr wrap="square">
            <a:spAutoFit/>
          </a:bodyPr>
          <a:lstStyle/>
          <a:p>
            <a:pPr marR="50165" algn="just">
              <a:lnSpc>
                <a:spcPts val="1100"/>
              </a:lnSpc>
              <a:buSzPts val="750"/>
            </a:pPr>
            <a:r>
              <a:rPr lang="en-US" altLang="zh-CN" sz="800" kern="100" dirty="0">
                <a:latin typeface="Times New Roman" panose="02020603050405020304" pitchFamily="18" charset="0"/>
                <a:cs typeface="Times New Roman" panose="02020603050405020304" pitchFamily="18" charset="0"/>
              </a:rPr>
              <a:t>3 Kelly J G, Goldstein S A, Swain D W. Journal of Applied Physics, 1975, 46(10): 4604-4605.    4 </a:t>
            </a:r>
            <a:r>
              <a:rPr lang="en-US" altLang="zh-CN" sz="800" kern="100" dirty="0" err="1">
                <a:latin typeface="Times New Roman" panose="02020603050405020304" pitchFamily="18" charset="0"/>
                <a:cs typeface="Times New Roman" panose="02020603050405020304" pitchFamily="18" charset="0"/>
              </a:rPr>
              <a:t>Cai</a:t>
            </a:r>
            <a:r>
              <a:rPr lang="en-US" altLang="zh-CN" sz="800" kern="100" dirty="0">
                <a:latin typeface="Times New Roman" panose="02020603050405020304" pitchFamily="18" charset="0"/>
                <a:cs typeface="Times New Roman" panose="02020603050405020304" pitchFamily="18" charset="0"/>
              </a:rPr>
              <a:t> D, Liu L, </a:t>
            </a:r>
            <a:r>
              <a:rPr lang="en-US" altLang="zh-CN" sz="800" kern="100" dirty="0" err="1">
                <a:latin typeface="Times New Roman" panose="02020603050405020304" pitchFamily="18" charset="0"/>
                <a:cs typeface="Times New Roman" panose="02020603050405020304" pitchFamily="18" charset="0"/>
              </a:rPr>
              <a:t>Ju</a:t>
            </a:r>
            <a:r>
              <a:rPr lang="en-US" altLang="zh-CN" sz="800" kern="100" dirty="0">
                <a:latin typeface="Times New Roman" panose="02020603050405020304" pitchFamily="18" charset="0"/>
                <a:cs typeface="Times New Roman" panose="02020603050405020304" pitchFamily="18" charset="0"/>
              </a:rPr>
              <a:t> J C, et al. Physics of Plasmas, 2015, 22(7):073108.</a:t>
            </a:r>
          </a:p>
          <a:p>
            <a:pPr marR="50165" algn="just">
              <a:lnSpc>
                <a:spcPts val="1100"/>
              </a:lnSpc>
              <a:buSzPts val="750"/>
            </a:pPr>
            <a:r>
              <a:rPr lang="en-US" altLang="zh-CN" sz="800" kern="100" dirty="0">
                <a:latin typeface="Times New Roman" panose="02020603050405020304" pitchFamily="18" charset="0"/>
                <a:cs typeface="Times New Roman" panose="02020603050405020304" pitchFamily="18" charset="0"/>
              </a:rPr>
              <a:t>5 </a:t>
            </a:r>
            <a:r>
              <a:rPr lang="zh-CN" altLang="zh-CN" sz="800" dirty="0">
                <a:latin typeface="Times New Roman" panose="02020603050405020304" pitchFamily="18" charset="0"/>
                <a:cs typeface="Times New Roman" panose="02020603050405020304" pitchFamily="18" charset="0"/>
              </a:rPr>
              <a:t>胡杨</a:t>
            </a:r>
            <a:r>
              <a:rPr lang="en-US" altLang="zh-CN" sz="800" dirty="0">
                <a:latin typeface="Times New Roman" panose="02020603050405020304" pitchFamily="18" charset="0"/>
                <a:cs typeface="Times New Roman" panose="02020603050405020304" pitchFamily="18" charset="0"/>
              </a:rPr>
              <a:t>. </a:t>
            </a:r>
            <a:r>
              <a:rPr lang="zh-CN" altLang="zh-CN" sz="800" dirty="0">
                <a:latin typeface="Times New Roman" panose="02020603050405020304" pitchFamily="18" charset="0"/>
                <a:cs typeface="Times New Roman" panose="02020603050405020304" pitchFamily="18" charset="0"/>
              </a:rPr>
              <a:t>伽马辐照二极管复合阳极等离子体物理特性研究</a:t>
            </a:r>
            <a:r>
              <a:rPr lang="en-US" altLang="zh-CN" sz="800" dirty="0">
                <a:latin typeface="Times New Roman" panose="02020603050405020304" pitchFamily="18" charset="0"/>
                <a:cs typeface="Times New Roman" panose="02020603050405020304" pitchFamily="18" charset="0"/>
              </a:rPr>
              <a:t>[R]. </a:t>
            </a:r>
            <a:r>
              <a:rPr lang="zh-CN" altLang="zh-CN" sz="800" dirty="0">
                <a:latin typeface="Times New Roman" panose="02020603050405020304" pitchFamily="18" charset="0"/>
                <a:cs typeface="Times New Roman" panose="02020603050405020304" pitchFamily="18" charset="0"/>
              </a:rPr>
              <a:t>国家自然科学基金</a:t>
            </a:r>
            <a:r>
              <a:rPr lang="en-US" altLang="zh-CN" sz="800" dirty="0">
                <a:latin typeface="Times New Roman" panose="02020603050405020304" pitchFamily="18" charset="0"/>
                <a:cs typeface="Times New Roman" panose="02020603050405020304" pitchFamily="18" charset="0"/>
              </a:rPr>
              <a:t>, 2021.</a:t>
            </a:r>
            <a:endParaRPr lang="zh-CN" altLang="zh-CN" sz="2400" kern="100" dirty="0">
              <a:latin typeface="Times New Roman" panose="02020603050405020304" pitchFamily="18" charset="0"/>
              <a:cs typeface="Times New Roman" panose="02020603050405020304" pitchFamily="18" charset="0"/>
            </a:endParaRPr>
          </a:p>
        </p:txBody>
      </p:sp>
      <p:sp>
        <p:nvSpPr>
          <p:cNvPr id="10" name="矩形 9"/>
          <p:cNvSpPr/>
          <p:nvPr/>
        </p:nvSpPr>
        <p:spPr>
          <a:xfrm>
            <a:off x="732621" y="1345946"/>
            <a:ext cx="559395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altLang="zh-CN" sz="2200" b="1" dirty="0">
                <a:latin typeface="黑体" panose="02010609060101010101" pitchFamily="49" charset="-122"/>
                <a:ea typeface="黑体" panose="02010609060101010101" pitchFamily="49" charset="-122"/>
                <a:cs typeface="Times New Roman" panose="02020603050405020304" pitchFamily="18" charset="0"/>
              </a:rPr>
              <a:t>2.1 </a:t>
            </a:r>
            <a:r>
              <a:rPr lang="zh-CN" altLang="en-US" sz="2200" b="1" dirty="0">
                <a:latin typeface="黑体" panose="02010609060101010101" pitchFamily="49" charset="-122"/>
                <a:ea typeface="黑体" panose="02010609060101010101" pitchFamily="49" charset="-122"/>
                <a:cs typeface="Times New Roman" panose="02020603050405020304" pitchFamily="18" charset="0"/>
              </a:rPr>
              <a:t>方法</a:t>
            </a:r>
          </a:p>
        </p:txBody>
      </p:sp>
    </p:spTree>
    <p:extLst>
      <p:ext uri="{BB962C8B-B14F-4D97-AF65-F5344CB8AC3E}">
        <p14:creationId xmlns:p14="http://schemas.microsoft.com/office/powerpoint/2010/main" val="4056358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b="1" dirty="0">
                <a:solidFill>
                  <a:schemeClr val="bg1"/>
                </a:solidFill>
              </a:rPr>
              <a:t>2 </a:t>
            </a:r>
            <a:r>
              <a:rPr lang="zh-CN" altLang="en-US" b="1" dirty="0">
                <a:solidFill>
                  <a:schemeClr val="bg1"/>
                </a:solidFill>
              </a:rPr>
              <a:t>模拟方法</a:t>
            </a:r>
          </a:p>
        </p:txBody>
      </p:sp>
      <p:sp>
        <p:nvSpPr>
          <p:cNvPr id="8" name="矩形 7"/>
          <p:cNvSpPr/>
          <p:nvPr/>
        </p:nvSpPr>
        <p:spPr>
          <a:xfrm>
            <a:off x="938068" y="1397504"/>
            <a:ext cx="559395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altLang="zh-CN" sz="2000" b="1" dirty="0">
                <a:latin typeface="黑体" panose="02010609060101010101" pitchFamily="49" charset="-122"/>
                <a:ea typeface="黑体" panose="02010609060101010101" pitchFamily="49" charset="-122"/>
                <a:cs typeface="Times New Roman" panose="02020603050405020304" pitchFamily="18" charset="0"/>
              </a:rPr>
              <a:t>2.2 </a:t>
            </a:r>
            <a:r>
              <a:rPr lang="zh-CN" altLang="en-US" sz="2200" b="1" dirty="0">
                <a:latin typeface="黑体" panose="02010609060101010101" pitchFamily="49" charset="-122"/>
                <a:ea typeface="黑体" panose="02010609060101010101" pitchFamily="49" charset="-122"/>
                <a:cs typeface="Times New Roman" panose="02020603050405020304" pitchFamily="18" charset="0"/>
              </a:rPr>
              <a:t>步骤</a:t>
            </a:r>
          </a:p>
        </p:txBody>
      </p:sp>
      <p:sp>
        <p:nvSpPr>
          <p:cNvPr id="5" name="矩形 4"/>
          <p:cNvSpPr/>
          <p:nvPr/>
        </p:nvSpPr>
        <p:spPr>
          <a:xfrm>
            <a:off x="1308632" y="1953974"/>
            <a:ext cx="9948891" cy="3477875"/>
          </a:xfrm>
          <a:prstGeom prst="rect">
            <a:avLst/>
          </a:prstGeom>
        </p:spPr>
        <p:txBody>
          <a:bodyPr wrap="square">
            <a:spAutoFit/>
          </a:bodyPr>
          <a:lstStyle/>
          <a:p>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①</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电子束能谱、入射角分布及落点分布</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②</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建立电子束轰击阳极靶的</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MC</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模型，设靶半径为</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r</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，分成</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n</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层，每层厚度Δ</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z</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。将前述电子束参数作为</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MC</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模型中电子的初始参数，计算得电子束在阳极靶中第</a:t>
            </a:r>
            <a:r>
              <a:rPr lang="en-US" altLang="zh-CN" sz="2000" i="1" dirty="0" err="1">
                <a:latin typeface="Times New Roman" panose="02020603050405020304" pitchFamily="18" charset="0"/>
                <a:ea typeface="黑体" panose="02010609060101010101" pitchFamily="49" charset="-122"/>
                <a:cs typeface="Times New Roman" panose="02020603050405020304" pitchFamily="18" charset="0"/>
              </a:rPr>
              <a:t>i</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层（</a:t>
            </a:r>
            <a:r>
              <a:rPr lang="en-US" altLang="zh-CN" sz="2000" i="1" dirty="0" err="1">
                <a:latin typeface="Times New Roman" panose="02020603050405020304" pitchFamily="18" charset="0"/>
                <a:ea typeface="黑体" panose="02010609060101010101" pitchFamily="49" charset="-122"/>
                <a:cs typeface="Times New Roman" panose="02020603050405020304" pitchFamily="18" charset="0"/>
              </a:rPr>
              <a:t>i</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=1,…n</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）中的归一化单位质量能量沉积值</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W</a:t>
            </a:r>
            <a:r>
              <a:rPr lang="en-US" altLang="zh-CN" sz="2000" i="1" baseline="-25000" dirty="0">
                <a:latin typeface="Times New Roman" panose="02020603050405020304" pitchFamily="18" charset="0"/>
                <a:ea typeface="黑体" panose="02010609060101010101" pitchFamily="49" charset="-122"/>
                <a:cs typeface="Times New Roman" panose="02020603050405020304" pitchFamily="18" charset="0"/>
              </a:rPr>
              <a:t>i</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，单位为</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J/g</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③</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将各层能量沉积值</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W</a:t>
            </a:r>
            <a:r>
              <a:rPr lang="en-US" altLang="zh-CN" sz="2000" i="1" baseline="-25000" dirty="0">
                <a:latin typeface="Times New Roman" panose="02020603050405020304" pitchFamily="18" charset="0"/>
                <a:ea typeface="黑体" panose="02010609060101010101" pitchFamily="49" charset="-122"/>
                <a:cs typeface="Times New Roman" panose="02020603050405020304" pitchFamily="18" charset="0"/>
              </a:rPr>
              <a:t>i</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与二极管工作时间</a:t>
            </a:r>
            <a:r>
              <a:rPr lang="en-US" altLang="zh-CN" sz="2000" i="1" dirty="0" err="1">
                <a:latin typeface="Times New Roman" panose="02020603050405020304" pitchFamily="18" charset="0"/>
                <a:ea typeface="黑体" panose="02010609060101010101" pitchFamily="49" charset="-122"/>
                <a:cs typeface="Times New Roman" panose="02020603050405020304" pitchFamily="18" charset="0"/>
              </a:rPr>
              <a:t>t</a:t>
            </a:r>
            <a:r>
              <a:rPr lang="en-US" altLang="zh-CN" sz="2000" baseline="-25000" dirty="0" err="1">
                <a:latin typeface="Times New Roman" panose="02020603050405020304" pitchFamily="18" charset="0"/>
                <a:ea typeface="黑体" panose="02010609060101010101" pitchFamily="49" charset="-122"/>
                <a:cs typeface="Times New Roman" panose="02020603050405020304" pitchFamily="18" charset="0"/>
              </a:rPr>
              <a:t>0</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、电子数目</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N</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靶</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密度</a:t>
            </a:r>
            <a:r>
              <a:rPr lang="en-US" altLang="zh-CN" sz="2000" i="1" dirty="0" smtClean="0">
                <a:latin typeface="Times New Roman" panose="02020603050405020304" pitchFamily="18" charset="0"/>
                <a:ea typeface="黑体" panose="02010609060101010101" pitchFamily="49" charset="-122"/>
                <a:cs typeface="Times New Roman" panose="02020603050405020304" pitchFamily="18" charset="0"/>
              </a:rPr>
              <a:t>ρ</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相</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关联，得各层热源功率密度</a:t>
            </a:r>
            <a:r>
              <a:rPr lang="en-US" altLang="zh-CN" sz="2000" i="1" dirty="0" smtClean="0">
                <a:latin typeface="Times New Roman" panose="02020603050405020304" pitchFamily="18" charset="0"/>
                <a:ea typeface="黑体" panose="02010609060101010101" pitchFamily="49" charset="-122"/>
                <a:cs typeface="Times New Roman" panose="02020603050405020304" pitchFamily="18" charset="0"/>
              </a:rPr>
              <a:t>p</a:t>
            </a:r>
            <a:r>
              <a:rPr lang="en-US" altLang="zh-CN" sz="2000" i="1" baseline="-25000" dirty="0" smtClean="0">
                <a:latin typeface="Times New Roman" panose="02020603050405020304" pitchFamily="18" charset="0"/>
                <a:ea typeface="黑体" panose="02010609060101010101" pitchFamily="49" charset="-122"/>
                <a:cs typeface="Times New Roman" panose="02020603050405020304" pitchFamily="18" charset="0"/>
              </a:rPr>
              <a:t>i</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w/m</a:t>
            </a:r>
            <a:r>
              <a:rPr lang="en-US" altLang="zh-CN" sz="2000" baseline="30000" dirty="0" smtClean="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将各层热源参数馈入有限元模型中靶的不同深度上，即可开始计算靶的温度和热应力。</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10" name="对象 9"/>
          <p:cNvGraphicFramePr>
            <a:graphicFrameLocks noChangeAspect="1"/>
          </p:cNvGraphicFramePr>
          <p:nvPr>
            <p:extLst>
              <p:ext uri="{D42A27DB-BD31-4B8C-83A1-F6EECF244321}">
                <p14:modId xmlns:p14="http://schemas.microsoft.com/office/powerpoint/2010/main" val="3367156180"/>
              </p:ext>
            </p:extLst>
          </p:nvPr>
        </p:nvGraphicFramePr>
        <p:xfrm>
          <a:off x="3278567" y="5509466"/>
          <a:ext cx="1401476" cy="429281"/>
        </p:xfrm>
        <a:graphic>
          <a:graphicData uri="http://schemas.openxmlformats.org/presentationml/2006/ole">
            <mc:AlternateContent xmlns:mc="http://schemas.openxmlformats.org/markup-compatibility/2006">
              <mc:Choice xmlns:v="urn:schemas-microsoft-com:vml" Requires="v">
                <p:oleObj spid="_x0000_s4333" name="Equation" r:id="rId4" imgW="1054100" imgH="330200" progId="Equation.DSMT4">
                  <p:embed/>
                </p:oleObj>
              </mc:Choice>
              <mc:Fallback>
                <p:oleObj name="Equation" r:id="rId4" imgW="1054100" imgH="3302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8567" y="5509466"/>
                        <a:ext cx="1401476" cy="429281"/>
                      </a:xfrm>
                      <a:prstGeom prst="rect">
                        <a:avLst/>
                      </a:prstGeom>
                      <a:noFill/>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825876700"/>
              </p:ext>
            </p:extLst>
          </p:nvPr>
        </p:nvGraphicFramePr>
        <p:xfrm>
          <a:off x="3278568" y="2470375"/>
          <a:ext cx="1894324" cy="566120"/>
        </p:xfrm>
        <a:graphic>
          <a:graphicData uri="http://schemas.openxmlformats.org/presentationml/2006/ole">
            <mc:AlternateContent xmlns:mc="http://schemas.openxmlformats.org/markup-compatibility/2006">
              <mc:Choice xmlns:v="urn:schemas-microsoft-com:vml" Requires="v">
                <p:oleObj spid="_x0000_s4334" name="Equation" r:id="rId6" imgW="1651000" imgH="495300" progId="Equation.DSMT4">
                  <p:embed/>
                </p:oleObj>
              </mc:Choice>
              <mc:Fallback>
                <p:oleObj name="Equation" r:id="rId6" imgW="1651000" imgH="4953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568" y="2470375"/>
                        <a:ext cx="1894324" cy="566120"/>
                      </a:xfrm>
                      <a:prstGeom prst="rect">
                        <a:avLst/>
                      </a:prstGeom>
                      <a:noFill/>
                    </p:spPr>
                  </p:pic>
                </p:oleObj>
              </mc:Fallback>
            </mc:AlternateContent>
          </a:graphicData>
        </a:graphic>
      </p:graphicFrame>
      <p:graphicFrame>
        <p:nvGraphicFramePr>
          <p:cNvPr id="14" name="对象 13"/>
          <p:cNvGraphicFramePr>
            <a:graphicFrameLocks noChangeAspect="1"/>
          </p:cNvGraphicFramePr>
          <p:nvPr>
            <p:extLst>
              <p:ext uri="{D42A27DB-BD31-4B8C-83A1-F6EECF244321}">
                <p14:modId xmlns:p14="http://schemas.microsoft.com/office/powerpoint/2010/main" val="1596503379"/>
              </p:ext>
            </p:extLst>
          </p:nvPr>
        </p:nvGraphicFramePr>
        <p:xfrm>
          <a:off x="5598344" y="2455807"/>
          <a:ext cx="1098129" cy="565057"/>
        </p:xfrm>
        <a:graphic>
          <a:graphicData uri="http://schemas.openxmlformats.org/presentationml/2006/ole">
            <mc:AlternateContent xmlns:mc="http://schemas.openxmlformats.org/markup-compatibility/2006">
              <mc:Choice xmlns:v="urn:schemas-microsoft-com:vml" Requires="v">
                <p:oleObj spid="_x0000_s4335" name="Equation" r:id="rId8" imgW="977900" imgH="508000" progId="Equation.DSMT4">
                  <p:embed/>
                </p:oleObj>
              </mc:Choice>
              <mc:Fallback>
                <p:oleObj name="Equation" r:id="rId8" imgW="977900" imgH="508000"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8344" y="2455807"/>
                        <a:ext cx="1098129" cy="565057"/>
                      </a:xfrm>
                      <a:prstGeom prst="rect">
                        <a:avLst/>
                      </a:prstGeom>
                      <a:noFill/>
                    </p:spPr>
                  </p:pic>
                </p:oleObj>
              </mc:Fallback>
            </mc:AlternateContent>
          </a:graphicData>
        </a:graphic>
      </p:graphicFrame>
      <p:graphicFrame>
        <p:nvGraphicFramePr>
          <p:cNvPr id="16" name="对象 15"/>
          <p:cNvGraphicFramePr>
            <a:graphicFrameLocks noChangeAspect="1"/>
          </p:cNvGraphicFramePr>
          <p:nvPr>
            <p:extLst>
              <p:ext uri="{D42A27DB-BD31-4B8C-83A1-F6EECF244321}">
                <p14:modId xmlns:p14="http://schemas.microsoft.com/office/powerpoint/2010/main" val="1377088421"/>
              </p:ext>
            </p:extLst>
          </p:nvPr>
        </p:nvGraphicFramePr>
        <p:xfrm>
          <a:off x="5715000" y="5529263"/>
          <a:ext cx="3063875" cy="390525"/>
        </p:xfrm>
        <a:graphic>
          <a:graphicData uri="http://schemas.openxmlformats.org/presentationml/2006/ole">
            <mc:AlternateContent xmlns:mc="http://schemas.openxmlformats.org/markup-compatibility/2006">
              <mc:Choice xmlns:v="urn:schemas-microsoft-com:vml" Requires="v">
                <p:oleObj spid="_x0000_s4336" name="Equation" r:id="rId10" imgW="1968480" imgH="253800" progId="Equation.DSMT4">
                  <p:embed/>
                </p:oleObj>
              </mc:Choice>
              <mc:Fallback>
                <p:oleObj name="Equation" r:id="rId10" imgW="1968480" imgH="253800" progId="Equation.DSMT4">
                  <p:embed/>
                  <p:pic>
                    <p:nvPicPr>
                      <p:cNvPr id="0" name="Object 9"/>
                      <p:cNvPicPr>
                        <a:picLocks noChangeAspect="1" noChangeArrowheads="1"/>
                      </p:cNvPicPr>
                      <p:nvPr/>
                    </p:nvPicPr>
                    <p:blipFill>
                      <a:blip r:embed="rId11"/>
                      <a:srcRect/>
                      <a:stretch>
                        <a:fillRect/>
                      </a:stretch>
                    </p:blipFill>
                    <p:spPr bwMode="auto">
                      <a:xfrm>
                        <a:off x="5715000" y="5529263"/>
                        <a:ext cx="3063875" cy="390525"/>
                      </a:xfrm>
                      <a:prstGeom prst="rect">
                        <a:avLst/>
                      </a:prstGeom>
                      <a:noFill/>
                    </p:spPr>
                  </p:pic>
                </p:oleObj>
              </mc:Fallback>
            </mc:AlternateContent>
          </a:graphicData>
        </a:graphic>
      </p:graphicFrame>
      <p:sp>
        <p:nvSpPr>
          <p:cNvPr id="17" name="Rectangle 1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0" name="对象 19"/>
          <p:cNvGraphicFramePr>
            <a:graphicFrameLocks noChangeAspect="1"/>
          </p:cNvGraphicFramePr>
          <p:nvPr>
            <p:extLst>
              <p:ext uri="{D42A27DB-BD31-4B8C-83A1-F6EECF244321}">
                <p14:modId xmlns:p14="http://schemas.microsoft.com/office/powerpoint/2010/main" val="2562032024"/>
              </p:ext>
            </p:extLst>
          </p:nvPr>
        </p:nvGraphicFramePr>
        <p:xfrm>
          <a:off x="7171995" y="2559722"/>
          <a:ext cx="1440886" cy="353672"/>
        </p:xfrm>
        <a:graphic>
          <a:graphicData uri="http://schemas.openxmlformats.org/presentationml/2006/ole">
            <mc:AlternateContent xmlns:mc="http://schemas.openxmlformats.org/markup-compatibility/2006">
              <mc:Choice xmlns:v="urn:schemas-microsoft-com:vml" Requires="v">
                <p:oleObj spid="_x0000_s4337" name="Equation" r:id="rId12" imgW="1040948" imgH="253890" progId="Equation.DSMT4">
                  <p:embed/>
                </p:oleObj>
              </mc:Choice>
              <mc:Fallback>
                <p:oleObj name="Equation" r:id="rId12" imgW="1040948" imgH="253890" progId="Equation.DSMT4">
                  <p:embed/>
                  <p:pic>
                    <p:nvPicPr>
                      <p:cNvPr id="0" name="Object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71995" y="2559722"/>
                        <a:ext cx="1440886" cy="353672"/>
                      </a:xfrm>
                      <a:prstGeom prst="rect">
                        <a:avLst/>
                      </a:prstGeom>
                      <a:noFill/>
                    </p:spPr>
                  </p:pic>
                </p:oleObj>
              </mc:Fallback>
            </mc:AlternateContent>
          </a:graphicData>
        </a:graphic>
      </p:graphicFrame>
      <p:sp>
        <p:nvSpPr>
          <p:cNvPr id="2" name="文本框 1"/>
          <p:cNvSpPr txBox="1"/>
          <p:nvPr/>
        </p:nvSpPr>
        <p:spPr>
          <a:xfrm>
            <a:off x="1346960" y="6040964"/>
            <a:ext cx="9930924" cy="400110"/>
          </a:xfrm>
          <a:prstGeom prst="rect">
            <a:avLst/>
          </a:prstGeom>
          <a:noFill/>
        </p:spPr>
        <p:txBody>
          <a:bodyPr wrap="none" rtlCol="0">
            <a:spAutoFit/>
          </a:bodyPr>
          <a:lstStyle/>
          <a:p>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如果需要计算不同半径处的靶温度和</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热应力</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，需要</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PIC</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建模时将阳极靶进行径向分块。</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062178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b="1" dirty="0">
                <a:solidFill>
                  <a:schemeClr val="bg1"/>
                </a:solidFill>
              </a:rPr>
              <a:t>3 </a:t>
            </a:r>
            <a:r>
              <a:rPr lang="zh-CN" altLang="en-US" b="1" dirty="0">
                <a:solidFill>
                  <a:schemeClr val="bg1"/>
                </a:solidFill>
              </a:rPr>
              <a:t>模拟实例</a:t>
            </a:r>
          </a:p>
        </p:txBody>
      </p:sp>
      <p:sp>
        <p:nvSpPr>
          <p:cNvPr id="8" name="矩形 7"/>
          <p:cNvSpPr/>
          <p:nvPr/>
        </p:nvSpPr>
        <p:spPr>
          <a:xfrm>
            <a:off x="867942" y="1375871"/>
            <a:ext cx="55939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altLang="zh-CN" sz="2400" b="1" dirty="0">
                <a:latin typeface="黑体" panose="02010609060101010101" pitchFamily="49" charset="-122"/>
                <a:ea typeface="黑体" panose="02010609060101010101" pitchFamily="49" charset="-122"/>
                <a:cs typeface="Times New Roman" panose="02020603050405020304" pitchFamily="18" charset="0"/>
              </a:rPr>
              <a:t>3.1 </a:t>
            </a:r>
            <a:r>
              <a:rPr lang="zh-CN" altLang="en-US" sz="2200" b="1" dirty="0" smtClean="0">
                <a:latin typeface="黑体" panose="02010609060101010101" pitchFamily="49" charset="-122"/>
                <a:ea typeface="黑体" panose="02010609060101010101" pitchFamily="49" charset="-122"/>
                <a:cs typeface="Times New Roman" panose="02020603050405020304" pitchFamily="18" charset="0"/>
              </a:rPr>
              <a:t>平台介绍</a:t>
            </a:r>
            <a:endParaRPr lang="zh-CN" altLang="en-US" sz="2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7" name="Rectangle 1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Rectangle 8"/>
          <p:cNvSpPr>
            <a:spLocks noChangeArrowheads="1"/>
          </p:cNvSpPr>
          <p:nvPr/>
        </p:nvSpPr>
        <p:spPr bwMode="auto">
          <a:xfrm>
            <a:off x="2894911" y="193971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Rectangle 9"/>
          <p:cNvSpPr>
            <a:spLocks noChangeArrowheads="1"/>
          </p:cNvSpPr>
          <p:nvPr/>
        </p:nvSpPr>
        <p:spPr bwMode="auto">
          <a:xfrm>
            <a:off x="4505748" y="4374891"/>
            <a:ext cx="38333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zh-CN" altLang="en-US" sz="1200" dirty="0">
                <a:latin typeface="Times New Roman" panose="02020603050405020304" pitchFamily="18" charset="0"/>
                <a:cs typeface="Times New Roman" panose="02020603050405020304" pitchFamily="18" charset="0"/>
              </a:rPr>
              <a:t>图</a:t>
            </a:r>
            <a:r>
              <a:rPr lang="zh-CN" altLang="en-US" sz="1200" dirty="0" bmk="">
                <a:latin typeface="Times New Roman" panose="02020603050405020304" pitchFamily="18" charset="0"/>
                <a:cs typeface="Times New Roman" panose="02020603050405020304" pitchFamily="18" charset="0"/>
              </a:rPr>
              <a:t> </a:t>
            </a:r>
            <a:r>
              <a:rPr lang="en-US" altLang="zh-CN" sz="1200" dirty="0" bmk="_Ref68011238">
                <a:latin typeface="Times New Roman" panose="02020603050405020304" pitchFamily="18" charset="0"/>
                <a:cs typeface="Times New Roman" panose="02020603050405020304" pitchFamily="18" charset="0"/>
              </a:rPr>
              <a:t>3</a:t>
            </a:r>
            <a:r>
              <a:rPr lang="en-US" altLang="zh-CN" sz="1200" dirty="0">
                <a:latin typeface="Times New Roman" panose="02020603050405020304" pitchFamily="18" charset="0"/>
                <a:cs typeface="Times New Roman" panose="02020603050405020304" pitchFamily="18" charset="0"/>
              </a:rPr>
              <a:t> “</a:t>
            </a:r>
            <a:r>
              <a:rPr lang="zh-CN" altLang="en-US" sz="1200" dirty="0">
                <a:latin typeface="Times New Roman" panose="02020603050405020304" pitchFamily="18" charset="0"/>
                <a:cs typeface="Times New Roman" panose="02020603050405020304" pitchFamily="18" charset="0"/>
              </a:rPr>
              <a:t>强光一号</a:t>
            </a:r>
            <a:r>
              <a:rPr lang="zh-CN" altLang="en-US" sz="1200" dirty="0" smtClean="0">
                <a:latin typeface="Times New Roman" panose="02020603050405020304" pitchFamily="18" charset="0"/>
                <a:cs typeface="Times New Roman" panose="02020603050405020304" pitchFamily="18" charset="0"/>
              </a:rPr>
              <a:t>”短</a:t>
            </a:r>
            <a:r>
              <a:rPr lang="en-US" altLang="zh-CN" sz="1200" dirty="0">
                <a:latin typeface="Times New Roman" panose="02020603050405020304" pitchFamily="18" charset="0"/>
                <a:cs typeface="Times New Roman" panose="02020603050405020304" pitchFamily="18" charset="0"/>
              </a:rPr>
              <a:t>γ</a:t>
            </a:r>
            <a:r>
              <a:rPr lang="zh-CN" altLang="en-US" sz="1200" dirty="0" smtClean="0">
                <a:latin typeface="Times New Roman" panose="02020603050405020304" pitchFamily="18" charset="0"/>
                <a:cs typeface="Times New Roman" panose="02020603050405020304" pitchFamily="18" charset="0"/>
              </a:rPr>
              <a:t>状态示意图</a:t>
            </a:r>
            <a:r>
              <a:rPr lang="en-US" altLang="zh-CN" sz="1200" dirty="0" smtClean="0">
                <a:latin typeface="Times New Roman" panose="02020603050405020304" pitchFamily="18" charset="0"/>
                <a:cs typeface="Times New Roman" panose="02020603050405020304" pitchFamily="18" charset="0"/>
              </a:rPr>
              <a:t>(</a:t>
            </a:r>
            <a:r>
              <a:rPr lang="zh-CN" altLang="en-US" sz="1200" dirty="0" smtClean="0">
                <a:latin typeface="Times New Roman" panose="02020603050405020304" pitchFamily="18" charset="0"/>
                <a:cs typeface="Times New Roman" panose="02020603050405020304" pitchFamily="18" charset="0"/>
              </a:rPr>
              <a:t>左</a:t>
            </a:r>
            <a:r>
              <a:rPr lang="en-US" altLang="zh-CN" sz="1200" dirty="0" smtClean="0">
                <a:latin typeface="Times New Roman" panose="02020603050405020304" pitchFamily="18" charset="0"/>
                <a:cs typeface="Times New Roman" panose="02020603050405020304" pitchFamily="18" charset="0"/>
              </a:rPr>
              <a:t>)</a:t>
            </a:r>
            <a:r>
              <a:rPr lang="zh-CN" altLang="en-US" sz="1200" dirty="0" smtClean="0">
                <a:latin typeface="Times New Roman" panose="02020603050405020304" pitchFamily="18" charset="0"/>
                <a:cs typeface="Times New Roman" panose="02020603050405020304" pitchFamily="18" charset="0"/>
              </a:rPr>
              <a:t>和二极管</a:t>
            </a:r>
            <a:r>
              <a:rPr lang="zh-CN" altLang="en-US" sz="1200" dirty="0">
                <a:latin typeface="Times New Roman" panose="02020603050405020304" pitchFamily="18" charset="0"/>
                <a:cs typeface="Times New Roman" panose="02020603050405020304" pitchFamily="18" charset="0"/>
              </a:rPr>
              <a:t>照片</a:t>
            </a:r>
            <a:r>
              <a:rPr lang="en-US" altLang="zh-CN" sz="1200" dirty="0" smtClean="0">
                <a:latin typeface="Times New Roman" panose="02020603050405020304" pitchFamily="18" charset="0"/>
                <a:cs typeface="Times New Roman" panose="02020603050405020304" pitchFamily="18" charset="0"/>
              </a:rPr>
              <a:t>(</a:t>
            </a:r>
            <a:r>
              <a:rPr lang="zh-CN" altLang="en-US" sz="1200" dirty="0" smtClean="0">
                <a:latin typeface="Times New Roman" panose="02020603050405020304" pitchFamily="18" charset="0"/>
                <a:cs typeface="Times New Roman" panose="02020603050405020304" pitchFamily="18" charset="0"/>
              </a:rPr>
              <a:t>右</a:t>
            </a:r>
            <a:r>
              <a:rPr lang="en-US" altLang="zh-CN" sz="1200" dirty="0" smtClean="0">
                <a:latin typeface="Times New Roman" panose="02020603050405020304" pitchFamily="18" charset="0"/>
                <a:cs typeface="Times New Roman" panose="02020603050405020304" pitchFamily="18" charset="0"/>
              </a:rPr>
              <a:t>)</a:t>
            </a:r>
            <a:r>
              <a:rPr lang="zh-CN" altLang="en-US" sz="1200" dirty="0" smtClean="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
        <p:nvSpPr>
          <p:cNvPr id="7" name="矩形 6"/>
          <p:cNvSpPr/>
          <p:nvPr/>
        </p:nvSpPr>
        <p:spPr>
          <a:xfrm>
            <a:off x="1883555" y="4838833"/>
            <a:ext cx="85581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en-US" altLang="zh-CN" sz="2000" dirty="0" smtClean="0">
                <a:latin typeface="黑体" panose="02010609060101010101" pitchFamily="49" charset="-122"/>
                <a:ea typeface="黑体" panose="02010609060101010101" pitchFamily="49" charset="-122"/>
                <a:cs typeface="Times New Roman" panose="02020603050405020304" pitchFamily="18" charset="0"/>
              </a:rPr>
              <a:t>           —</a:t>
            </a:r>
            <a:r>
              <a:rPr lang="zh-CN" altLang="zh-CN" sz="2000" dirty="0" smtClean="0">
                <a:latin typeface="黑体" panose="02010609060101010101" pitchFamily="49" charset="-122"/>
                <a:ea typeface="黑体" panose="02010609060101010101" pitchFamily="49" charset="-122"/>
                <a:cs typeface="Times New Roman" panose="02020603050405020304" pitchFamily="18" charset="0"/>
              </a:rPr>
              <a:t>当前</a:t>
            </a:r>
            <a:r>
              <a:rPr lang="zh-CN" altLang="zh-CN" sz="2000" dirty="0">
                <a:latin typeface="黑体" panose="02010609060101010101" pitchFamily="49" charset="-122"/>
                <a:ea typeface="黑体" panose="02010609060101010101" pitchFamily="49" charset="-122"/>
                <a:cs typeface="Times New Roman" panose="02020603050405020304" pitchFamily="18" charset="0"/>
              </a:rPr>
              <a:t>国内重要的瞬时辐射效应模拟考核设备</a:t>
            </a:r>
            <a:r>
              <a:rPr lang="zh-CN" altLang="zh-CN" sz="2000" dirty="0" smtClean="0">
                <a:latin typeface="黑体" panose="02010609060101010101" pitchFamily="49" charset="-122"/>
                <a:ea typeface="黑体" panose="02010609060101010101" pitchFamily="49" charset="-122"/>
                <a:cs typeface="Times New Roman" panose="02020603050405020304" pitchFamily="18" charset="0"/>
              </a:rPr>
              <a:t>之一</a:t>
            </a:r>
            <a:r>
              <a:rPr lang="zh-CN" altLang="en-US" sz="2000" dirty="0" smtClean="0">
                <a:latin typeface="黑体" panose="02010609060101010101" pitchFamily="49" charset="-122"/>
                <a:ea typeface="黑体" panose="02010609060101010101" pitchFamily="49" charset="-122"/>
                <a:cs typeface="Times New Roman" panose="02020603050405020304" pitchFamily="18" charset="0"/>
              </a:rPr>
              <a:t>。</a:t>
            </a:r>
            <a:endParaRPr lang="zh-CN" altLang="en-US" sz="20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9" name="矩形 8"/>
          <p:cNvSpPr/>
          <p:nvPr/>
        </p:nvSpPr>
        <p:spPr>
          <a:xfrm>
            <a:off x="1883554" y="5351908"/>
            <a:ext cx="86895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zh-CN" sz="2000" dirty="0">
                <a:latin typeface="黑体" panose="02010609060101010101" pitchFamily="49" charset="-122"/>
                <a:ea typeface="黑体" panose="02010609060101010101" pitchFamily="49" charset="-122"/>
                <a:cs typeface="Times New Roman" panose="02020603050405020304" pitchFamily="18" charset="0"/>
              </a:rPr>
              <a:t>电子束箍缩剧烈，阳极靶的热</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zh-CN" sz="2000" dirty="0">
                <a:latin typeface="黑体" panose="02010609060101010101" pitchFamily="49" charset="-122"/>
                <a:ea typeface="黑体" panose="02010609060101010101" pitchFamily="49" charset="-122"/>
                <a:cs typeface="Times New Roman" panose="02020603050405020304" pitchFamily="18" charset="0"/>
              </a:rPr>
              <a:t>力学损伤效应强，靶溅射物对</a:t>
            </a:r>
            <a:r>
              <a:rPr lang="zh-CN" altLang="zh-CN" sz="2000" dirty="0" smtClean="0">
                <a:latin typeface="黑体" panose="02010609060101010101" pitchFamily="49" charset="-122"/>
                <a:ea typeface="黑体" panose="02010609060101010101" pitchFamily="49" charset="-122"/>
                <a:cs typeface="Times New Roman" panose="02020603050405020304" pitchFamily="18" charset="0"/>
              </a:rPr>
              <a:t>二极管</a:t>
            </a:r>
            <a:r>
              <a:rPr lang="zh-CN" altLang="zh-CN" sz="2000" dirty="0">
                <a:latin typeface="黑体" panose="02010609060101010101" pitchFamily="49" charset="-122"/>
                <a:ea typeface="黑体" panose="02010609060101010101" pitchFamily="49" charset="-122"/>
                <a:cs typeface="Times New Roman" panose="02020603050405020304" pitchFamily="18" charset="0"/>
              </a:rPr>
              <a:t>腔体和阴极的污损较为严重，每次实验后须拆开二极管进行检查和</a:t>
            </a:r>
            <a:r>
              <a:rPr lang="zh-CN" altLang="zh-CN" sz="2000" dirty="0" smtClean="0">
                <a:latin typeface="黑体" panose="02010609060101010101" pitchFamily="49" charset="-122"/>
                <a:ea typeface="黑体" panose="02010609060101010101" pitchFamily="49" charset="-122"/>
                <a:cs typeface="Times New Roman" panose="02020603050405020304" pitchFamily="18" charset="0"/>
              </a:rPr>
              <a:t>清洁</a:t>
            </a:r>
            <a:r>
              <a:rPr lang="zh-CN" altLang="en-US" sz="2000" dirty="0" smtClean="0">
                <a:latin typeface="黑体" panose="02010609060101010101" pitchFamily="49" charset="-122"/>
                <a:ea typeface="黑体" panose="02010609060101010101" pitchFamily="49" charset="-122"/>
                <a:cs typeface="Times New Roman" panose="02020603050405020304" pitchFamily="18" charset="0"/>
              </a:rPr>
              <a:t>。</a:t>
            </a:r>
            <a:endParaRPr lang="zh-CN" altLang="en-US" sz="20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5" name="矩形 4"/>
          <p:cNvSpPr/>
          <p:nvPr/>
        </p:nvSpPr>
        <p:spPr>
          <a:xfrm>
            <a:off x="2144737" y="4875467"/>
            <a:ext cx="1685077" cy="369332"/>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cs typeface="Times New Roman" panose="02020603050405020304" pitchFamily="18" charset="0"/>
              </a:rPr>
              <a:t>“强光一号” </a:t>
            </a:r>
            <a:endParaRPr lang="zh-CN" altLang="en-US" dirty="0"/>
          </a:p>
        </p:txBody>
      </p:sp>
      <p:graphicFrame>
        <p:nvGraphicFramePr>
          <p:cNvPr id="11" name="对象 10"/>
          <p:cNvGraphicFramePr>
            <a:graphicFrameLocks noChangeAspect="1"/>
          </p:cNvGraphicFramePr>
          <p:nvPr>
            <p:extLst>
              <p:ext uri="{D42A27DB-BD31-4B8C-83A1-F6EECF244321}">
                <p14:modId xmlns:p14="http://schemas.microsoft.com/office/powerpoint/2010/main" val="3847732711"/>
              </p:ext>
            </p:extLst>
          </p:nvPr>
        </p:nvGraphicFramePr>
        <p:xfrm>
          <a:off x="1571453" y="2055337"/>
          <a:ext cx="5255147" cy="2039211"/>
        </p:xfrm>
        <a:graphic>
          <a:graphicData uri="http://schemas.openxmlformats.org/presentationml/2006/ole">
            <mc:AlternateContent xmlns:mc="http://schemas.openxmlformats.org/markup-compatibility/2006">
              <mc:Choice xmlns:v="urn:schemas-microsoft-com:vml" Requires="v">
                <p:oleObj spid="_x0000_s5187" name="Visio" r:id="rId4" imgW="4130111" imgH="1607741" progId="Visio.Drawing.11">
                  <p:embed/>
                </p:oleObj>
              </mc:Choice>
              <mc:Fallback>
                <p:oleObj name="Visio" r:id="rId4" imgW="4130111" imgH="1607741" progId="Visio.Drawing.11">
                  <p:embed/>
                  <p:pic>
                    <p:nvPicPr>
                      <p:cNvPr id="0" name="Object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453" y="2055337"/>
                        <a:ext cx="5255147" cy="2039211"/>
                      </a:xfrm>
                      <a:prstGeom prst="rect">
                        <a:avLst/>
                      </a:prstGeom>
                      <a:noFill/>
                    </p:spPr>
                  </p:pic>
                </p:oleObj>
              </mc:Fallback>
            </mc:AlternateContent>
          </a:graphicData>
        </a:graphic>
      </p:graphicFrame>
      <p:pic>
        <p:nvPicPr>
          <p:cNvPr id="5167" name="图片 14" descr="19389-实验前二极管整体照片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8056" y="1965239"/>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166" name="图片 13" descr="19389-阴极实验前照片"/>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3551" y="1954696"/>
            <a:ext cx="1657350" cy="2209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8"/>
          <p:cNvSpPr>
            <a:spLocks noChangeArrowheads="1"/>
          </p:cNvSpPr>
          <p:nvPr/>
        </p:nvSpPr>
        <p:spPr bwMode="auto">
          <a:xfrm>
            <a:off x="730600" y="417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Rectangle 49"/>
          <p:cNvSpPr>
            <a:spLocks noChangeArrowheads="1"/>
          </p:cNvSpPr>
          <p:nvPr/>
        </p:nvSpPr>
        <p:spPr bwMode="auto">
          <a:xfrm>
            <a:off x="730600" y="3084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2677176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b="1" dirty="0">
                <a:solidFill>
                  <a:schemeClr val="bg1"/>
                </a:solidFill>
              </a:rPr>
              <a:t>3 </a:t>
            </a:r>
            <a:r>
              <a:rPr lang="zh-CN" altLang="en-US" b="1" dirty="0">
                <a:solidFill>
                  <a:schemeClr val="bg1"/>
                </a:solidFill>
              </a:rPr>
              <a:t>模拟实例</a:t>
            </a:r>
          </a:p>
        </p:txBody>
      </p:sp>
      <p:sp>
        <p:nvSpPr>
          <p:cNvPr id="8" name="矩形 7"/>
          <p:cNvSpPr/>
          <p:nvPr/>
        </p:nvSpPr>
        <p:spPr>
          <a:xfrm>
            <a:off x="768651" y="1396552"/>
            <a:ext cx="559395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altLang="zh-CN" sz="2200" b="1" dirty="0">
                <a:latin typeface="黑体" panose="02010609060101010101" pitchFamily="49" charset="-122"/>
                <a:ea typeface="黑体" panose="02010609060101010101" pitchFamily="49" charset="-122"/>
                <a:cs typeface="Times New Roman" panose="02020603050405020304" pitchFamily="18" charset="0"/>
              </a:rPr>
              <a:t>3.2 PIC</a:t>
            </a:r>
            <a:r>
              <a:rPr lang="zh-CN" altLang="en-US" sz="2200" b="1" dirty="0">
                <a:latin typeface="黑体" panose="02010609060101010101" pitchFamily="49" charset="-122"/>
                <a:ea typeface="黑体" panose="02010609060101010101" pitchFamily="49" charset="-122"/>
                <a:cs typeface="Times New Roman" panose="02020603050405020304" pitchFamily="18" charset="0"/>
              </a:rPr>
              <a:t>模拟</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cs typeface="Times New Roman" panose="02020603050405020304" pitchFamily="18" charset="0"/>
              </a:rPr>
              <a:t>电子束入射角</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cs typeface="Times New Roman" panose="02020603050405020304" pitchFamily="18" charset="0"/>
              </a:rPr>
              <a:t>落点</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cs typeface="Times New Roman" panose="02020603050405020304" pitchFamily="18" charset="0"/>
              </a:rPr>
              <a:t>能谱</a:t>
            </a:r>
          </a:p>
        </p:txBody>
      </p:sp>
      <p:sp>
        <p:nvSpPr>
          <p:cNvPr id="17" name="Rectangle 1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Rectangle 8"/>
          <p:cNvSpPr>
            <a:spLocks noChangeArrowheads="1"/>
          </p:cNvSpPr>
          <p:nvPr/>
        </p:nvSpPr>
        <p:spPr bwMode="auto">
          <a:xfrm>
            <a:off x="2894911" y="193971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矩形 6"/>
          <p:cNvSpPr/>
          <p:nvPr/>
        </p:nvSpPr>
        <p:spPr>
          <a:xfrm>
            <a:off x="5295439" y="4996292"/>
            <a:ext cx="66964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en-US" sz="2000" dirty="0">
                <a:latin typeface="黑体" panose="02010609060101010101" pitchFamily="49" charset="-122"/>
                <a:ea typeface="黑体" panose="02010609060101010101" pitchFamily="49" charset="-122"/>
                <a:cs typeface="Times New Roman" panose="02020603050405020304" pitchFamily="18" charset="0"/>
              </a:rPr>
              <a:t>离子流的加入对二极管的工作过程产生了较大的影响，电子在阴阳极间隙的输运特性发生了显著的改变。</a:t>
            </a:r>
          </a:p>
        </p:txBody>
      </p:sp>
      <p:sp>
        <p:nvSpPr>
          <p:cNvPr id="9" name="矩形 8"/>
          <p:cNvSpPr/>
          <p:nvPr/>
        </p:nvSpPr>
        <p:spPr>
          <a:xfrm>
            <a:off x="5295439" y="5771580"/>
            <a:ext cx="56232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当离子密度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&gt;10</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13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cm</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时发生了强箍</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缩</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4"/>
          <a:stretch>
            <a:fillRect/>
          </a:stretch>
        </p:blipFill>
        <p:spPr>
          <a:xfrm>
            <a:off x="5193545" y="2167465"/>
            <a:ext cx="2887165" cy="2196510"/>
          </a:xfrm>
          <a:prstGeom prst="rect">
            <a:avLst/>
          </a:prstGeom>
        </p:spPr>
      </p:pic>
      <p:pic>
        <p:nvPicPr>
          <p:cNvPr id="10" name="图片 9"/>
          <p:cNvPicPr>
            <a:picLocks noChangeAspect="1"/>
          </p:cNvPicPr>
          <p:nvPr/>
        </p:nvPicPr>
        <p:blipFill>
          <a:blip r:embed="rId5"/>
          <a:stretch>
            <a:fillRect/>
          </a:stretch>
        </p:blipFill>
        <p:spPr>
          <a:xfrm>
            <a:off x="8643676" y="2167464"/>
            <a:ext cx="2871790" cy="2170801"/>
          </a:xfrm>
          <a:prstGeom prst="rect">
            <a:avLst/>
          </a:prstGeom>
        </p:spPr>
      </p:pic>
      <p:sp>
        <p:nvSpPr>
          <p:cNvPr id="12" name="矩形 11"/>
          <p:cNvSpPr/>
          <p:nvPr/>
        </p:nvSpPr>
        <p:spPr>
          <a:xfrm>
            <a:off x="5732795" y="4431377"/>
            <a:ext cx="5535679" cy="276999"/>
          </a:xfrm>
          <a:prstGeom prst="rect">
            <a:avLst/>
          </a:prstGeom>
        </p:spPr>
        <p:txBody>
          <a:bodyPr wrap="square">
            <a:spAutoFit/>
          </a:bodyPr>
          <a:lstStyle/>
          <a:p>
            <a:r>
              <a:rPr lang="zh-CN" altLang="zh-CN" sz="1200" kern="100" dirty="0">
                <a:latin typeface="Times New Roman" panose="02020603050405020304" pitchFamily="18" charset="0"/>
                <a:cs typeface="Times New Roman" panose="02020603050405020304" pitchFamily="18" charset="0"/>
              </a:rPr>
              <a:t>图</a:t>
            </a:r>
            <a:r>
              <a:rPr lang="zh-CN" altLang="zh-CN" sz="1200" kern="100" dirty="0">
                <a:ea typeface="Times New Roman" panose="02020603050405020304" pitchFamily="18" charset="0"/>
              </a:rPr>
              <a:t> </a:t>
            </a:r>
            <a:r>
              <a:rPr lang="en-US" altLang="zh-CN" sz="1200" kern="100" dirty="0" smtClean="0">
                <a:latin typeface="Times New Roman" panose="02020603050405020304" pitchFamily="18" charset="0"/>
              </a:rPr>
              <a:t>5  </a:t>
            </a:r>
            <a:r>
              <a:rPr lang="zh-CN" altLang="en-US" sz="1200" kern="100" dirty="0" smtClean="0">
                <a:latin typeface="Times New Roman" panose="02020603050405020304" pitchFamily="18" charset="0"/>
              </a:rPr>
              <a:t>不同时刻</a:t>
            </a:r>
            <a:r>
              <a:rPr lang="zh-CN" altLang="zh-CN" sz="1200" kern="100" dirty="0" smtClean="0">
                <a:latin typeface="Times New Roman" panose="02020603050405020304" pitchFamily="18" charset="0"/>
                <a:cs typeface="Times New Roman" panose="02020603050405020304" pitchFamily="18" charset="0"/>
              </a:rPr>
              <a:t>电子</a:t>
            </a:r>
            <a:r>
              <a:rPr lang="zh-CN" altLang="zh-CN" sz="1200" kern="100" dirty="0">
                <a:latin typeface="Times New Roman" panose="02020603050405020304" pitchFamily="18" charset="0"/>
                <a:cs typeface="Times New Roman" panose="02020603050405020304" pitchFamily="18" charset="0"/>
              </a:rPr>
              <a:t>分布</a:t>
            </a:r>
            <a:r>
              <a:rPr lang="zh-CN" altLang="zh-CN" sz="1200" kern="100" dirty="0" smtClean="0">
                <a:latin typeface="Times New Roman" panose="02020603050405020304" pitchFamily="18" charset="0"/>
                <a:cs typeface="Times New Roman" panose="02020603050405020304" pitchFamily="18" charset="0"/>
              </a:rPr>
              <a:t>图像</a:t>
            </a:r>
            <a:r>
              <a:rPr lang="zh-CN" altLang="en-US" sz="1200" dirty="0" smtClean="0"/>
              <a:t> 左：</a:t>
            </a:r>
            <a:r>
              <a:rPr lang="zh-CN" altLang="zh-CN" sz="1200" dirty="0">
                <a:latin typeface="Times New Roman" panose="02020603050405020304" pitchFamily="18" charset="0"/>
                <a:ea typeface="宋体" panose="02010600030101010101" pitchFamily="2" charset="-122"/>
                <a:cs typeface="Times New Roman" panose="02020603050405020304" pitchFamily="18" charset="0"/>
              </a:rPr>
              <a:t>无离子</a:t>
            </a:r>
            <a:r>
              <a:rPr lang="zh-CN" altLang="zh-CN" sz="1200" dirty="0" smtClean="0">
                <a:latin typeface="Times New Roman" panose="02020603050405020304" pitchFamily="18" charset="0"/>
                <a:ea typeface="宋体" panose="02010600030101010101" pitchFamily="2" charset="-122"/>
                <a:cs typeface="Times New Roman" panose="02020603050405020304" pitchFamily="18" charset="0"/>
              </a:rPr>
              <a:t>流</a:t>
            </a:r>
            <a:r>
              <a:rPr lang="en-US" altLang="zh-CN" sz="12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en-US" sz="1200" dirty="0" smtClean="0">
                <a:latin typeface="Times New Roman" panose="02020603050405020304" pitchFamily="18" charset="0"/>
                <a:ea typeface="宋体" panose="02010600030101010101" pitchFamily="2" charset="-122"/>
                <a:cs typeface="Times New Roman" panose="02020603050405020304" pitchFamily="18" charset="0"/>
              </a:rPr>
              <a:t>右：</a:t>
            </a:r>
            <a:r>
              <a:rPr lang="zh-CN" altLang="zh-CN" sz="1200" kern="100" dirty="0" smtClean="0">
                <a:latin typeface="Times New Roman" panose="02020603050405020304" pitchFamily="18" charset="0"/>
                <a:cs typeface="Times New Roman" panose="02020603050405020304" pitchFamily="18" charset="0"/>
              </a:rPr>
              <a:t>存在</a:t>
            </a:r>
            <a:r>
              <a:rPr lang="zh-CN" altLang="zh-CN" sz="1200" kern="100" dirty="0">
                <a:latin typeface="Times New Roman" panose="02020603050405020304" pitchFamily="18" charset="0"/>
                <a:cs typeface="Times New Roman" panose="02020603050405020304" pitchFamily="18" charset="0"/>
              </a:rPr>
              <a:t>离子流（</a:t>
            </a:r>
            <a:r>
              <a:rPr lang="en-US" altLang="zh-CN" sz="1200" kern="100" dirty="0">
                <a:latin typeface="Times New Roman" panose="02020603050405020304" pitchFamily="18" charset="0"/>
              </a:rPr>
              <a:t>H</a:t>
            </a:r>
            <a:r>
              <a:rPr lang="en-US" altLang="zh-CN" sz="1200" kern="100" baseline="30000" dirty="0">
                <a:latin typeface="Times New Roman" panose="02020603050405020304" pitchFamily="18" charset="0"/>
              </a:rPr>
              <a:t>+</a:t>
            </a:r>
            <a:r>
              <a:rPr lang="en-US" altLang="zh-CN" sz="1200" kern="100" dirty="0">
                <a:latin typeface="Times New Roman" panose="02020603050405020304" pitchFamily="18" charset="0"/>
              </a:rPr>
              <a:t>, 10</a:t>
            </a:r>
            <a:r>
              <a:rPr lang="en-US" altLang="zh-CN" sz="1200" kern="100" baseline="30000" dirty="0">
                <a:latin typeface="Times New Roman" panose="02020603050405020304" pitchFamily="18" charset="0"/>
              </a:rPr>
              <a:t>14</a:t>
            </a:r>
            <a:r>
              <a:rPr lang="en-US" altLang="zh-CN" sz="1200" kern="100" dirty="0">
                <a:latin typeface="Times New Roman" panose="02020603050405020304" pitchFamily="18" charset="0"/>
              </a:rPr>
              <a:t> cm</a:t>
            </a:r>
            <a:r>
              <a:rPr lang="en-US" altLang="zh-CN" sz="1200" kern="100" baseline="30000" dirty="0">
                <a:latin typeface="Times New Roman" panose="02020603050405020304" pitchFamily="18" charset="0"/>
              </a:rPr>
              <a:t>-3</a:t>
            </a:r>
            <a:r>
              <a:rPr lang="zh-CN" altLang="zh-CN" sz="1200" kern="100" dirty="0">
                <a:latin typeface="Times New Roman" panose="02020603050405020304" pitchFamily="18" charset="0"/>
                <a:cs typeface="Times New Roman" panose="02020603050405020304" pitchFamily="18" charset="0"/>
              </a:rPr>
              <a:t>）</a:t>
            </a:r>
            <a:r>
              <a:rPr lang="zh-CN" altLang="zh-CN" sz="1200" kern="100" dirty="0" smtClean="0">
                <a:latin typeface="Times New Roman" panose="02020603050405020304" pitchFamily="18" charset="0"/>
                <a:cs typeface="Times New Roman" panose="02020603050405020304" pitchFamily="18" charset="0"/>
              </a:rPr>
              <a:t>时</a:t>
            </a:r>
            <a:endParaRPr lang="zh-CN" altLang="en-US" sz="1200" dirty="0"/>
          </a:p>
        </p:txBody>
      </p:sp>
      <p:graphicFrame>
        <p:nvGraphicFramePr>
          <p:cNvPr id="13" name="对象 12"/>
          <p:cNvGraphicFramePr>
            <a:graphicFrameLocks noChangeAspect="1"/>
          </p:cNvGraphicFramePr>
          <p:nvPr>
            <p:extLst>
              <p:ext uri="{D42A27DB-BD31-4B8C-83A1-F6EECF244321}">
                <p14:modId xmlns:p14="http://schemas.microsoft.com/office/powerpoint/2010/main" val="3703379568"/>
              </p:ext>
            </p:extLst>
          </p:nvPr>
        </p:nvGraphicFramePr>
        <p:xfrm>
          <a:off x="1480088" y="1981856"/>
          <a:ext cx="2638600" cy="1903931"/>
        </p:xfrm>
        <a:graphic>
          <a:graphicData uri="http://schemas.openxmlformats.org/presentationml/2006/ole">
            <mc:AlternateContent xmlns:mc="http://schemas.openxmlformats.org/markup-compatibility/2006">
              <mc:Choice xmlns:v="urn:schemas-microsoft-com:vml" Requires="v">
                <p:oleObj spid="_x0000_s11299" name="Visio" r:id="rId6" imgW="3895857" imgH="2790720" progId="Visio.Drawing.15">
                  <p:embed/>
                </p:oleObj>
              </mc:Choice>
              <mc:Fallback>
                <p:oleObj name="Visio" r:id="rId6" imgW="3895857" imgH="2790720" progId="Visio.Drawing.15">
                  <p:embed/>
                  <p:pic>
                    <p:nvPicPr>
                      <p:cNvPr id="13" name="对象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0088" y="1981856"/>
                        <a:ext cx="2638600" cy="1903931"/>
                      </a:xfrm>
                      <a:prstGeom prst="rect">
                        <a:avLst/>
                      </a:prstGeom>
                      <a:noFill/>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176565105"/>
              </p:ext>
            </p:extLst>
          </p:nvPr>
        </p:nvGraphicFramePr>
        <p:xfrm>
          <a:off x="1407840" y="3924777"/>
          <a:ext cx="2609701" cy="2109639"/>
        </p:xfrm>
        <a:graphic>
          <a:graphicData uri="http://schemas.openxmlformats.org/presentationml/2006/ole">
            <mc:AlternateContent xmlns:mc="http://schemas.openxmlformats.org/markup-compatibility/2006">
              <mc:Choice xmlns:v="urn:schemas-microsoft-com:vml" Requires="v">
                <p:oleObj spid="_x0000_s11300" r:id="rId8" imgW="2385004" imgH="1929690" progId="Origin95.Graph">
                  <p:embed/>
                </p:oleObj>
              </mc:Choice>
              <mc:Fallback>
                <p:oleObj r:id="rId8" imgW="2385004" imgH="1929690" progId="Origin95.Graph">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7840" y="3924777"/>
                        <a:ext cx="2609701" cy="2109639"/>
                      </a:xfrm>
                      <a:prstGeom prst="rect">
                        <a:avLst/>
                      </a:prstGeom>
                      <a:noFill/>
                    </p:spPr>
                  </p:pic>
                </p:oleObj>
              </mc:Fallback>
            </mc:AlternateContent>
          </a:graphicData>
        </a:graphic>
      </p:graphicFrame>
      <p:sp>
        <p:nvSpPr>
          <p:cNvPr id="15" name="矩形 14"/>
          <p:cNvSpPr/>
          <p:nvPr/>
        </p:nvSpPr>
        <p:spPr>
          <a:xfrm>
            <a:off x="1222941" y="6003670"/>
            <a:ext cx="35118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zh-CN" altLang="zh-CN" sz="1200" dirty="0">
                <a:latin typeface="Times New Roman" panose="02020603050405020304" pitchFamily="18" charset="0"/>
                <a:ea typeface="宋体" panose="02010600030101010101" pitchFamily="2" charset="-122"/>
                <a:cs typeface="Times New Roman" panose="02020603050405020304" pitchFamily="18" charset="0"/>
              </a:rPr>
              <a:t>图</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4 </a:t>
            </a:r>
            <a:r>
              <a:rPr lang="zh-CN" altLang="en-US" sz="1200" dirty="0" smtClean="0">
                <a:latin typeface="Times New Roman" panose="02020603050405020304" pitchFamily="18" charset="0"/>
                <a:ea typeface="宋体" panose="02010600030101010101" pitchFamily="2" charset="-122"/>
                <a:cs typeface="Times New Roman" panose="02020603050405020304" pitchFamily="18" charset="0"/>
              </a:rPr>
              <a:t>“强光一号”</a:t>
            </a:r>
            <a:r>
              <a:rPr lang="en-US" altLang="zh-CN" sz="1200" dirty="0" smtClean="0">
                <a:latin typeface="Times New Roman" panose="02020603050405020304" pitchFamily="18" charset="0"/>
                <a:ea typeface="宋体" panose="02010600030101010101" pitchFamily="2" charset="-122"/>
                <a:cs typeface="Times New Roman" panose="02020603050405020304" pitchFamily="18" charset="0"/>
              </a:rPr>
              <a:t>PIC</a:t>
            </a:r>
            <a:r>
              <a:rPr lang="zh-CN" altLang="en-US" sz="1200" dirty="0" smtClean="0">
                <a:latin typeface="Times New Roman" panose="02020603050405020304" pitchFamily="18" charset="0"/>
                <a:ea typeface="宋体" panose="02010600030101010101" pitchFamily="2" charset="-122"/>
                <a:cs typeface="Times New Roman" panose="02020603050405020304" pitchFamily="18" charset="0"/>
              </a:rPr>
              <a:t>模型</a:t>
            </a:r>
            <a:r>
              <a:rPr lang="en-US" altLang="zh-CN" sz="1200"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en-US" sz="1200" dirty="0" smtClean="0">
                <a:latin typeface="Times New Roman" panose="02020603050405020304" pitchFamily="18" charset="0"/>
                <a:ea typeface="宋体" panose="02010600030101010101" pitchFamily="2" charset="-122"/>
                <a:cs typeface="Times New Roman" panose="02020603050405020304" pitchFamily="18" charset="0"/>
              </a:rPr>
              <a:t>上</a:t>
            </a:r>
            <a:r>
              <a:rPr lang="en-US" altLang="zh-CN" sz="1200"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en-US" sz="1200" dirty="0" smtClean="0">
                <a:latin typeface="Times New Roman" panose="02020603050405020304" pitchFamily="18" charset="0"/>
                <a:ea typeface="宋体" panose="02010600030101010101" pitchFamily="2" charset="-122"/>
                <a:cs typeface="Times New Roman" panose="02020603050405020304" pitchFamily="18" charset="0"/>
              </a:rPr>
              <a:t>和馈入电压波形</a:t>
            </a:r>
            <a:r>
              <a:rPr lang="en-US" altLang="zh-CN" sz="1200"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en-US" sz="1200" dirty="0" smtClean="0">
                <a:latin typeface="Times New Roman" panose="02020603050405020304" pitchFamily="18" charset="0"/>
                <a:ea typeface="宋体" panose="02010600030101010101" pitchFamily="2" charset="-122"/>
                <a:cs typeface="Times New Roman" panose="02020603050405020304" pitchFamily="18" charset="0"/>
              </a:rPr>
              <a:t>下</a:t>
            </a:r>
            <a:r>
              <a:rPr lang="en-US" altLang="zh-CN" sz="12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55756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b="1" dirty="0">
                <a:solidFill>
                  <a:schemeClr val="bg1"/>
                </a:solidFill>
              </a:rPr>
              <a:t>3 </a:t>
            </a:r>
            <a:r>
              <a:rPr lang="zh-CN" altLang="en-US" b="1" dirty="0">
                <a:solidFill>
                  <a:schemeClr val="bg1"/>
                </a:solidFill>
              </a:rPr>
              <a:t>模拟实例</a:t>
            </a:r>
          </a:p>
        </p:txBody>
      </p:sp>
      <p:sp>
        <p:nvSpPr>
          <p:cNvPr id="8" name="矩形 7"/>
          <p:cNvSpPr/>
          <p:nvPr/>
        </p:nvSpPr>
        <p:spPr>
          <a:xfrm>
            <a:off x="796662" y="1313859"/>
            <a:ext cx="559395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altLang="zh-CN" sz="2200" b="1" dirty="0">
                <a:latin typeface="黑体" panose="02010609060101010101" pitchFamily="49" charset="-122"/>
                <a:ea typeface="黑体" panose="02010609060101010101" pitchFamily="49" charset="-122"/>
                <a:cs typeface="Times New Roman" panose="02020603050405020304" pitchFamily="18" charset="0"/>
              </a:rPr>
              <a:t>3.2 PIC</a:t>
            </a:r>
            <a:r>
              <a:rPr lang="zh-CN" altLang="en-US" sz="2200" b="1" dirty="0">
                <a:latin typeface="黑体" panose="02010609060101010101" pitchFamily="49" charset="-122"/>
                <a:ea typeface="黑体" panose="02010609060101010101" pitchFamily="49" charset="-122"/>
                <a:cs typeface="Times New Roman" panose="02020603050405020304" pitchFamily="18" charset="0"/>
              </a:rPr>
              <a:t>模拟</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cs typeface="Times New Roman" panose="02020603050405020304" pitchFamily="18" charset="0"/>
              </a:rPr>
              <a:t>电子束入射角</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cs typeface="Times New Roman" panose="02020603050405020304" pitchFamily="18" charset="0"/>
              </a:rPr>
              <a:t>落点</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latin typeface="黑体" panose="02010609060101010101" pitchFamily="49" charset="-122"/>
                <a:ea typeface="黑体" panose="02010609060101010101" pitchFamily="49" charset="-122"/>
                <a:cs typeface="Times New Roman" panose="02020603050405020304" pitchFamily="18" charset="0"/>
              </a:rPr>
              <a:t>能谱</a:t>
            </a:r>
          </a:p>
        </p:txBody>
      </p:sp>
      <p:sp>
        <p:nvSpPr>
          <p:cNvPr id="17" name="Rectangle 1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矩形 6"/>
          <p:cNvSpPr/>
          <p:nvPr/>
        </p:nvSpPr>
        <p:spPr>
          <a:xfrm>
            <a:off x="1418141" y="1910615"/>
            <a:ext cx="93082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在无离子流和离子密度＜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13</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cm</a:t>
            </a:r>
            <a:r>
              <a:rPr lang="en-US" altLang="zh-CN" sz="2000" baseline="300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的情况下，电子束箍缩程度较为轻微，电子落点集中在与阴极环半径相当的靶半径</a:t>
            </a:r>
            <a:r>
              <a:rPr lang="en-US" altLang="zh-CN" sz="2000" dirty="0" err="1">
                <a:latin typeface="Times New Roman" panose="02020603050405020304" pitchFamily="18" charset="0"/>
                <a:ea typeface="黑体" panose="02010609060101010101" pitchFamily="49" charset="-122"/>
                <a:cs typeface="Times New Roman" panose="02020603050405020304" pitchFamily="18" charset="0"/>
              </a:rPr>
              <a:t>55~65mm</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处，入射角度均＜</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40°</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9" name="矩形 8"/>
          <p:cNvSpPr/>
          <p:nvPr/>
        </p:nvSpPr>
        <p:spPr>
          <a:xfrm>
            <a:off x="1418140" y="2651062"/>
            <a:ext cx="93575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当电子束箍缩程度加剧后，电子束更多地向靶心漂移，以</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&gt;</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40°</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的</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角度轰击到靶上的电子数目占到了近</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一半</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10"/>
          <p:cNvSpPr/>
          <p:nvPr/>
        </p:nvSpPr>
        <p:spPr>
          <a:xfrm>
            <a:off x="2052188" y="6083389"/>
            <a:ext cx="286331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zh-CN" altLang="zh-CN" sz="1050" dirty="0">
                <a:latin typeface="宋体" panose="02010600030101010101" pitchFamily="2" charset="-122"/>
                <a:ea typeface="宋体" panose="02010600030101010101" pitchFamily="2" charset="-122"/>
                <a:cs typeface="Times New Roman" panose="02020603050405020304" pitchFamily="18" charset="0"/>
              </a:rPr>
              <a:t>图 </a:t>
            </a:r>
            <a:r>
              <a:rPr lang="en-US" altLang="zh-CN" sz="1050" dirty="0">
                <a:latin typeface="宋体" panose="02010600030101010101" pitchFamily="2" charset="-122"/>
                <a:ea typeface="宋体" panose="02010600030101010101" pitchFamily="2" charset="-122"/>
                <a:cs typeface="Times New Roman" panose="02020603050405020304" pitchFamily="18" charset="0"/>
              </a:rPr>
              <a:t>6 </a:t>
            </a:r>
            <a:r>
              <a:rPr lang="zh-CN" altLang="en-US" sz="1050" dirty="0">
                <a:latin typeface="宋体" panose="02010600030101010101" pitchFamily="2" charset="-122"/>
                <a:cs typeface="Times New Roman" panose="02020603050405020304" pitchFamily="18" charset="0"/>
              </a:rPr>
              <a:t>不同离子密度电子束靶面落点分布</a:t>
            </a:r>
            <a:endParaRPr lang="zh-CN" altLang="en-US" sz="1050" dirty="0">
              <a:latin typeface="宋体" panose="02010600030101010101" pitchFamily="2" charset="-122"/>
              <a:ea typeface="宋体" panose="02010600030101010101" pitchFamily="2" charset="-122"/>
              <a:cs typeface="Times New Roman" panose="02020603050405020304" pitchFamily="18" charset="0"/>
            </a:endParaRPr>
          </a:p>
        </p:txBody>
      </p:sp>
      <p:sp>
        <p:nvSpPr>
          <p:cNvPr id="12" name="矩形 11"/>
          <p:cNvSpPr/>
          <p:nvPr/>
        </p:nvSpPr>
        <p:spPr>
          <a:xfrm>
            <a:off x="4780558" y="6102605"/>
            <a:ext cx="340584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zh-CN" altLang="zh-CN" sz="1050" dirty="0">
                <a:latin typeface="宋体" panose="02010600030101010101" pitchFamily="2" charset="-122"/>
                <a:ea typeface="宋体" panose="02010600030101010101" pitchFamily="2" charset="-122"/>
                <a:cs typeface="Times New Roman" panose="02020603050405020304" pitchFamily="18" charset="0"/>
              </a:rPr>
              <a:t>图 </a:t>
            </a:r>
            <a:r>
              <a:rPr lang="en-US" altLang="zh-CN" sz="1050" dirty="0">
                <a:latin typeface="宋体" panose="02010600030101010101" pitchFamily="2" charset="-122"/>
                <a:ea typeface="宋体" panose="02010600030101010101" pitchFamily="2" charset="-122"/>
                <a:cs typeface="Times New Roman" panose="02020603050405020304" pitchFamily="18" charset="0"/>
              </a:rPr>
              <a:t>7  </a:t>
            </a:r>
            <a:r>
              <a:rPr lang="zh-CN" altLang="en-US" sz="1050" dirty="0">
                <a:latin typeface="宋体" panose="02010600030101010101" pitchFamily="2" charset="-122"/>
                <a:ea typeface="宋体" panose="02010600030101010101" pitchFamily="2" charset="-122"/>
                <a:cs typeface="Times New Roman" panose="02020603050405020304" pitchFamily="18" charset="0"/>
              </a:rPr>
              <a:t>不同离子密度下电子束入射角分布</a:t>
            </a:r>
          </a:p>
        </p:txBody>
      </p:sp>
      <p:graphicFrame>
        <p:nvGraphicFramePr>
          <p:cNvPr id="14" name="对象 13"/>
          <p:cNvGraphicFramePr>
            <a:graphicFrameLocks noChangeAspect="1"/>
          </p:cNvGraphicFramePr>
          <p:nvPr>
            <p:extLst>
              <p:ext uri="{D42A27DB-BD31-4B8C-83A1-F6EECF244321}">
                <p14:modId xmlns:p14="http://schemas.microsoft.com/office/powerpoint/2010/main" val="2050440820"/>
              </p:ext>
            </p:extLst>
          </p:nvPr>
        </p:nvGraphicFramePr>
        <p:xfrm>
          <a:off x="2052188" y="4148371"/>
          <a:ext cx="2362200" cy="1924050"/>
        </p:xfrm>
        <a:graphic>
          <a:graphicData uri="http://schemas.openxmlformats.org/presentationml/2006/ole">
            <mc:AlternateContent xmlns:mc="http://schemas.openxmlformats.org/markup-compatibility/2006">
              <mc:Choice xmlns:v="urn:schemas-microsoft-com:vml" Requires="v">
                <p:oleObj spid="_x0000_s7265" name="Graph" r:id="rId4" imgW="2381492" imgH="1924830" progId="Origin95.Graph">
                  <p:embed/>
                </p:oleObj>
              </mc:Choice>
              <mc:Fallback>
                <p:oleObj name="Graph" r:id="rId4" imgW="2381492" imgH="1924830" progId="Origin95.Grap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188" y="4148371"/>
                        <a:ext cx="2362200" cy="192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6" name="对象 15"/>
          <p:cNvGraphicFramePr>
            <a:graphicFrameLocks noChangeAspect="1"/>
          </p:cNvGraphicFramePr>
          <p:nvPr>
            <p:extLst>
              <p:ext uri="{D42A27DB-BD31-4B8C-83A1-F6EECF244321}">
                <p14:modId xmlns:p14="http://schemas.microsoft.com/office/powerpoint/2010/main" val="3586228712"/>
              </p:ext>
            </p:extLst>
          </p:nvPr>
        </p:nvGraphicFramePr>
        <p:xfrm>
          <a:off x="4849001" y="4207386"/>
          <a:ext cx="2257425" cy="1885950"/>
        </p:xfrm>
        <a:graphic>
          <a:graphicData uri="http://schemas.openxmlformats.org/presentationml/2006/ole">
            <mc:AlternateContent xmlns:mc="http://schemas.openxmlformats.org/markup-compatibility/2006">
              <mc:Choice xmlns:v="urn:schemas-microsoft-com:vml" Requires="v">
                <p:oleObj spid="_x0000_s7266" name="Graph" r:id="rId6" imgW="2257501" imgH="1903500" progId="Origin95.Graph">
                  <p:embed/>
                </p:oleObj>
              </mc:Choice>
              <mc:Fallback>
                <p:oleObj name="Graph" r:id="rId6" imgW="2257501" imgH="1903500" progId="Origin95.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9001" y="4207386"/>
                        <a:ext cx="2257425" cy="188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 name="图片 17"/>
          <p:cNvPicPr/>
          <p:nvPr/>
        </p:nvPicPr>
        <p:blipFill>
          <a:blip r:embed="rId8">
            <a:extLst>
              <a:ext uri="{28A0092B-C50C-407E-A947-70E740481C1C}">
                <a14:useLocalDpi xmlns:a14="http://schemas.microsoft.com/office/drawing/2010/main" val="0"/>
              </a:ext>
            </a:extLst>
          </a:blip>
          <a:srcRect/>
          <a:stretch>
            <a:fillRect/>
          </a:stretch>
        </p:blipFill>
        <p:spPr bwMode="auto">
          <a:xfrm>
            <a:off x="7541038" y="4187988"/>
            <a:ext cx="2333625" cy="1914525"/>
          </a:xfrm>
          <a:prstGeom prst="rect">
            <a:avLst/>
          </a:prstGeom>
          <a:noFill/>
          <a:ln>
            <a:noFill/>
          </a:ln>
        </p:spPr>
      </p:pic>
      <p:sp>
        <p:nvSpPr>
          <p:cNvPr id="19" name="矩形 18"/>
          <p:cNvSpPr/>
          <p:nvPr/>
        </p:nvSpPr>
        <p:spPr>
          <a:xfrm>
            <a:off x="7581703" y="6102513"/>
            <a:ext cx="2520737" cy="261610"/>
          </a:xfrm>
          <a:prstGeom prst="rect">
            <a:avLst/>
          </a:prstGeom>
        </p:spPr>
        <p:txBody>
          <a:bodyPr wrap="square">
            <a:spAutoFit/>
          </a:bodyPr>
          <a:lstStyle/>
          <a:p>
            <a:r>
              <a:rPr lang="zh-CN" altLang="en-US" sz="1050" kern="100" dirty="0">
                <a:latin typeface="Times New Roman" panose="02020603050405020304" pitchFamily="18" charset="0"/>
                <a:cs typeface="Times New Roman" panose="02020603050405020304" pitchFamily="18" charset="0"/>
              </a:rPr>
              <a:t>图</a:t>
            </a:r>
            <a:r>
              <a:rPr lang="en-US" altLang="zh-CN" sz="1050" kern="100" dirty="0">
                <a:latin typeface="Times New Roman" panose="02020603050405020304" pitchFamily="18" charset="0"/>
                <a:cs typeface="Times New Roman" panose="02020603050405020304" pitchFamily="18" charset="0"/>
              </a:rPr>
              <a:t>8 </a:t>
            </a:r>
            <a:r>
              <a:rPr lang="zh-CN" altLang="zh-CN" sz="1050" kern="100" dirty="0">
                <a:latin typeface="Times New Roman" panose="02020603050405020304" pitchFamily="18" charset="0"/>
                <a:cs typeface="Times New Roman" panose="02020603050405020304" pitchFamily="18" charset="0"/>
              </a:rPr>
              <a:t>不同</a:t>
            </a:r>
            <a:r>
              <a:rPr lang="en-US" altLang="zh-CN" sz="1050" kern="100" dirty="0">
                <a:latin typeface="Times New Roman" panose="02020603050405020304" pitchFamily="18" charset="0"/>
                <a:cs typeface="Times New Roman" panose="02020603050405020304" pitchFamily="18" charset="0"/>
              </a:rPr>
              <a:t>H</a:t>
            </a:r>
            <a:r>
              <a:rPr lang="en-US" altLang="zh-CN" sz="1050" kern="100" baseline="30000" dirty="0">
                <a:latin typeface="Times New Roman" panose="02020603050405020304" pitchFamily="18" charset="0"/>
                <a:cs typeface="Times New Roman" panose="02020603050405020304" pitchFamily="18" charset="0"/>
              </a:rPr>
              <a:t>+</a:t>
            </a:r>
            <a:r>
              <a:rPr lang="zh-CN" altLang="zh-CN" sz="1050" kern="100" dirty="0">
                <a:latin typeface="Times New Roman" panose="02020603050405020304" pitchFamily="18" charset="0"/>
                <a:cs typeface="Times New Roman" panose="02020603050405020304" pitchFamily="18" charset="0"/>
              </a:rPr>
              <a:t>离子密度下电子束能</a:t>
            </a:r>
            <a:r>
              <a:rPr lang="zh-CN" altLang="zh-CN" sz="1050" dirty="0">
                <a:latin typeface="宋体" panose="02010600030101010101" pitchFamily="2" charset="-122"/>
                <a:ea typeface="宋体" panose="02010600030101010101" pitchFamily="2" charset="-122"/>
                <a:cs typeface="Times New Roman" panose="02020603050405020304" pitchFamily="18" charset="0"/>
              </a:rPr>
              <a:t>谱分布</a:t>
            </a:r>
            <a:endParaRPr lang="zh-CN" altLang="en-US" sz="1050" dirty="0">
              <a:latin typeface="宋体" panose="02010600030101010101" pitchFamily="2" charset="-122"/>
              <a:ea typeface="宋体" panose="02010600030101010101" pitchFamily="2" charset="-122"/>
              <a:cs typeface="Times New Roman" panose="02020603050405020304" pitchFamily="18" charset="0"/>
            </a:endParaRPr>
          </a:p>
        </p:txBody>
      </p:sp>
      <p:sp>
        <p:nvSpPr>
          <p:cNvPr id="20" name="矩形 19"/>
          <p:cNvSpPr/>
          <p:nvPr/>
        </p:nvSpPr>
        <p:spPr>
          <a:xfrm>
            <a:off x="1418140" y="3352753"/>
            <a:ext cx="94122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电子束强箍缩出现会使得能谱稍变软，原因是阳极靶面等离子体鞘层的存在使得阳极靶面电势下降。</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040731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b="1" dirty="0">
                <a:solidFill>
                  <a:schemeClr val="bg1"/>
                </a:solidFill>
              </a:rPr>
              <a:t>3 </a:t>
            </a:r>
            <a:r>
              <a:rPr lang="zh-CN" altLang="en-US" b="1" dirty="0">
                <a:solidFill>
                  <a:schemeClr val="bg1"/>
                </a:solidFill>
              </a:rPr>
              <a:t>模拟实例</a:t>
            </a:r>
          </a:p>
        </p:txBody>
      </p:sp>
      <p:sp>
        <p:nvSpPr>
          <p:cNvPr id="8" name="矩形 7"/>
          <p:cNvSpPr/>
          <p:nvPr/>
        </p:nvSpPr>
        <p:spPr>
          <a:xfrm>
            <a:off x="835871" y="1314968"/>
            <a:ext cx="559395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altLang="zh-CN" sz="2200" b="1" dirty="0">
                <a:latin typeface="黑体" panose="02010609060101010101" pitchFamily="49" charset="-122"/>
                <a:ea typeface="黑体" panose="02010609060101010101" pitchFamily="49" charset="-122"/>
                <a:cs typeface="Times New Roman" panose="02020603050405020304" pitchFamily="18" charset="0"/>
              </a:rPr>
              <a:t>3.3 MC</a:t>
            </a:r>
            <a:r>
              <a:rPr lang="zh-CN" altLang="en-US" sz="2200" b="1" dirty="0">
                <a:latin typeface="黑体" panose="02010609060101010101" pitchFamily="49" charset="-122"/>
                <a:ea typeface="黑体" panose="02010609060101010101" pitchFamily="49" charset="-122"/>
                <a:cs typeface="Times New Roman" panose="02020603050405020304" pitchFamily="18" charset="0"/>
              </a:rPr>
              <a:t>模拟</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dirty="0">
                <a:latin typeface="黑体" panose="02010609060101010101" pitchFamily="49" charset="-122"/>
                <a:ea typeface="黑体" panose="02010609060101010101" pitchFamily="49" charset="-122"/>
                <a:cs typeface="Times New Roman" panose="02020603050405020304" pitchFamily="18" charset="0"/>
              </a:rPr>
              <a:t>能量沉积剖面</a:t>
            </a:r>
          </a:p>
        </p:txBody>
      </p:sp>
      <p:sp>
        <p:nvSpPr>
          <p:cNvPr id="17" name="Rectangle 1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矩形 6"/>
          <p:cNvSpPr/>
          <p:nvPr/>
        </p:nvSpPr>
        <p:spPr>
          <a:xfrm>
            <a:off x="1355958" y="1774438"/>
            <a:ext cx="99597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差异主要集中在表层（</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depth&lt;</a:t>
            </a:r>
            <a:r>
              <a:rPr lang="en-US" altLang="zh-CN" sz="2000" dirty="0" err="1">
                <a:latin typeface="Times New Roman" panose="02020603050405020304" pitchFamily="18" charset="0"/>
                <a:ea typeface="黑体" panose="02010609060101010101" pitchFamily="49" charset="-122"/>
                <a:cs typeface="Times New Roman" panose="02020603050405020304" pitchFamily="18" charset="0"/>
              </a:rPr>
              <a:t>0.1mm</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处</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而表层的差异主要体现在</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靶心（</a:t>
            </a:r>
            <a:r>
              <a:rPr lang="en-US" altLang="zh-CN" sz="2000" i="1" dirty="0">
                <a:latin typeface="Times New Roman" panose="02020603050405020304" pitchFamily="18" charset="0"/>
                <a:ea typeface="黑体" panose="02010609060101010101" pitchFamily="49" charset="-122"/>
                <a:cs typeface="Times New Roman" panose="02020603050405020304" pitchFamily="18" charset="0"/>
              </a:rPr>
              <a:t>r</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20mm</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处</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因为</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这</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部分电子多以大</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角度掠入射</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，能量</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主要多沉积</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在靶表层</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电子束对阳极靶的热</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力学破坏</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也</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主要</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集中</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在</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此</a:t>
            </a:r>
            <a:r>
              <a:rPr lang="zh-CN" altLang="zh-CN" sz="2000" dirty="0" smtClean="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 name="对象 1"/>
          <p:cNvGraphicFramePr>
            <a:graphicFrameLocks noChangeAspect="1"/>
          </p:cNvGraphicFramePr>
          <p:nvPr>
            <p:extLst>
              <p:ext uri="{D42A27DB-BD31-4B8C-83A1-F6EECF244321}">
                <p14:modId xmlns:p14="http://schemas.microsoft.com/office/powerpoint/2010/main" val="941297363"/>
              </p:ext>
            </p:extLst>
          </p:nvPr>
        </p:nvGraphicFramePr>
        <p:xfrm>
          <a:off x="3265714" y="3967145"/>
          <a:ext cx="2412275" cy="1987161"/>
        </p:xfrm>
        <a:graphic>
          <a:graphicData uri="http://schemas.openxmlformats.org/presentationml/2006/ole">
            <mc:AlternateContent xmlns:mc="http://schemas.openxmlformats.org/markup-compatibility/2006">
              <mc:Choice xmlns:v="urn:schemas-microsoft-com:vml" Requires="v">
                <p:oleObj spid="_x0000_s8290" name="Graph" r:id="rId4" imgW="2321252" imgH="1917000" progId="Origin95.Graph">
                  <p:embed/>
                </p:oleObj>
              </mc:Choice>
              <mc:Fallback>
                <p:oleObj name="Graph" r:id="rId4" imgW="2321252" imgH="1917000" progId="Origin95.Grap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714" y="3967145"/>
                        <a:ext cx="2412275" cy="1987161"/>
                      </a:xfrm>
                      <a:prstGeom prst="rect">
                        <a:avLst/>
                      </a:prstGeom>
                      <a:noFill/>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746766061"/>
              </p:ext>
            </p:extLst>
          </p:nvPr>
        </p:nvGraphicFramePr>
        <p:xfrm>
          <a:off x="6083834" y="4011205"/>
          <a:ext cx="2415732" cy="2003290"/>
        </p:xfrm>
        <a:graphic>
          <a:graphicData uri="http://schemas.openxmlformats.org/presentationml/2006/ole">
            <mc:AlternateContent xmlns:mc="http://schemas.openxmlformats.org/markup-compatibility/2006">
              <mc:Choice xmlns:v="urn:schemas-microsoft-com:vml" Requires="v">
                <p:oleObj spid="_x0000_s8291" name="Graph" r:id="rId6" imgW="2346645" imgH="1943460" progId="Origin95.Graph">
                  <p:embed/>
                </p:oleObj>
              </mc:Choice>
              <mc:Fallback>
                <p:oleObj name="Graph" r:id="rId6" imgW="2346645" imgH="1943460" progId="Origin95.Grap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3834" y="4011205"/>
                        <a:ext cx="2415732" cy="2003290"/>
                      </a:xfrm>
                      <a:prstGeom prst="rect">
                        <a:avLst/>
                      </a:prstGeom>
                      <a:noFill/>
                    </p:spPr>
                  </p:pic>
                </p:oleObj>
              </mc:Fallback>
            </mc:AlternateContent>
          </a:graphicData>
        </a:graphic>
      </p:graphicFrame>
      <p:sp>
        <p:nvSpPr>
          <p:cNvPr id="5" name="Rectangle 3"/>
          <p:cNvSpPr>
            <a:spLocks noChangeArrowheads="1"/>
          </p:cNvSpPr>
          <p:nvPr/>
        </p:nvSpPr>
        <p:spPr bwMode="auto">
          <a:xfrm>
            <a:off x="3074127" y="131006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5"/>
          <p:cNvSpPr>
            <a:spLocks noChangeArrowheads="1"/>
          </p:cNvSpPr>
          <p:nvPr/>
        </p:nvSpPr>
        <p:spPr bwMode="auto">
          <a:xfrm>
            <a:off x="3166492" y="5988830"/>
            <a:ext cx="56364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zh-CN" altLang="en-US" sz="1200" dirty="0" bmk="_Ref63325716">
                <a:latin typeface="宋体" panose="02010600030101010101" pitchFamily="2" charset="-122"/>
                <a:ea typeface="宋体" panose="02010600030101010101" pitchFamily="2" charset="-122"/>
                <a:cs typeface="Times New Roman" panose="02020603050405020304" pitchFamily="18" charset="0"/>
              </a:rPr>
              <a:t>图</a:t>
            </a:r>
            <a:r>
              <a:rPr lang="zh-CN" altLang="en-US" sz="1200" dirty="0" bmk="_Ref63325716">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smtClean="0" bmk="_Ref63325716">
                <a:latin typeface="Times New Roman" panose="02020603050405020304" pitchFamily="18" charset="0"/>
                <a:ea typeface="宋体" panose="02010600030101010101" pitchFamily="2" charset="-122"/>
                <a:cs typeface="Times New Roman" panose="02020603050405020304" pitchFamily="18" charset="0"/>
              </a:rPr>
              <a:t>9 </a:t>
            </a:r>
            <a:r>
              <a:rPr lang="zh-CN" altLang="en-US" sz="1200" dirty="0">
                <a:latin typeface="宋体" panose="02010600030101010101" pitchFamily="2" charset="-122"/>
                <a:ea typeface="宋体" panose="02010600030101010101" pitchFamily="2" charset="-122"/>
                <a:cs typeface="Times New Roman" panose="02020603050405020304" pitchFamily="18" charset="0"/>
              </a:rPr>
              <a:t>不同离子流情况下阳极靶能量沉积剖面（左：靶整体</a:t>
            </a: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200" dirty="0">
                <a:latin typeface="宋体" panose="02010600030101010101" pitchFamily="2" charset="-122"/>
                <a:ea typeface="宋体" panose="02010600030101010101" pitchFamily="2" charset="-122"/>
                <a:cs typeface="Times New Roman" panose="02020603050405020304" pitchFamily="18" charset="0"/>
              </a:rPr>
              <a:t>右：靶</a:t>
            </a:r>
            <a:r>
              <a:rPr lang="en-US" altLang="zh-CN" sz="1200" i="1" dirty="0" err="1">
                <a:latin typeface="Times New Roman" panose="02020603050405020304" pitchFamily="18" charset="0"/>
                <a:ea typeface="宋体" panose="02010600030101010101" pitchFamily="2" charset="-122"/>
                <a:cs typeface="Times New Roman" panose="02020603050405020304" pitchFamily="18" charset="0"/>
              </a:rPr>
              <a:t>r</a:t>
            </a:r>
            <a:r>
              <a:rPr lang="en-US" altLang="zh-CN" sz="1200" dirty="0" err="1">
                <a:latin typeface="宋体" panose="02010600030101010101" pitchFamily="2" charset="-122"/>
                <a:ea typeface="宋体" panose="02010600030101010101" pitchFamily="2" charset="-122"/>
                <a:cs typeface="Times New Roman" panose="02020603050405020304" pitchFamily="18" charset="0"/>
              </a:rPr>
              <a:t>≤</a:t>
            </a:r>
            <a:r>
              <a:rPr lang="en-US" altLang="zh-CN" sz="1200" dirty="0" err="1">
                <a:latin typeface="Times New Roman" panose="02020603050405020304" pitchFamily="18" charset="0"/>
                <a:ea typeface="宋体" panose="02010600030101010101" pitchFamily="2" charset="-122"/>
                <a:cs typeface="Times New Roman" panose="02020603050405020304" pitchFamily="18" charset="0"/>
              </a:rPr>
              <a:t>20mm</a:t>
            </a:r>
            <a:r>
              <a:rPr lang="zh-CN" altLang="en-US" sz="1200" dirty="0">
                <a:latin typeface="宋体" panose="02010600030101010101" pitchFamily="2" charset="-122"/>
                <a:ea typeface="宋体" panose="02010600030101010101" pitchFamily="2" charset="-122"/>
                <a:cs typeface="Times New Roman" panose="02020603050405020304" pitchFamily="18" charset="0"/>
              </a:rPr>
              <a:t>区域）</a:t>
            </a:r>
            <a:r>
              <a:rPr lang="zh-CN" altLang="en-US" sz="1200" dirty="0"/>
              <a:t> </a:t>
            </a:r>
            <a:endParaRPr lang="zh-CN" altLang="en-US" sz="1200" dirty="0">
              <a:latin typeface="Arial" panose="020B0604020202020204" pitchFamily="34" charset="0"/>
            </a:endParaRPr>
          </a:p>
        </p:txBody>
      </p:sp>
      <p:sp>
        <p:nvSpPr>
          <p:cNvPr id="13" name="矩形 12"/>
          <p:cNvSpPr/>
          <p:nvPr/>
        </p:nvSpPr>
        <p:spPr>
          <a:xfrm>
            <a:off x="1355958" y="2778458"/>
            <a:ext cx="99000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200"/>
              </a:spcAft>
              <a:buFont typeface="Wingdings" panose="05000000000000000000" pitchFamily="2" charset="2"/>
              <a:buChar char="p"/>
            </a:pP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当束流箍缩较弱时，电子束入射角度较小，轰击到靶心处的电子数目小于束流剧烈箍缩时，能量沉积峰值深度位于</a:t>
            </a:r>
            <a:r>
              <a:rPr lang="en-US" altLang="zh-CN" sz="2000" dirty="0" err="1">
                <a:latin typeface="Times New Roman" panose="02020603050405020304" pitchFamily="18" charset="0"/>
                <a:ea typeface="黑体" panose="02010609060101010101" pitchFamily="49" charset="-122"/>
                <a:cs typeface="Times New Roman" panose="02020603050405020304" pitchFamily="18" charset="0"/>
              </a:rPr>
              <a:t>0.05mm</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左右，靶面沉积值约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6~10 J/g</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；束流强箍缩时，靶心处的靶面能量沉积值达</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42~ 50 J/g</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，沉积峰值深度位于表面。</a:t>
            </a:r>
          </a:p>
        </p:txBody>
      </p:sp>
    </p:spTree>
    <p:extLst>
      <p:ext uri="{BB962C8B-B14F-4D97-AF65-F5344CB8AC3E}">
        <p14:creationId xmlns:p14="http://schemas.microsoft.com/office/powerpoint/2010/main" val="374837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830</TotalTime>
  <Words>1798</Words>
  <Application>Microsoft Office PowerPoint</Application>
  <PresentationFormat>宽屏</PresentationFormat>
  <Paragraphs>151</Paragraphs>
  <Slides>13</Slides>
  <Notes>10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7</vt:i4>
      </vt:variant>
      <vt:variant>
        <vt:lpstr>幻灯片标题</vt:lpstr>
      </vt:variant>
      <vt:variant>
        <vt:i4>13</vt:i4>
      </vt:variant>
    </vt:vector>
  </HeadingPairs>
  <TitlesOfParts>
    <vt:vector size="30" baseType="lpstr">
      <vt:lpstr>等线</vt:lpstr>
      <vt:lpstr>等线 Light</vt:lpstr>
      <vt:lpstr>黑体</vt:lpstr>
      <vt:lpstr>宋体</vt:lpstr>
      <vt:lpstr>Arial</vt:lpstr>
      <vt:lpstr>Calibri</vt:lpstr>
      <vt:lpstr>Calibri Light</vt:lpstr>
      <vt:lpstr>Times New Roman</vt:lpstr>
      <vt:lpstr>Wingdings</vt:lpstr>
      <vt:lpstr>Office 主题</vt:lpstr>
      <vt:lpstr>Graph</vt:lpstr>
      <vt:lpstr>Visio</vt:lpstr>
      <vt:lpstr>Equation</vt:lpstr>
      <vt:lpstr>MathType 6.0 Equation</vt:lpstr>
      <vt:lpstr>Microsoft Visio 2003-2010 绘图</vt:lpstr>
      <vt:lpstr>Microsoft Visio 绘图</vt:lpstr>
      <vt:lpstr>Origin95.Graph</vt:lpstr>
      <vt:lpstr>强流二极管阳极靶温度和 热形变模拟</vt:lpstr>
      <vt:lpstr>1 概述</vt:lpstr>
      <vt:lpstr>1 概述</vt:lpstr>
      <vt:lpstr>2 模拟方法</vt:lpstr>
      <vt:lpstr>2 模拟方法</vt:lpstr>
      <vt:lpstr>3 模拟实例</vt:lpstr>
      <vt:lpstr>3 模拟实例</vt:lpstr>
      <vt:lpstr>3 模拟实例</vt:lpstr>
      <vt:lpstr>3 模拟实例</vt:lpstr>
      <vt:lpstr>3 模拟实例</vt:lpstr>
      <vt:lpstr>3 模拟实例</vt:lpstr>
      <vt:lpstr>4 小结</vt:lpstr>
      <vt:lpstr>PowerPoint 演示文稿</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leaf hoo</cp:lastModifiedBy>
  <cp:revision>57</cp:revision>
  <dcterms:created xsi:type="dcterms:W3CDTF">2020-11-24T09:22:43Z</dcterms:created>
  <dcterms:modified xsi:type="dcterms:W3CDTF">2021-10-11T15:04:34Z</dcterms:modified>
</cp:coreProperties>
</file>