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1871" r:id="rId3"/>
    <p:sldId id="1912" r:id="rId5"/>
    <p:sldId id="1906" r:id="rId6"/>
    <p:sldId id="1919" r:id="rId7"/>
    <p:sldId id="1918" r:id="rId8"/>
    <p:sldId id="1920" r:id="rId9"/>
    <p:sldId id="1913" r:id="rId10"/>
    <p:sldId id="1924" r:id="rId11"/>
    <p:sldId id="1927" r:id="rId12"/>
    <p:sldId id="1926" r:id="rId13"/>
    <p:sldId id="1921" r:id="rId14"/>
    <p:sldId id="1922" r:id="rId15"/>
    <p:sldId id="1914" r:id="rId16"/>
    <p:sldId id="1928" r:id="rId17"/>
    <p:sldId id="1930" r:id="rId18"/>
    <p:sldId id="1936" r:id="rId19"/>
    <p:sldId id="1932" r:id="rId20"/>
    <p:sldId id="1931" r:id="rId21"/>
    <p:sldId id="1934" r:id="rId22"/>
    <p:sldId id="1915" r:id="rId23"/>
    <p:sldId id="1874" r:id="rId24"/>
  </p:sldIdLst>
  <p:sldSz cx="9144000" cy="6858000" type="screen4x3"/>
  <p:notesSz cx="6754495" cy="986599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0033CC"/>
    <a:srgbClr val="000099"/>
    <a:srgbClr val="00CCFF"/>
    <a:srgbClr val="1563FF"/>
    <a:srgbClr val="0066CC"/>
    <a:srgbClr val="0099CC"/>
    <a:srgbClr val="3366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2950" autoAdjust="0"/>
  </p:normalViewPr>
  <p:slideViewPr>
    <p:cSldViewPr>
      <p:cViewPr varScale="1">
        <p:scale>
          <a:sx n="118" d="100"/>
          <a:sy n="118" d="100"/>
        </p:scale>
        <p:origin x="2045" y="82"/>
      </p:cViewPr>
      <p:guideLst>
        <p:guide orient="horz" pos="2135"/>
        <p:guide pos="2857"/>
      </p:guideLst>
    </p:cSldViewPr>
  </p:slideViewPr>
  <p:outlineViewPr>
    <p:cViewPr>
      <p:scale>
        <a:sx n="33" d="100"/>
        <a:sy n="33" d="100"/>
      </p:scale>
      <p:origin x="24" y="16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994" y="-114"/>
      </p:cViewPr>
      <p:guideLst>
        <p:guide orient="horz" pos="3071"/>
        <p:guide pos="2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73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5875" y="0"/>
            <a:ext cx="29273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3706E1F-3E7E-43AC-A191-16957EFBF96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273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5875" y="9371013"/>
            <a:ext cx="29273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FB9FF6F-41B6-4B3E-92D7-1B5B25BD23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73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5875" y="0"/>
            <a:ext cx="29273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7E48FC8-8B02-4957-94CE-9CDEFA361CA4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686300"/>
            <a:ext cx="54038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273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5875" y="9371013"/>
            <a:ext cx="29273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5B2915A-1328-4A52-B751-E1E27DF05E6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2915A-1328-4A52-B751-E1E27DF05E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报告分为</a:t>
            </a:r>
            <a:r>
              <a:rPr lang="en-US" altLang="zh-CN"/>
              <a:t>4</a:t>
            </a:r>
            <a:r>
              <a:rPr lang="zh-CN" altLang="en-US"/>
              <a:t>个部分，第一部分引用，第二部分是器件物理设计与优化，重点介绍关键技术的攻关，第三部分是实验研究，介绍实验取得的结果，第四部分，进行</a:t>
            </a:r>
            <a:r>
              <a:rPr lang="zh-CN" altLang="en-US"/>
              <a:t>总结。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近年来，毫米波高功率微波源取得了非常大的突破，在</a:t>
            </a:r>
            <a:r>
              <a:rPr lang="en-US" altLang="zh-CN" dirty="0"/>
              <a:t>Ka</a:t>
            </a:r>
            <a:r>
              <a:rPr lang="zh-CN" altLang="en-US" dirty="0"/>
              <a:t>波段实现了数百兆瓦到数</a:t>
            </a:r>
            <a:r>
              <a:rPr lang="en-US" altLang="zh-CN" dirty="0"/>
              <a:t>GW</a:t>
            </a:r>
            <a:r>
              <a:rPr lang="zh-CN" altLang="en-US" dirty="0"/>
              <a:t>的输出，甚至在</a:t>
            </a:r>
            <a:r>
              <a:rPr lang="en-US" altLang="zh-CN" dirty="0"/>
              <a:t>V</a:t>
            </a:r>
            <a:r>
              <a:rPr lang="zh-CN" altLang="en-US" dirty="0"/>
              <a:t>波段实现了数百兆瓦的</a:t>
            </a:r>
            <a:r>
              <a:rPr lang="zh-CN" altLang="en-US" dirty="0"/>
              <a:t>输出。发展了多种类型的源，其中包括过模返波管、径向渡越振荡器、大尺寸同轴渡越振荡器、大尺寸同轴多注</a:t>
            </a:r>
            <a:r>
              <a:rPr lang="en-US" altLang="zh-CN" dirty="0"/>
              <a:t>RKA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2915A-1328-4A52-B751-E1E27DF05E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/>
          <a:p>
            <a:pPr lvl="1" eaLnBrk="1" latinLnBrk="0" hangingPunct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 eaLnBrk="1" latinLnBrk="0" hangingPunct="1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 eaLnBrk="1" latinLnBrk="0" hangingPunct="1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4E85AC-E3AB-4631-8851-8DAF53D052EC}" type="slidenum">
              <a:rPr lang="zh-CN" altLang="en-US" smtClean="0"/>
            </a:fld>
            <a:endParaRPr lang="en-US" altLang="zh-CN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4686304" cy="42862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A841-8521-4624-8989-DE719FF3CE3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1" eaLnBrk="1" latinLnBrk="0" hangingPunct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 eaLnBrk="1" latinLnBrk="0" hangingPunct="1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 eaLnBrk="1" latinLnBrk="0" hangingPunct="1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1" eaLnBrk="1" latinLnBrk="0" hangingPunct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 eaLnBrk="1" latinLnBrk="0" hangingPunct="1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 eaLnBrk="1" latinLnBrk="0" hangingPunct="1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4686304" cy="42862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  <p:sp>
        <p:nvSpPr>
          <p:cNvPr id="6" name="标题 6"/>
          <p:cNvSpPr txBox="1"/>
          <p:nvPr userDrawn="1"/>
        </p:nvSpPr>
        <p:spPr>
          <a:xfrm>
            <a:off x="357158" y="714356"/>
            <a:ext cx="4686304" cy="42862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928794" y="2714620"/>
            <a:ext cx="5357850" cy="3500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1" eaLnBrk="1" latinLnBrk="0" hangingPunct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 eaLnBrk="1" latinLnBrk="0" hangingPunct="1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 eaLnBrk="1" latinLnBrk="0" hangingPunct="1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8" name="内容占位符 2"/>
          <p:cNvSpPr>
            <a:spLocks noGrp="1"/>
          </p:cNvSpPr>
          <p:nvPr>
            <p:ph sz="half" idx="13" hasCustomPrompt="1"/>
          </p:nvPr>
        </p:nvSpPr>
        <p:spPr>
          <a:xfrm>
            <a:off x="1000100" y="1428736"/>
            <a:ext cx="7072362" cy="129540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lang="zh-CN" altLang="en-US" sz="2200" kern="1200" dirty="0" smtClean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1" eaLnBrk="1" latinLnBrk="0" hangingPunct="1"/>
            <a:r>
              <a:rPr lang="zh-CN" altLang="en-US" dirty="0" smtClean="0"/>
              <a:t>第二级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4686304" cy="42862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AD80C-AB28-45A3-AED7-72E25381C3FF}" type="slidenum">
              <a:rPr lang="en-US" altLang="ko-KR" smtClean="0"/>
            </a:fld>
            <a:endParaRPr lang="en-US" altLang="ko-KR"/>
          </a:p>
        </p:txBody>
      </p:sp>
      <p:sp>
        <p:nvSpPr>
          <p:cNvPr id="9" name="标题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4686304" cy="42862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B05-608A-4AEA-B052-FBD40030E9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3377F1-4362-46D4-A501-EF0474750847}" type="slidenum">
              <a:rPr lang="en-US" altLang="ko-KR" smtClean="0"/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" y="-9525"/>
            <a:ext cx="915543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4163" y="1892830"/>
            <a:ext cx="8496944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</a:t>
            </a:r>
            <a:r>
              <a:rPr lang="zh-CN" altLang="en-US" sz="44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波段大</a:t>
            </a:r>
            <a:r>
              <a:rPr lang="zh-CN" altLang="en-US" sz="44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尺寸同轴多注</a:t>
            </a:r>
            <a:r>
              <a:rPr lang="en-US" altLang="zh-CN" sz="44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RKA</a:t>
            </a:r>
            <a:r>
              <a:rPr lang="zh-CN" altLang="en-US" sz="44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模拟与实验</a:t>
            </a:r>
            <a:r>
              <a:rPr lang="zh-CN" altLang="en-US" sz="44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zh-CN" altLang="en-US" sz="44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00432" y="147370"/>
            <a:ext cx="5564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4000" b="1" cap="none" spc="0" dirty="0" smtClean="0">
                <a:solidFill>
                  <a:srgbClr val="FFFF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铸国防基石  做民族脊梁</a:t>
            </a:r>
            <a:endParaRPr lang="zh-CN" altLang="en-US" sz="4000" b="1" cap="none" spc="0" dirty="0">
              <a:solidFill>
                <a:srgbClr val="FFFF0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 descr="中国工程物理研究院-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30" y="6025599"/>
            <a:ext cx="2976245" cy="499745"/>
          </a:xfrm>
          <a:prstGeom prst="rect">
            <a:avLst/>
          </a:prstGeom>
        </p:spPr>
      </p:pic>
      <p:pic>
        <p:nvPicPr>
          <p:cNvPr id="5" name="图片 4" descr="十所新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6041474"/>
            <a:ext cx="2058670" cy="4679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40685" y="5517112"/>
            <a:ext cx="3262432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高</a:t>
            </a:r>
            <a:r>
              <a:rPr lang="zh-CN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功率微波技术重点实验室</a:t>
            </a:r>
            <a:endParaRPr lang="zh-CN" alt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12059" y="4855442"/>
            <a:ext cx="45415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baseline="30000" dirty="0" smtClean="0"/>
              <a:t>*</a:t>
            </a:r>
            <a:r>
              <a:rPr lang="en-US" altLang="zh-CN" sz="2000" b="1" dirty="0" smtClean="0"/>
              <a:t>E-mail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lishifeng@alu.uestc.edu.cn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259756" y="4132114"/>
            <a:ext cx="66655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/>
                </a:solidFill>
              </a:rPr>
              <a:t>李士锋</a:t>
            </a:r>
            <a:r>
              <a:rPr lang="en-US" altLang="zh-CN" sz="2400" b="1" baseline="30000" dirty="0" smtClean="0"/>
              <a:t>*</a:t>
            </a:r>
            <a:r>
              <a:rPr lang="zh-CN" altLang="en-US" sz="2400" b="1" dirty="0" smtClean="0"/>
              <a:t>，</a:t>
            </a:r>
            <a:r>
              <a:rPr lang="zh-CN" altLang="en-US" sz="2400" dirty="0" smtClean="0"/>
              <a:t>黄华，刘振帮，孙利民，何琥，段兆云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输入腔角向均匀模式激励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内部注入实现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输入腔角向均匀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模式激励，抑制了高阶非对称模式激励，从而抑制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了自激振荡；</a:t>
            </a:r>
            <a:endParaRPr lang="zh-CN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内注入输入腔对电子束进行了高效的调制，使得输入功率吸收率显著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提升。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1197629" y="3429000"/>
          <a:ext cx="2933700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Visio" r:id="rId2" imgW="9474200" imgH="8572500" progId="Visio.Drawing.15">
                  <p:embed/>
                </p:oleObj>
              </mc:Choice>
              <mc:Fallback>
                <p:oleObj name="Visio" r:id="rId2" imgW="9474200" imgH="8572500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629" y="3429000"/>
                        <a:ext cx="2933700" cy="265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r="31887"/>
          <a:stretch>
            <a:fillRect/>
          </a:stretch>
        </p:blipFill>
        <p:spPr>
          <a:xfrm>
            <a:off x="5940152" y="3068563"/>
            <a:ext cx="1800000" cy="17694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7313"/>
          <a:stretch>
            <a:fillRect/>
          </a:stretch>
        </p:blipFill>
        <p:spPr>
          <a:xfrm>
            <a:off x="5292080" y="4838060"/>
            <a:ext cx="3240000" cy="166493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622666" y="38610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横向场分布</a:t>
            </a:r>
            <a:endParaRPr lang="zh-CN" altLang="en-US" sz="1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5436096" y="591784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轴向场分布</a:t>
            </a:r>
            <a:endParaRPr lang="zh-CN" altLang="en-US" sz="1800" dirty="0"/>
          </a:p>
        </p:txBody>
      </p:sp>
      <p:sp>
        <p:nvSpPr>
          <p:cNvPr id="23" name="矩形 22"/>
          <p:cNvSpPr/>
          <p:nvPr/>
        </p:nvSpPr>
        <p:spPr>
          <a:xfrm>
            <a:off x="251520" y="61140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sz="1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1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输入腔结构示意图：</a:t>
            </a: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zh-CN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三视图，</a:t>
            </a: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zh-CN" sz="1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CN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截面图</a:t>
            </a:r>
            <a:endParaRPr lang="zh-CN" altLang="zh-CN" sz="1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输入腔角向均匀模式激励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9742" y="1747632"/>
            <a:ext cx="25170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TE10-TEM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直接变换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OCRKA-5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81" y="2264273"/>
            <a:ext cx="2026285" cy="2008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9728" y="427831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改进前</a:t>
            </a:r>
            <a:r>
              <a:rPr lang="en-US" altLang="zh-CN" sz="1800" dirty="0" smtClean="0"/>
              <a:t>-</a:t>
            </a:r>
            <a:r>
              <a:rPr lang="zh-CN" altLang="en-US" sz="1800" dirty="0" smtClean="0"/>
              <a:t>同轴</a:t>
            </a:r>
            <a:r>
              <a:rPr lang="en-US" altLang="zh-CN" sz="1800" dirty="0" smtClean="0"/>
              <a:t>TEM</a:t>
            </a:r>
            <a:r>
              <a:rPr lang="zh-CN" altLang="en-US" sz="1800" dirty="0" smtClean="0"/>
              <a:t>激励器</a:t>
            </a:r>
            <a:endParaRPr lang="zh-CN" altLang="en-US" sz="1800" dirty="0"/>
          </a:p>
        </p:txBody>
      </p:sp>
      <p:pic>
        <p:nvPicPr>
          <p:cNvPr id="17" name="图片 16" descr="OCRKA-57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2" y="4829441"/>
            <a:ext cx="2470150" cy="179895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122577" y="5924816"/>
            <a:ext cx="1710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i="0"/>
              <a:t>带宽</a:t>
            </a:r>
            <a:r>
              <a:rPr lang="en-US" altLang="zh-CN" sz="1800" i="0"/>
              <a:t>~50MHz</a:t>
            </a:r>
            <a:endParaRPr lang="en-US" altLang="zh-CN" sz="1800" i="0"/>
          </a:p>
        </p:txBody>
      </p:sp>
      <p:sp>
        <p:nvSpPr>
          <p:cNvPr id="22" name="文本框 21"/>
          <p:cNvSpPr txBox="1"/>
          <p:nvPr/>
        </p:nvSpPr>
        <p:spPr>
          <a:xfrm>
            <a:off x="3563826" y="580508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结构简单、带宽宽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56316" y="6074358"/>
            <a:ext cx="40527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TE</a:t>
            </a:r>
            <a:r>
              <a:rPr lang="en-US" altLang="zh-CN" sz="2000" b="1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-TM</a:t>
            </a:r>
            <a:r>
              <a:rPr lang="en-US" altLang="zh-CN" sz="2000" b="1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模式、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TM</a:t>
            </a:r>
            <a:r>
              <a:rPr lang="en-US" altLang="zh-CN" sz="2000" b="1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-TEM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对象 -2147482606"/>
          <p:cNvGraphicFramePr>
            <a:graphicFrameLocks noChangeAspect="1"/>
          </p:cNvGraphicFramePr>
          <p:nvPr/>
        </p:nvGraphicFramePr>
        <p:xfrm>
          <a:off x="3636010" y="2348865"/>
          <a:ext cx="5447665" cy="3882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4472305" imgH="3200400" progId="Visio.Drawing.15">
                  <p:embed/>
                </p:oleObj>
              </mc:Choice>
              <mc:Fallback>
                <p:oleObj name="" r:id="rId4" imgW="4472305" imgH="3200400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6010" y="2348865"/>
                        <a:ext cx="5447665" cy="3882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 descr="微信图片_20210711215856"/>
          <p:cNvPicPr>
            <a:picLocks noChangeAspect="1"/>
          </p:cNvPicPr>
          <p:nvPr/>
        </p:nvPicPr>
        <p:blipFill>
          <a:blip r:embed="rId6"/>
          <a:srcRect l="29174" t="20398" r="23285" b="16417"/>
          <a:stretch>
            <a:fillRect/>
          </a:stretch>
        </p:blipFill>
        <p:spPr>
          <a:xfrm>
            <a:off x="6639560" y="0"/>
            <a:ext cx="2504440" cy="249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44510" y="1112947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宽带低损耗输出耦合结构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新型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TEM-TE-TEM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模式变换器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为输入波导提供通道；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膜片加载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阻抗匹配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设计实现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单模、宽带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运行；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模式变换器进行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镀银处理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，实际传输损耗也大大降低小于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1dB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75656" y="6235355"/>
            <a:ext cx="8136904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altLang="en-US" sz="1800" b="0" i="0" dirty="0">
                <a:latin typeface="宋体" panose="02010600030101010101" pitchFamily="2" charset="-122"/>
                <a:cs typeface="宋体" panose="02010600030101010101" pitchFamily="2" charset="-122"/>
              </a:rPr>
              <a:t>中心频率处反射系数小于</a:t>
            </a:r>
            <a:r>
              <a:rPr lang="en-US" altLang="zh-CN" sz="1800" b="0" i="0" dirty="0">
                <a:latin typeface="宋体" panose="02010600030101010101" pitchFamily="2" charset="-122"/>
                <a:cs typeface="宋体" panose="02010600030101010101" pitchFamily="2" charset="-122"/>
              </a:rPr>
              <a:t>-46dB</a:t>
            </a:r>
            <a:r>
              <a:rPr lang="zh-CN" altLang="en-US" sz="1800" b="0" i="0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-30dB</a:t>
            </a:r>
            <a:r>
              <a:rPr lang="zh-CN" altLang="en-US" sz="1800" b="0" i="0" dirty="0">
                <a:latin typeface="宋体" panose="02010600030101010101" pitchFamily="2" charset="-122"/>
                <a:cs typeface="宋体" panose="02010600030101010101" pitchFamily="2" charset="-122"/>
              </a:rPr>
              <a:t>以下带宽约</a:t>
            </a:r>
            <a:r>
              <a:rPr lang="en-US" altLang="zh-CN" sz="1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500MHz</a:t>
            </a:r>
            <a:endParaRPr lang="zh-CN" altLang="en-US" sz="1800" i="0" dirty="0"/>
          </a:p>
        </p:txBody>
      </p:sp>
      <p:pic>
        <p:nvPicPr>
          <p:cNvPr id="4098" name="Picture 2" descr="输出模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1782"/>
            <a:ext cx="422655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Graph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5" y="3573346"/>
            <a:ext cx="329984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微信图片_20210711215922"/>
          <p:cNvPicPr>
            <a:picLocks noChangeAspect="1"/>
          </p:cNvPicPr>
          <p:nvPr/>
        </p:nvPicPr>
        <p:blipFill>
          <a:blip r:embed="rId4"/>
          <a:srcRect l="28373" t="26102" r="25590" b="12819"/>
          <a:stretch>
            <a:fillRect/>
          </a:stretch>
        </p:blipFill>
        <p:spPr>
          <a:xfrm rot="16200000">
            <a:off x="6531610" y="-709295"/>
            <a:ext cx="1842770" cy="326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电子束流通实验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67055" indent="-457200" algn="just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设计了新的阴极结构，实现了高品质的电子束；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67055" indent="-457200" algn="just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优化了对中结构，实现了电子束高效率的流通；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99" y="2757981"/>
            <a:ext cx="4783073" cy="3662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97439" y="3284984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电压</a:t>
            </a:r>
            <a:r>
              <a:rPr lang="en-US" altLang="zh-CN" sz="1600" dirty="0" smtClean="0"/>
              <a:t>491kV</a:t>
            </a:r>
            <a:endParaRPr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253423" y="4250447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发射电流</a:t>
            </a:r>
            <a:r>
              <a:rPr lang="en-US" altLang="zh-CN" sz="1600" dirty="0" smtClean="0"/>
              <a:t>3.42kA</a:t>
            </a:r>
            <a:endParaRPr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485671" y="5085184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器件末端电流</a:t>
            </a:r>
            <a:r>
              <a:rPr lang="en-US" altLang="zh-CN" sz="1600" dirty="0" smtClean="0"/>
              <a:t>2.98kA</a:t>
            </a:r>
            <a:endParaRPr lang="zh-CN" altLang="en-US" sz="1600" dirty="0"/>
          </a:p>
        </p:txBody>
      </p:sp>
      <p:sp>
        <p:nvSpPr>
          <p:cNvPr id="5" name="文本框 4"/>
          <p:cNvSpPr txBox="1"/>
          <p:nvPr/>
        </p:nvSpPr>
        <p:spPr>
          <a:xfrm>
            <a:off x="582130" y="5796340"/>
            <a:ext cx="34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电子束传输距离大于</a:t>
            </a:r>
            <a:r>
              <a:rPr lang="en-US" altLang="zh-CN" sz="1800" dirty="0" smtClean="0"/>
              <a:t>300mm</a:t>
            </a:r>
            <a:r>
              <a:rPr lang="zh-CN" altLang="en-US" sz="1800" dirty="0" smtClean="0"/>
              <a:t>后</a:t>
            </a:r>
            <a:r>
              <a:rPr lang="zh-CN" altLang="en-US" sz="1800" dirty="0" smtClean="0">
                <a:solidFill>
                  <a:srgbClr val="FF0000"/>
                </a:solidFill>
              </a:rPr>
              <a:t>流通率达到</a:t>
            </a:r>
            <a:r>
              <a:rPr lang="en-US" altLang="zh-CN" sz="1800" dirty="0" smtClean="0">
                <a:solidFill>
                  <a:srgbClr val="FF0000"/>
                </a:solidFill>
              </a:rPr>
              <a:t>87%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6350" r="16139" b="9050"/>
          <a:stretch>
            <a:fillRect/>
          </a:stretch>
        </p:blipFill>
        <p:spPr>
          <a:xfrm>
            <a:off x="437115" y="2852936"/>
            <a:ext cx="3294546" cy="188259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861696" y="3457257"/>
            <a:ext cx="576064" cy="170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29764" y="51551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石墨阴极</a:t>
            </a:r>
            <a:endParaRPr lang="zh-CN" altLang="en-US" sz="1800" dirty="0"/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2339752" y="4399276"/>
            <a:ext cx="206004" cy="685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607037" y="5081271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 smtClean="0"/>
              <a:t>阴极底座</a:t>
            </a:r>
            <a:r>
              <a:rPr lang="en-US" altLang="zh-CN" sz="1800" dirty="0" smtClean="0"/>
              <a:t>-</a:t>
            </a:r>
            <a:r>
              <a:rPr lang="zh-CN" altLang="en-US" sz="1800" dirty="0" smtClean="0"/>
              <a:t>屏蔽体</a:t>
            </a:r>
            <a:endParaRPr lang="en-US" altLang="zh-CN" sz="1800" dirty="0" smtClean="0"/>
          </a:p>
          <a:p>
            <a:pPr algn="ctr"/>
            <a:r>
              <a:rPr lang="en-US" altLang="zh-CN" sz="1800" dirty="0">
                <a:solidFill>
                  <a:srgbClr val="FF0000"/>
                </a:solidFill>
              </a:rPr>
              <a:t>TC4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6896" r="19841" b="10361"/>
          <a:stretch>
            <a:fillRect/>
          </a:stretch>
        </p:blipFill>
        <p:spPr>
          <a:xfrm>
            <a:off x="6841377" y="777982"/>
            <a:ext cx="1980000" cy="1979999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>
            <a:off x="6485671" y="1340768"/>
            <a:ext cx="863179" cy="253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227408" y="11354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电子束束斑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实验装置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1849712"/>
            <a:ext cx="4320000" cy="28838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1" y="1857226"/>
            <a:ext cx="4320000" cy="288383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539552" y="3573016"/>
            <a:ext cx="36004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1540" y="49975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加速器</a:t>
            </a:r>
            <a:endParaRPr lang="zh-CN" altLang="en-US" sz="1800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207266" y="3575136"/>
            <a:ext cx="36004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084388" y="5013176"/>
            <a:ext cx="11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线包磁场</a:t>
            </a:r>
            <a:endParaRPr lang="zh-CN" altLang="en-US" sz="1800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414332" y="3476092"/>
            <a:ext cx="36004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312601" y="5013176"/>
            <a:ext cx="11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输出波导</a:t>
            </a:r>
            <a:endParaRPr lang="zh-CN" altLang="en-US" sz="1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511522" y="5013176"/>
            <a:ext cx="11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辐射喇叭</a:t>
            </a:r>
            <a:endParaRPr lang="zh-CN" altLang="en-US" sz="1800" dirty="0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4112681" y="3433698"/>
            <a:ext cx="819359" cy="1510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592061" y="4981044"/>
            <a:ext cx="11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接收喇叭</a:t>
            </a:r>
            <a:endParaRPr lang="zh-CN" altLang="en-US" sz="1800" dirty="0"/>
          </a:p>
        </p:txBody>
      </p:sp>
      <p:cxnSp>
        <p:nvCxnSpPr>
          <p:cNvPr id="25" name="直接箭头连接符 24"/>
          <p:cNvCxnSpPr/>
          <p:nvPr/>
        </p:nvCxnSpPr>
        <p:spPr>
          <a:xfrm flipH="1" flipV="1">
            <a:off x="6156176" y="3212976"/>
            <a:ext cx="987929" cy="1771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7203792" y="3470443"/>
            <a:ext cx="1056854" cy="1510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39812" y="5872570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加速器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二极管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器件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辐射天线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接收天线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检波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示波器</a:t>
            </a:r>
            <a:endParaRPr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4283968" y="352237"/>
            <a:ext cx="4584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由于采用了</a:t>
            </a:r>
            <a:r>
              <a:rPr lang="en-US" altLang="zh-CN" dirty="0" smtClean="0"/>
              <a:t>1.3m</a:t>
            </a:r>
            <a:r>
              <a:rPr lang="zh-CN" altLang="en-US" dirty="0" smtClean="0"/>
              <a:t>磁场的限制，器件末端传输波导长度到</a:t>
            </a:r>
            <a:r>
              <a:rPr lang="en-US" altLang="zh-CN" dirty="0" smtClean="0"/>
              <a:t>70cm</a:t>
            </a:r>
            <a:r>
              <a:rPr lang="zh-CN" altLang="en-US" dirty="0" smtClean="0"/>
              <a:t>，增大了功率损耗。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801933" y="3356992"/>
            <a:ext cx="2552204" cy="76706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207266" y="292727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1.3</a:t>
            </a:r>
            <a:r>
              <a:rPr lang="zh-CN" altLang="en-US" dirty="0" smtClean="0"/>
              <a:t>米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1039812" y="5858528"/>
            <a:ext cx="7083255" cy="668330"/>
          </a:xfrm>
        </p:spPr>
        <p:txBody>
          <a:bodyPr/>
          <a:lstStyle/>
          <a:p>
            <a:pPr marL="109855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None/>
            </a:pPr>
            <a:r>
              <a:rPr lang="en-US" altLang="zh-CN" sz="1800" dirty="0"/>
              <a:t>C1</a:t>
            </a:r>
            <a:r>
              <a:rPr lang="zh-CN" altLang="zh-CN" sz="1800" dirty="0"/>
              <a:t>为电压波形，</a:t>
            </a:r>
            <a:r>
              <a:rPr lang="en-US" altLang="zh-CN" sz="1800" dirty="0"/>
              <a:t>C2</a:t>
            </a:r>
            <a:r>
              <a:rPr lang="zh-CN" altLang="zh-CN" sz="1800" dirty="0"/>
              <a:t>为输入微波正向波形，</a:t>
            </a:r>
            <a:r>
              <a:rPr lang="en-US" altLang="zh-CN" sz="1800" dirty="0"/>
              <a:t>C3</a:t>
            </a:r>
            <a:r>
              <a:rPr lang="zh-CN" altLang="zh-CN" sz="1800" dirty="0"/>
              <a:t>为输入微波反向波形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1541" y="134076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输入微波测量</a:t>
            </a:r>
            <a:endParaRPr lang="zh-CN" altLang="en-US" sz="2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686062" y="1431069"/>
          <a:ext cx="5158105" cy="1642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163955"/>
                <a:gridCol w="1164590"/>
                <a:gridCol w="953770"/>
                <a:gridCol w="1418590"/>
              </a:tblGrid>
              <a:tr h="403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序号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350"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检波幅度</a:t>
                      </a:r>
                      <a:r>
                        <a:rPr lang="en-US" sz="1050" kern="100">
                          <a:effectLst/>
                        </a:rPr>
                        <a:t>/mV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检波功率</a:t>
                      </a:r>
                      <a:r>
                        <a:rPr lang="en-US" sz="1050" kern="100" dirty="0">
                          <a:effectLst/>
                        </a:rPr>
                        <a:t>/</a:t>
                      </a:r>
                      <a:r>
                        <a:rPr lang="en-US" sz="1050" kern="100" dirty="0" err="1">
                          <a:effectLst/>
                        </a:rPr>
                        <a:t>dBm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衰减</a:t>
                      </a:r>
                      <a:r>
                        <a:rPr lang="en-US" sz="1050" kern="100">
                          <a:effectLst/>
                        </a:rPr>
                        <a:t>/dB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输入功率</a:t>
                      </a:r>
                      <a:r>
                        <a:rPr lang="en-US" sz="1050" kern="100" dirty="0">
                          <a:effectLst/>
                        </a:rPr>
                        <a:t>/kW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292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10.26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56.6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4.85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293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10.28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56.6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4.88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95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295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10.32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56.6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4.92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平均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4.88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169" name="图片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08899"/>
            <a:ext cx="3456384" cy="264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内容占位符 1"/>
          <p:cNvSpPr txBox="1"/>
          <p:nvPr/>
        </p:nvSpPr>
        <p:spPr>
          <a:xfrm>
            <a:off x="179512" y="759180"/>
            <a:ext cx="8424936" cy="5112569"/>
          </a:xfrm>
          <a:prstGeom prst="rect">
            <a:avLst/>
          </a:prstGeom>
        </p:spPr>
        <p:txBody>
          <a:bodyPr/>
          <a:lstStyle>
            <a:lvl1pPr marL="365760" indent="-255905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 panose="05040102010807070707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665" indent="-228600" algn="l" rtl="0" eaLnBrk="1" latinLnBrk="0" hangingPunct="1">
              <a:spcBef>
                <a:spcPts val="325"/>
              </a:spcBef>
              <a:buClr>
                <a:schemeClr val="accent1"/>
              </a:buClr>
              <a:buFont typeface="Verdana" panose="020B0604030504040204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79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 panose="05020102010507070707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 panose="05020102010507070707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9044" y="480796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/>
              <a:t>反映了输入功率吸收率高</a:t>
            </a:r>
            <a:endParaRPr lang="zh-CN" altLang="en-US" sz="2000" dirty="0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572000" y="458112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1541" y="180039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天线方向图测量</a:t>
            </a:r>
            <a:endParaRPr lang="zh-CN" altLang="en-US" sz="2400" dirty="0"/>
          </a:p>
        </p:txBody>
      </p:sp>
      <p:pic>
        <p:nvPicPr>
          <p:cNvPr id="11266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402730"/>
            <a:ext cx="3274807" cy="245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84065" y="4828354"/>
            <a:ext cx="2634054" cy="38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500"/>
              </a:lnSpc>
              <a:spcAft>
                <a:spcPts val="600"/>
              </a:spcAft>
              <a:tabLst>
                <a:tab pos="266700" algn="l"/>
              </a:tabLst>
            </a:pPr>
            <a:r>
              <a:rPr lang="zh-CN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辐射微波方向图（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zh-CN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面）</a:t>
            </a:r>
            <a:endParaRPr lang="zh-CN" altLang="zh-CN" sz="1400" dirty="0"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987821" y="1800398"/>
          <a:ext cx="6156179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725"/>
                <a:gridCol w="428006"/>
                <a:gridCol w="377313"/>
                <a:gridCol w="513015"/>
                <a:gridCol w="513015"/>
                <a:gridCol w="513015"/>
                <a:gridCol w="513015"/>
                <a:gridCol w="513015"/>
                <a:gridCol w="513015"/>
                <a:gridCol w="513015"/>
                <a:gridCol w="513015"/>
                <a:gridCol w="513015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 dirty="0">
                          <a:effectLst/>
                        </a:rPr>
                        <a:t>角度</a:t>
                      </a:r>
                      <a:r>
                        <a:rPr lang="en-US" sz="1000" kern="100" dirty="0">
                          <a:effectLst/>
                        </a:rPr>
                        <a:t>/°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左</a:t>
                      </a:r>
                      <a:r>
                        <a:rPr lang="en-US" sz="1000" kern="100" dirty="0">
                          <a:effectLst/>
                        </a:rPr>
                        <a:t>16.9°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0°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右</a:t>
                      </a:r>
                      <a:r>
                        <a:rPr lang="en-US" sz="1000" kern="100" dirty="0">
                          <a:effectLst/>
                        </a:rPr>
                        <a:t>3.5°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右</a:t>
                      </a:r>
                      <a:r>
                        <a:rPr lang="en-US" sz="1000" kern="100" dirty="0">
                          <a:effectLst/>
                        </a:rPr>
                        <a:t>7.3°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右</a:t>
                      </a:r>
                      <a:r>
                        <a:rPr lang="en-US" sz="1000" kern="100" dirty="0">
                          <a:effectLst/>
                        </a:rPr>
                        <a:t>9°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右</a:t>
                      </a:r>
                      <a:r>
                        <a:rPr lang="en-US" sz="1000" kern="100" dirty="0">
                          <a:effectLst/>
                        </a:rPr>
                        <a:t>10.4°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右</a:t>
                      </a:r>
                      <a:r>
                        <a:rPr lang="en-US" sz="1000" kern="100" dirty="0">
                          <a:effectLst/>
                        </a:rPr>
                        <a:t>15.5°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右</a:t>
                      </a:r>
                      <a:r>
                        <a:rPr lang="en-US" sz="1000" kern="100">
                          <a:effectLst/>
                        </a:rPr>
                        <a:t>16.9°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右</a:t>
                      </a:r>
                      <a:r>
                        <a:rPr lang="en-US" sz="1000" kern="100">
                          <a:effectLst/>
                        </a:rPr>
                        <a:t>20</a:t>
                      </a:r>
                      <a:r>
                        <a:rPr lang="zh-CN" sz="1000" kern="100">
                          <a:effectLst/>
                        </a:rPr>
                        <a:t>°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右</a:t>
                      </a:r>
                      <a:r>
                        <a:rPr lang="en-US" sz="1000" kern="100">
                          <a:effectLst/>
                        </a:rPr>
                        <a:t>23</a:t>
                      </a:r>
                      <a:r>
                        <a:rPr lang="zh-CN" sz="1000" kern="100">
                          <a:effectLst/>
                        </a:rPr>
                        <a:t>°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>
                          <a:effectLst/>
                        </a:rPr>
                        <a:t>辐射功率</a:t>
                      </a:r>
                      <a:r>
                        <a:rPr lang="en-US" sz="1000" kern="100">
                          <a:effectLst/>
                        </a:rPr>
                        <a:t>/MW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>
                          <a:effectLst/>
                        </a:rPr>
                        <a:t>衰减</a:t>
                      </a:r>
                      <a:r>
                        <a:rPr lang="en-US" sz="1000" kern="100">
                          <a:effectLst/>
                        </a:rPr>
                        <a:t>/dB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56.6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54.3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54.3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54.3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54.3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>
                          <a:effectLst/>
                        </a:rPr>
                        <a:t>检波器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2#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2#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2#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>
                          <a:effectLst/>
                        </a:rPr>
                        <a:t>检波幅度</a:t>
                      </a:r>
                      <a:r>
                        <a:rPr lang="en-US" sz="1000" kern="100">
                          <a:effectLst/>
                        </a:rPr>
                        <a:t>/mV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329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55.2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137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144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248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294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333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345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281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81.7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507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000" kern="100">
                          <a:effectLst/>
                        </a:rPr>
                        <a:t>检波功率</a:t>
                      </a:r>
                      <a:r>
                        <a:rPr lang="en-US" sz="1000" kern="100">
                          <a:effectLst/>
                        </a:rPr>
                        <a:t>/dBm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10.19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0.82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6.39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6.72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10.57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11.81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12.72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13.0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>
                          <a:effectLst/>
                        </a:rPr>
                        <a:t>11.48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3.09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779910" y="3379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8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RKA</a:t>
            </a:r>
            <a:r>
              <a:rPr lang="zh-CN" altLang="zh-CN" sz="18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天线方向图参数测试结果</a:t>
            </a:r>
            <a:endParaRPr lang="zh-CN" altLang="en-US" sz="18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287512" y="3874901"/>
          <a:ext cx="5504815" cy="1906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685800"/>
                <a:gridCol w="685800"/>
                <a:gridCol w="800100"/>
                <a:gridCol w="800100"/>
                <a:gridCol w="571500"/>
                <a:gridCol w="704215"/>
                <a:gridCol w="800100"/>
              </a:tblGrid>
              <a:tr h="560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序号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电压</a:t>
                      </a:r>
                      <a:r>
                        <a:rPr lang="en-US" sz="1050" kern="100">
                          <a:effectLst/>
                        </a:rPr>
                        <a:t>/kV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350"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束流</a:t>
                      </a:r>
                      <a:r>
                        <a:rPr lang="en-US" sz="1050" kern="100">
                          <a:effectLst/>
                        </a:rPr>
                        <a:t>/kA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6350"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右</a:t>
                      </a:r>
                      <a:r>
                        <a:rPr lang="en-US" sz="1050" kern="100">
                          <a:effectLst/>
                        </a:rPr>
                        <a:t>16.9</a:t>
                      </a:r>
                      <a:r>
                        <a:rPr lang="en-US" sz="1200" kern="100">
                          <a:effectLst/>
                        </a:rPr>
                        <a:t>°</a:t>
                      </a:r>
                      <a:r>
                        <a:rPr lang="zh-CN" sz="1050" kern="100">
                          <a:effectLst/>
                        </a:rPr>
                        <a:t>检波幅度</a:t>
                      </a:r>
                      <a:r>
                        <a:rPr lang="en-US" sz="1050" kern="100">
                          <a:effectLst/>
                        </a:rPr>
                        <a:t>/mV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右</a:t>
                      </a:r>
                      <a:r>
                        <a:rPr lang="en-US" sz="1050" kern="100">
                          <a:effectLst/>
                        </a:rPr>
                        <a:t>16.9</a:t>
                      </a:r>
                      <a:r>
                        <a:rPr lang="en-US" sz="1200" kern="100">
                          <a:effectLst/>
                        </a:rPr>
                        <a:t>°</a:t>
                      </a:r>
                      <a:r>
                        <a:rPr lang="zh-CN" sz="1050" kern="100">
                          <a:effectLst/>
                        </a:rPr>
                        <a:t>检波功率</a:t>
                      </a:r>
                      <a:r>
                        <a:rPr lang="en-US" sz="1050" kern="100">
                          <a:effectLst/>
                        </a:rPr>
                        <a:t>/dBm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脉宽</a:t>
                      </a:r>
                      <a:r>
                        <a:rPr lang="en-US" sz="1050" kern="100">
                          <a:effectLst/>
                        </a:rPr>
                        <a:t>/ns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频率</a:t>
                      </a:r>
                      <a:r>
                        <a:rPr lang="en-US" sz="1050" kern="100">
                          <a:effectLst/>
                        </a:rPr>
                        <a:t>/GHz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总辐射功率</a:t>
                      </a:r>
                      <a:r>
                        <a:rPr lang="en-US" sz="1050" kern="100">
                          <a:effectLst/>
                        </a:rPr>
                        <a:t>/MW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551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3.66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340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12.89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14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30.525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501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558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4.06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352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13.2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30.525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539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95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563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3.83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322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12.6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23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30.525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469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96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平均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557.3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3.85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16.3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30.525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503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4819415" y="583712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8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输出微波参数测试结果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图片 4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65" y="2064298"/>
            <a:ext cx="4485721" cy="3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图片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" y="2060848"/>
            <a:ext cx="4407477" cy="33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95536" y="270858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电压</a:t>
            </a:r>
            <a:r>
              <a:rPr lang="en-US" altLang="zh-CN" sz="1800" dirty="0" smtClean="0"/>
              <a:t>551kV</a:t>
            </a:r>
            <a:endParaRPr lang="zh-CN" altLang="en-US" sz="18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51520" y="3103264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电流</a:t>
            </a:r>
            <a:r>
              <a:rPr lang="en-US" altLang="zh-CN" sz="1800" dirty="0" smtClean="0"/>
              <a:t>3.66kA</a:t>
            </a:r>
            <a:endParaRPr lang="zh-CN" altLang="en-US" sz="1800" dirty="0"/>
          </a:p>
        </p:txBody>
      </p:sp>
      <p:sp>
        <p:nvSpPr>
          <p:cNvPr id="30" name="文本框 29"/>
          <p:cNvSpPr txBox="1"/>
          <p:nvPr/>
        </p:nvSpPr>
        <p:spPr>
          <a:xfrm>
            <a:off x="2976602" y="42210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输入反射</a:t>
            </a:r>
            <a:endParaRPr lang="zh-CN" altLang="en-US" sz="1800" dirty="0"/>
          </a:p>
        </p:txBody>
      </p:sp>
      <p:cxnSp>
        <p:nvCxnSpPr>
          <p:cNvPr id="32" name="直接箭头连接符 31"/>
          <p:cNvCxnSpPr/>
          <p:nvPr/>
        </p:nvCxnSpPr>
        <p:spPr>
          <a:xfrm>
            <a:off x="2339752" y="3933056"/>
            <a:ext cx="648072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602837" y="23255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右侧检波</a:t>
            </a:r>
            <a:endParaRPr lang="zh-CN" altLang="en-US" sz="1800" dirty="0"/>
          </a:p>
        </p:txBody>
      </p:sp>
      <p:sp>
        <p:nvSpPr>
          <p:cNvPr id="34" name="文本框 33"/>
          <p:cNvSpPr txBox="1"/>
          <p:nvPr/>
        </p:nvSpPr>
        <p:spPr>
          <a:xfrm>
            <a:off x="4612187" y="26929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左侧检波</a:t>
            </a:r>
            <a:endParaRPr lang="zh-CN" altLang="en-US" sz="1800" dirty="0"/>
          </a:p>
        </p:txBody>
      </p:sp>
      <p:sp>
        <p:nvSpPr>
          <p:cNvPr id="35" name="文本框 34"/>
          <p:cNvSpPr txBox="1"/>
          <p:nvPr/>
        </p:nvSpPr>
        <p:spPr>
          <a:xfrm>
            <a:off x="7596336" y="30779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射频</a:t>
            </a:r>
            <a:endParaRPr lang="zh-CN" altLang="en-US" sz="1800" dirty="0"/>
          </a:p>
        </p:txBody>
      </p:sp>
      <p:sp>
        <p:nvSpPr>
          <p:cNvPr id="40" name="文本框 39"/>
          <p:cNvSpPr txBox="1"/>
          <p:nvPr/>
        </p:nvSpPr>
        <p:spPr>
          <a:xfrm>
            <a:off x="7874079" y="38421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频谱</a:t>
            </a:r>
            <a:endParaRPr lang="zh-CN" altLang="en-US" sz="1800" dirty="0"/>
          </a:p>
        </p:txBody>
      </p:sp>
      <p:sp>
        <p:nvSpPr>
          <p:cNvPr id="41" name="文本框 40"/>
          <p:cNvSpPr txBox="1"/>
          <p:nvPr/>
        </p:nvSpPr>
        <p:spPr>
          <a:xfrm>
            <a:off x="395536" y="5719831"/>
            <a:ext cx="7920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对空间功率密度积分计算得到输出功率约</a:t>
            </a:r>
            <a:r>
              <a:rPr lang="en-US" altLang="zh-CN" sz="2000" dirty="0" smtClean="0">
                <a:solidFill>
                  <a:srgbClr val="FF0000"/>
                </a:solidFill>
              </a:rPr>
              <a:t>501MW</a:t>
            </a:r>
            <a:r>
              <a:rPr lang="zh-CN" altLang="en-US" sz="2000" dirty="0" smtClean="0">
                <a:solidFill>
                  <a:srgbClr val="FF0000"/>
                </a:solidFill>
              </a:rPr>
              <a:t>，</a:t>
            </a:r>
            <a:r>
              <a:rPr lang="zh-CN" altLang="en-US" sz="2000" dirty="0" smtClean="0"/>
              <a:t>脉宽</a:t>
            </a:r>
            <a:r>
              <a:rPr lang="en-US" altLang="zh-CN" sz="2000" dirty="0" smtClean="0">
                <a:solidFill>
                  <a:srgbClr val="FF0000"/>
                </a:solidFill>
              </a:rPr>
              <a:t>14ns</a:t>
            </a:r>
            <a:r>
              <a:rPr lang="zh-CN" altLang="en-US" sz="2000" dirty="0" smtClean="0"/>
              <a:t>，输出信号频谱纯净没有杂频干扰，增益大于</a:t>
            </a:r>
            <a:r>
              <a:rPr lang="en-US" altLang="zh-CN" sz="2000" dirty="0" smtClean="0">
                <a:solidFill>
                  <a:srgbClr val="FF0000"/>
                </a:solidFill>
              </a:rPr>
              <a:t>50dB</a:t>
            </a:r>
            <a:r>
              <a:rPr lang="zh-CN" altLang="en-US" sz="2000" dirty="0" smtClean="0">
                <a:solidFill>
                  <a:srgbClr val="FF0000"/>
                </a:solidFill>
              </a:rPr>
              <a:t>，效率</a:t>
            </a:r>
            <a:r>
              <a:rPr lang="en-US" altLang="zh-CN" sz="2000" dirty="0" smtClean="0">
                <a:solidFill>
                  <a:srgbClr val="FF0000"/>
                </a:solidFill>
              </a:rPr>
              <a:t>24.8%</a:t>
            </a:r>
            <a:r>
              <a:rPr lang="zh-CN" altLang="en-US" sz="2000" dirty="0" smtClean="0">
                <a:solidFill>
                  <a:srgbClr val="FF0000"/>
                </a:solidFill>
              </a:rPr>
              <a:t>。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19088" y="999204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20" y="1700808"/>
            <a:ext cx="4500000" cy="337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0333" y="508518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不锈钢输出腔</a:t>
            </a:r>
            <a:endParaRPr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5556112" y="5085184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TC4</a:t>
            </a:r>
            <a:r>
              <a:rPr lang="zh-CN" altLang="en-US" sz="2400" dirty="0" smtClean="0"/>
              <a:t>钛合金输出腔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9196" y="556676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实验对比证明钛合金比不锈钢具有</a:t>
            </a:r>
            <a:r>
              <a:rPr lang="zh-CN" altLang="en-US" dirty="0" smtClean="0">
                <a:solidFill>
                  <a:srgbClr val="FF0000"/>
                </a:solidFill>
              </a:rPr>
              <a:t>更高的击穿阈值</a:t>
            </a:r>
            <a:r>
              <a:rPr lang="zh-CN" altLang="en-US" dirty="0" smtClean="0"/>
              <a:t>，有助于</a:t>
            </a:r>
            <a:r>
              <a:rPr lang="zh-CN" altLang="en-US" dirty="0" smtClean="0">
                <a:solidFill>
                  <a:srgbClr val="FF0000"/>
                </a:solidFill>
              </a:rPr>
              <a:t>显著提高脉宽</a:t>
            </a:r>
            <a:r>
              <a:rPr lang="zh-CN" altLang="en-US" dirty="0" smtClean="0"/>
              <a:t>突破。工作在</a:t>
            </a:r>
            <a:r>
              <a:rPr lang="en-US" altLang="zh-CN" dirty="0" smtClean="0"/>
              <a:t>390MW</a:t>
            </a:r>
            <a:r>
              <a:rPr lang="zh-CN" altLang="en-US" dirty="0" smtClean="0"/>
              <a:t>时，无脉冲缩短。</a:t>
            </a:r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6" y="1700808"/>
            <a:ext cx="4500000" cy="33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319088" y="999204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微波产生实验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器件实验研究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pic>
        <p:nvPicPr>
          <p:cNvPr id="14" name="图片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16" y="885640"/>
            <a:ext cx="414718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724128" y="385227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/>
              <a:t>重频</a:t>
            </a:r>
            <a:r>
              <a:rPr lang="en-US" altLang="zh-CN" sz="1800" b="1" dirty="0" smtClean="0"/>
              <a:t>10Hz</a:t>
            </a:r>
            <a:r>
              <a:rPr lang="zh-CN" altLang="en-US" sz="1800" b="1" dirty="0" smtClean="0"/>
              <a:t>下实验波形</a:t>
            </a:r>
            <a:endParaRPr lang="zh-CN" altLang="en-US" sz="1800" b="1" dirty="0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1475656" y="4315821"/>
          <a:ext cx="6264276" cy="219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046"/>
                <a:gridCol w="1044046"/>
                <a:gridCol w="1044046"/>
                <a:gridCol w="1044046"/>
                <a:gridCol w="1044046"/>
                <a:gridCol w="1044046"/>
              </a:tblGrid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年</a:t>
                      </a:r>
                      <a:endParaRPr lang="zh-CN" altLang="en-US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器件</a:t>
                      </a:r>
                      <a:endParaRPr lang="zh-CN" altLang="en-US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功率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/GW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脉宽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/ns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频段</a:t>
                      </a:r>
                      <a:endParaRPr lang="zh-CN" altLang="en-US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单位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2017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SBEIO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中物院</a:t>
                      </a: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所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RBWO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Ka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俄罗斯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TTO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国防科大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RKA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中物院</a:t>
                      </a: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10</a:t>
                      </a: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所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RTTO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国防科大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RBWO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0.36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西核所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44" marR="91444" marT="45707" marB="45707" anchor="ctr"/>
                </a:tc>
              </a:tr>
              <a:tr h="2742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RKA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0.39</a:t>
                      </a:r>
                      <a:endParaRPr lang="en-US" altLang="zh-CN" sz="1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27</a:t>
                      </a:r>
                      <a:endParaRPr lang="en-US" altLang="zh-CN" sz="1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</a:rPr>
                        <a:t>Ka</a:t>
                      </a:r>
                      <a:endParaRPr lang="en-US" altLang="zh-CN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中物院</a:t>
                      </a: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10</a:t>
                      </a:r>
                      <a:r>
                        <a:rPr lang="zh-CN" altLang="en-US" sz="1200" b="1" dirty="0">
                          <a:latin typeface="Times New Roman" panose="02020603050405020304" pitchFamily="18" charset="0"/>
                          <a:ea typeface="仿宋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所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44" marR="91444" marT="45707" marB="45707" anchor="ctr"/>
                </a:tc>
              </a:tr>
            </a:tbl>
          </a:graphicData>
        </a:graphic>
      </p:graphicFrame>
      <p:sp>
        <p:nvSpPr>
          <p:cNvPr id="18" name="文本框 3"/>
          <p:cNvSpPr txBox="1">
            <a:spLocks noChangeArrowheads="1"/>
          </p:cNvSpPr>
          <p:nvPr/>
        </p:nvSpPr>
        <p:spPr bwMode="auto">
          <a:xfrm rot="16200000">
            <a:off x="982715" y="6021284"/>
            <a:ext cx="4635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3600" dirty="0">
                <a:latin typeface="Arial" panose="020B0604020202020204" pitchFamily="34" charset="0"/>
              </a:rPr>
              <a:t>↓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1" name="文本框 5"/>
          <p:cNvSpPr txBox="1">
            <a:spLocks noChangeArrowheads="1"/>
          </p:cNvSpPr>
          <p:nvPr/>
        </p:nvSpPr>
        <p:spPr bwMode="auto">
          <a:xfrm rot="16200000">
            <a:off x="1015479" y="5220691"/>
            <a:ext cx="412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 i="1">
                <a:solidFill>
                  <a:srgbClr val="00009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3600" dirty="0">
                <a:latin typeface="Arial" panose="020B0604020202020204" pitchFamily="34" charset="0"/>
              </a:rPr>
              <a:t>↓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0882" y="3946489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实验结果对比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7201" y="4922691"/>
            <a:ext cx="580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本课题组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27785" y="1916832"/>
            <a:ext cx="894259" cy="489631"/>
            <a:chOff x="2215144" y="927951"/>
            <a:chExt cx="1244730" cy="897673"/>
          </a:xfrm>
        </p:grpSpPr>
        <p:sp>
          <p:nvSpPr>
            <p:cNvPr id="4" name="平行四边形 3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5" name="文本框 9"/>
            <p:cNvSpPr txBox="1"/>
            <p:nvPr/>
          </p:nvSpPr>
          <p:spPr>
            <a:xfrm>
              <a:off x="2393075" y="927951"/>
              <a:ext cx="1066799" cy="81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27785" y="2888398"/>
            <a:ext cx="894259" cy="504163"/>
            <a:chOff x="2215144" y="1952311"/>
            <a:chExt cx="1244730" cy="924318"/>
          </a:xfrm>
        </p:grpSpPr>
        <p:sp>
          <p:nvSpPr>
            <p:cNvPr id="7" name="平行四边形 6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" name="文本框 10"/>
            <p:cNvSpPr txBox="1"/>
            <p:nvPr/>
          </p:nvSpPr>
          <p:spPr>
            <a:xfrm>
              <a:off x="2393075" y="1952311"/>
              <a:ext cx="1066799" cy="816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27785" y="3864487"/>
            <a:ext cx="894259" cy="496081"/>
            <a:chOff x="2215144" y="3018134"/>
            <a:chExt cx="1244730" cy="909499"/>
          </a:xfrm>
        </p:grpSpPr>
        <p:sp>
          <p:nvSpPr>
            <p:cNvPr id="10" name="平行四边形 9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1" name="文本框 11"/>
            <p:cNvSpPr txBox="1"/>
            <p:nvPr/>
          </p:nvSpPr>
          <p:spPr>
            <a:xfrm>
              <a:off x="2393075" y="3018134"/>
              <a:ext cx="1066799" cy="81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27785" y="4704787"/>
            <a:ext cx="894259" cy="508134"/>
            <a:chOff x="2215144" y="4047039"/>
            <a:chExt cx="1244730" cy="931598"/>
          </a:xfrm>
        </p:grpSpPr>
        <p:sp>
          <p:nvSpPr>
            <p:cNvPr id="13" name="平行四边形 12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4" name="文本框 12"/>
            <p:cNvSpPr txBox="1"/>
            <p:nvPr/>
          </p:nvSpPr>
          <p:spPr>
            <a:xfrm>
              <a:off x="2393075" y="4047039"/>
              <a:ext cx="1066799" cy="81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07038" y="1916832"/>
            <a:ext cx="4505322" cy="500137"/>
            <a:chOff x="4315150" y="937788"/>
            <a:chExt cx="3857250" cy="587575"/>
          </a:xfrm>
        </p:grpSpPr>
        <p:sp>
          <p:nvSpPr>
            <p:cNvPr id="19" name="矩形 18"/>
            <p:cNvSpPr/>
            <p:nvPr/>
          </p:nvSpPr>
          <p:spPr>
            <a:xfrm>
              <a:off x="4841196" y="937788"/>
              <a:ext cx="2827147" cy="587575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 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引言</a:t>
              </a:r>
              <a:endParaRPr lang="en-GB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07038" y="2916245"/>
            <a:ext cx="4505322" cy="512753"/>
            <a:chOff x="4315150" y="1647579"/>
            <a:chExt cx="3857250" cy="602397"/>
          </a:xfrm>
        </p:grpSpPr>
        <p:sp>
          <p:nvSpPr>
            <p:cNvPr id="22" name="矩形 21"/>
            <p:cNvSpPr/>
            <p:nvPr/>
          </p:nvSpPr>
          <p:spPr>
            <a:xfrm>
              <a:off x="4841196" y="1662401"/>
              <a:ext cx="3175202" cy="587575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 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物理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设计与优化</a:t>
              </a:r>
              <a:endParaRPr lang="en-GB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平行四边形 22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07038" y="3864967"/>
            <a:ext cx="4505322" cy="500137"/>
            <a:chOff x="4315150" y="2318617"/>
            <a:chExt cx="3857250" cy="587575"/>
          </a:xfrm>
        </p:grpSpPr>
        <p:sp>
          <p:nvSpPr>
            <p:cNvPr id="25" name="矩形 24"/>
            <p:cNvSpPr/>
            <p:nvPr/>
          </p:nvSpPr>
          <p:spPr>
            <a:xfrm>
              <a:off x="4841197" y="2318617"/>
              <a:ext cx="3046611" cy="587575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endParaRPr lang="en-GB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平行四边形 25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307038" y="4729063"/>
            <a:ext cx="4721346" cy="500137"/>
            <a:chOff x="4315150" y="3027029"/>
            <a:chExt cx="4022721" cy="587576"/>
          </a:xfrm>
        </p:grpSpPr>
        <p:sp>
          <p:nvSpPr>
            <p:cNvPr id="28" name="矩形 27"/>
            <p:cNvSpPr/>
            <p:nvPr/>
          </p:nvSpPr>
          <p:spPr>
            <a:xfrm>
              <a:off x="4841196" y="3027029"/>
              <a:ext cx="3496675" cy="587576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US" altLang="zh-CN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 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endParaRPr lang="en-GB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3" name="标题 1"/>
          <p:cNvSpPr txBox="1"/>
          <p:nvPr/>
        </p:nvSpPr>
        <p:spPr>
          <a:xfrm>
            <a:off x="1043608" y="2494270"/>
            <a:ext cx="648072" cy="2518906"/>
          </a:xfrm>
          <a:prstGeom prst="rect">
            <a:avLst/>
          </a:prstGeom>
        </p:spPr>
        <p:txBody>
          <a:bodyPr rtlCol="0"/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36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3600" dirty="0" smtClean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</a:pPr>
            <a:endParaRPr lang="en-US" altLang="zh-CN" sz="36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36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36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835696" y="1930143"/>
            <a:ext cx="0" cy="325291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1"/>
          <p:cNvSpPr>
            <a:spLocks noGrp="1"/>
          </p:cNvSpPr>
          <p:nvPr>
            <p:ph idx="1"/>
          </p:nvPr>
        </p:nvSpPr>
        <p:spPr>
          <a:xfrm>
            <a:off x="106998" y="76453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总结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705" y="1412875"/>
            <a:ext cx="885825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000" dirty="0" smtClean="0"/>
              <a:t>采用</a:t>
            </a:r>
            <a:r>
              <a:rPr lang="en-US" altLang="zh-CN" sz="3000" dirty="0" smtClean="0"/>
              <a:t>1</a:t>
            </a:r>
            <a:r>
              <a:rPr lang="zh-CN" altLang="en-US" sz="3000" dirty="0" smtClean="0"/>
              <a:t>维大信号软件进行大量优化设计，实现了高效率束波互作用的高频</a:t>
            </a:r>
            <a:r>
              <a:rPr lang="zh-CN" altLang="en-US" sz="3000" dirty="0"/>
              <a:t>参数和结构参数，并开展了三维</a:t>
            </a:r>
            <a:r>
              <a:rPr lang="zh-CN" altLang="en-US" sz="3000" dirty="0"/>
              <a:t>模拟验证；</a:t>
            </a:r>
            <a:endParaRPr lang="en-US" altLang="zh-CN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000" dirty="0" smtClean="0"/>
              <a:t>合理设计了输入、输出耦合结构实现了</a:t>
            </a:r>
            <a:r>
              <a:rPr lang="en-US" altLang="zh-CN" sz="3000" dirty="0" smtClean="0"/>
              <a:t>RKA</a:t>
            </a:r>
            <a:r>
              <a:rPr lang="zh-CN" altLang="en-US" sz="3000" dirty="0" smtClean="0"/>
              <a:t>的稳定运行，输出微波无杂频干扰；</a:t>
            </a:r>
            <a:endParaRPr lang="en-US" altLang="zh-CN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000" dirty="0" smtClean="0"/>
              <a:t>实验证明该</a:t>
            </a:r>
            <a:r>
              <a:rPr lang="en-US" altLang="zh-CN" sz="3000" dirty="0" smtClean="0"/>
              <a:t>RKA</a:t>
            </a:r>
            <a:r>
              <a:rPr lang="zh-CN" altLang="en-US" sz="3000" dirty="0" smtClean="0"/>
              <a:t>可以实现超过</a:t>
            </a:r>
            <a:r>
              <a:rPr lang="en-US" altLang="zh-CN" sz="3000" dirty="0" smtClean="0"/>
              <a:t>500MW</a:t>
            </a:r>
            <a:r>
              <a:rPr lang="zh-CN" altLang="en-US" sz="3000" dirty="0" smtClean="0"/>
              <a:t>的功率输出；</a:t>
            </a:r>
            <a:endParaRPr lang="en-US" altLang="zh-CN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000" dirty="0" smtClean="0"/>
              <a:t>通过采用新材料实现了功率容量的进一步提升；</a:t>
            </a:r>
            <a:endParaRPr lang="en-US" altLang="zh-CN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000" dirty="0"/>
              <a:t>考虑</a:t>
            </a:r>
            <a:r>
              <a:rPr lang="zh-CN" altLang="en-US" sz="3000" dirty="0" smtClean="0"/>
              <a:t>到输出段波导特别长会增大传输损耗，实际输出功率会进一步提升，未来采用短磁场进行验证。</a:t>
            </a:r>
            <a:endParaRPr lang="zh-CN" alt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902684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zh-CN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感谢聆听，敬请指</a:t>
            </a:r>
            <a:r>
              <a:rPr lang="zh-CN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正！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" y="-9525"/>
            <a:ext cx="915543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900432" y="147370"/>
            <a:ext cx="5564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4000" b="1" cap="none" spc="0" dirty="0" smtClean="0">
                <a:solidFill>
                  <a:srgbClr val="FFFF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铸国防基石  做民族脊梁</a:t>
            </a:r>
            <a:endParaRPr lang="zh-CN" altLang="en-US" sz="4000" b="1" cap="none" spc="0" dirty="0">
              <a:solidFill>
                <a:srgbClr val="FFFF0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 descr="中国工程物理研究院-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30" y="5862320"/>
            <a:ext cx="2976245" cy="499745"/>
          </a:xfrm>
          <a:prstGeom prst="rect">
            <a:avLst/>
          </a:prstGeom>
        </p:spPr>
      </p:pic>
      <p:pic>
        <p:nvPicPr>
          <p:cNvPr id="5" name="图片 4" descr="十所新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5878195"/>
            <a:ext cx="2058670" cy="46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01   </a:t>
              </a:r>
              <a:r>
                <a: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rPr>
                <a:t>引言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5" name="内容占位符 1"/>
          <p:cNvSpPr>
            <a:spLocks noGrp="1"/>
          </p:cNvSpPr>
          <p:nvPr>
            <p:ph idx="1"/>
          </p:nvPr>
        </p:nvSpPr>
        <p:spPr>
          <a:xfrm>
            <a:off x="251143" y="837089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05" y="1845310"/>
            <a:ext cx="80657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000" dirty="0" smtClean="0"/>
              <a:t>毫米波、太赫兹科学与技术被各国列为重点发展方向；</a:t>
            </a:r>
            <a:endParaRPr lang="en-US" altLang="zh-CN" sz="3000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000" dirty="0" smtClean="0"/>
              <a:t>毫米波军事和民用卫星，高分辨率成像、探测雷达，</a:t>
            </a:r>
            <a:r>
              <a:rPr lang="en-US" altLang="zh-CN" sz="3000" dirty="0" smtClean="0"/>
              <a:t>5G</a:t>
            </a:r>
            <a:r>
              <a:rPr lang="zh-CN" altLang="en-US" sz="3000" dirty="0" smtClean="0"/>
              <a:t>毫米波通信等方面取得了巨大突破；</a:t>
            </a:r>
            <a:endParaRPr lang="en-US" altLang="zh-CN" sz="3000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000" dirty="0" smtClean="0"/>
              <a:t>小型化高能粒子加速器向</a:t>
            </a:r>
            <a:r>
              <a:rPr lang="en-US" altLang="zh-CN" sz="3000" dirty="0" smtClean="0"/>
              <a:t>Ka</a:t>
            </a:r>
            <a:r>
              <a:rPr lang="zh-CN" altLang="en-US" sz="3000" dirty="0" smtClean="0"/>
              <a:t>波段</a:t>
            </a:r>
            <a:r>
              <a:rPr lang="zh-CN" altLang="en-US" sz="3000" dirty="0" smtClean="0"/>
              <a:t>扩展；</a:t>
            </a:r>
            <a:endParaRPr lang="en-US" altLang="zh-CN" sz="3000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charset="0"/>
              <a:buChar char="Ø"/>
            </a:pPr>
            <a:r>
              <a:rPr lang="zh-CN" altLang="en-US" sz="3000" dirty="0" smtClean="0"/>
              <a:t>应用需要毫米波高功率微波源提供重要支撑；</a:t>
            </a:r>
            <a:endParaRPr lang="en-US" altLang="zh-CN" sz="3000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charset="0"/>
              <a:buChar char="Ø"/>
            </a:pPr>
            <a:r>
              <a:rPr lang="zh-CN" altLang="en-US" sz="3000" dirty="0"/>
              <a:t>基于</a:t>
            </a:r>
            <a:r>
              <a:rPr lang="zh-CN" altLang="en-US" sz="3000" b="1" dirty="0"/>
              <a:t>高功率微波</a:t>
            </a:r>
            <a:r>
              <a:rPr lang="zh-CN" altLang="en-US" sz="3000" dirty="0"/>
              <a:t>和</a:t>
            </a:r>
            <a:r>
              <a:rPr lang="zh-CN" altLang="en-US" sz="3000" b="1" dirty="0"/>
              <a:t>相干功率合成</a:t>
            </a:r>
            <a:r>
              <a:rPr lang="zh-CN" altLang="en-US" sz="3000" dirty="0"/>
              <a:t>的应用需求，</a:t>
            </a:r>
            <a:r>
              <a:rPr lang="zh-CN" altLang="en-US" sz="3000" b="1" dirty="0">
                <a:sym typeface="+mn-ea"/>
              </a:rPr>
              <a:t>高功率</a:t>
            </a:r>
            <a:r>
              <a:rPr lang="zh-CN" altLang="en-US" sz="3000" b="1" dirty="0"/>
              <a:t>毫米波放大器</a:t>
            </a:r>
            <a:r>
              <a:rPr lang="zh-CN" altLang="en-US" sz="3000" dirty="0"/>
              <a:t>是重要的发展方向之一</a:t>
            </a:r>
            <a:r>
              <a:rPr lang="zh-CN" altLang="en-US" sz="3000" dirty="0" smtClean="0"/>
              <a:t>。</a:t>
            </a:r>
            <a:endParaRPr lang="zh-CN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01   </a:t>
              </a:r>
              <a:r>
                <a: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rPr>
                <a:t>引言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5" name="内容占位符 1"/>
          <p:cNvSpPr>
            <a:spLocks noGrp="1"/>
          </p:cNvSpPr>
          <p:nvPr>
            <p:ph idx="1"/>
          </p:nvPr>
        </p:nvSpPr>
        <p:spPr>
          <a:xfrm>
            <a:off x="178832" y="872679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研究现状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405" y="1844675"/>
            <a:ext cx="853567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dirty="0"/>
              <a:t>过模</a:t>
            </a:r>
            <a:r>
              <a:rPr lang="zh-CN" altLang="en-US" dirty="0" smtClean="0"/>
              <a:t>返波管</a:t>
            </a:r>
            <a:endParaRPr lang="en-US" altLang="zh-CN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2020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</a:t>
            </a:r>
            <a:r>
              <a:rPr lang="zh-CN" altLang="en-US" dirty="0" smtClean="0"/>
              <a:t>输出</a:t>
            </a:r>
            <a:r>
              <a:rPr lang="en-US" altLang="zh-CN" dirty="0" smtClean="0"/>
              <a:t>360MW</a:t>
            </a:r>
            <a:r>
              <a:rPr lang="zh-CN" altLang="en-US" dirty="0" smtClean="0"/>
              <a:t>功率，脉宽</a:t>
            </a:r>
            <a:r>
              <a:rPr lang="en-US" altLang="zh-CN" dirty="0" smtClean="0">
                <a:solidFill>
                  <a:srgbClr val="FF0000"/>
                </a:solidFill>
              </a:rPr>
              <a:t>10ns</a:t>
            </a:r>
            <a:r>
              <a:rPr lang="zh-CN" altLang="en-US" dirty="0" smtClean="0"/>
              <a:t>（</a:t>
            </a:r>
            <a:r>
              <a:rPr lang="zh-CN" altLang="en-US" dirty="0" smtClean="0"/>
              <a:t>西核所）</a:t>
            </a:r>
            <a:endParaRPr lang="en-US" altLang="zh-CN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</a:t>
            </a:r>
            <a:r>
              <a:rPr lang="zh-CN" altLang="en-US" dirty="0" smtClean="0"/>
              <a:t>输出</a:t>
            </a:r>
            <a:r>
              <a:rPr lang="en-US" altLang="zh-CN" dirty="0" smtClean="0"/>
              <a:t>2GW</a:t>
            </a:r>
            <a:r>
              <a:rPr lang="zh-CN" altLang="en-US" dirty="0" smtClean="0"/>
              <a:t>功率，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超辐射</a:t>
            </a:r>
            <a:r>
              <a:rPr lang="zh-CN" altLang="en-US" dirty="0" smtClean="0"/>
              <a:t>（俄罗斯）</a:t>
            </a:r>
            <a:endParaRPr lang="zh-CN" altLang="en-US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2015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-4</a:t>
            </a:r>
            <a:r>
              <a:rPr lang="zh-CN" altLang="en-US" dirty="0" smtClean="0"/>
              <a:t>管（</a:t>
            </a:r>
            <a:r>
              <a:rPr lang="en-US" altLang="zh-CN" dirty="0" smtClean="0"/>
              <a:t>600MW</a:t>
            </a:r>
            <a:r>
              <a:rPr lang="zh-CN" altLang="en-US" dirty="0" smtClean="0"/>
              <a:t>）合成输出</a:t>
            </a:r>
            <a:r>
              <a:rPr lang="en-US" altLang="zh-CN" dirty="0" smtClean="0"/>
              <a:t>10GW</a:t>
            </a:r>
            <a:r>
              <a:rPr lang="zh-CN" altLang="en-US" dirty="0" smtClean="0"/>
              <a:t>，</a:t>
            </a:r>
            <a:r>
              <a:rPr lang="zh-CN" altLang="en-US" dirty="0" smtClean="0">
                <a:solidFill>
                  <a:srgbClr val="FF0000"/>
                </a:solidFill>
              </a:rPr>
              <a:t>超辐射</a:t>
            </a:r>
            <a:r>
              <a:rPr lang="zh-CN" altLang="en-US" dirty="0" smtClean="0"/>
              <a:t>（</a:t>
            </a:r>
            <a:r>
              <a:rPr lang="zh-CN" altLang="en-US" dirty="0" smtClean="0">
                <a:sym typeface="+mn-ea"/>
              </a:rPr>
              <a:t>俄罗斯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dirty="0" smtClean="0"/>
              <a:t>径向渡越振荡器</a:t>
            </a:r>
            <a:endParaRPr lang="en-US" altLang="zh-CN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2020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</a:t>
            </a:r>
            <a:r>
              <a:rPr lang="zh-CN" altLang="en-US" dirty="0" smtClean="0"/>
              <a:t>输出</a:t>
            </a:r>
            <a:r>
              <a:rPr lang="en-US" altLang="zh-CN" dirty="0" smtClean="0"/>
              <a:t>300MW</a:t>
            </a:r>
            <a:r>
              <a:rPr lang="zh-CN" altLang="en-US" dirty="0" smtClean="0"/>
              <a:t>功率，脉宽</a:t>
            </a:r>
            <a:r>
              <a:rPr lang="en-US" altLang="zh-CN" dirty="0" smtClean="0">
                <a:solidFill>
                  <a:srgbClr val="FF0000"/>
                </a:solidFill>
              </a:rPr>
              <a:t>14ns</a:t>
            </a:r>
            <a:r>
              <a:rPr lang="zh-CN" altLang="en-US" dirty="0" smtClean="0"/>
              <a:t>（</a:t>
            </a:r>
            <a:r>
              <a:rPr lang="zh-CN" altLang="en-US" dirty="0" smtClean="0"/>
              <a:t>国防科大）</a:t>
            </a:r>
            <a:endParaRPr lang="en-US" altLang="zh-CN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dirty="0" smtClean="0"/>
              <a:t>大尺寸同轴渡越振荡器</a:t>
            </a:r>
            <a:endParaRPr lang="en-US" altLang="zh-CN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</a:t>
            </a:r>
            <a:r>
              <a:rPr lang="zh-CN" altLang="en-US" dirty="0" smtClean="0"/>
              <a:t>输出</a:t>
            </a:r>
            <a:r>
              <a:rPr lang="en-US" altLang="zh-CN" dirty="0" smtClean="0"/>
              <a:t>650MW</a:t>
            </a:r>
            <a:r>
              <a:rPr lang="zh-CN" altLang="en-US" dirty="0" smtClean="0"/>
              <a:t>功率，脉宽</a:t>
            </a:r>
            <a:r>
              <a:rPr lang="en-US" altLang="zh-CN" dirty="0" smtClean="0"/>
              <a:t>~</a:t>
            </a:r>
            <a:r>
              <a:rPr lang="en-US" altLang="zh-CN" dirty="0" smtClean="0">
                <a:solidFill>
                  <a:srgbClr val="FF0000"/>
                </a:solidFill>
              </a:rPr>
              <a:t>10ns</a:t>
            </a:r>
            <a:r>
              <a:rPr lang="zh-CN" altLang="en-US" dirty="0" smtClean="0"/>
              <a:t>（</a:t>
            </a:r>
            <a:r>
              <a:rPr lang="zh-CN" altLang="en-US" dirty="0" smtClean="0">
                <a:sym typeface="+mn-ea"/>
              </a:rPr>
              <a:t>国防科大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dirty="0"/>
              <a:t>大</a:t>
            </a:r>
            <a:r>
              <a:rPr lang="zh-CN" altLang="en-US" dirty="0" smtClean="0"/>
              <a:t>尺寸同轴</a:t>
            </a:r>
            <a:r>
              <a:rPr lang="zh-CN" altLang="en-US" dirty="0"/>
              <a:t>多</a:t>
            </a:r>
            <a:r>
              <a:rPr lang="zh-CN" altLang="en-US" dirty="0" smtClean="0"/>
              <a:t>注</a:t>
            </a:r>
            <a:r>
              <a:rPr lang="en-US" altLang="zh-CN" dirty="0" smtClean="0"/>
              <a:t>RKA</a:t>
            </a:r>
            <a:endParaRPr lang="en-US" altLang="zh-CN" dirty="0" smtClean="0"/>
          </a:p>
          <a:p>
            <a:pPr>
              <a:buClr>
                <a:schemeClr val="accent2"/>
              </a:buClr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-</a:t>
            </a:r>
            <a:r>
              <a:rPr lang="zh-CN" altLang="en-US" dirty="0" smtClean="0"/>
              <a:t>输出</a:t>
            </a:r>
            <a:r>
              <a:rPr lang="en-US" altLang="zh-CN" dirty="0" smtClean="0"/>
              <a:t>200MW</a:t>
            </a:r>
            <a:r>
              <a:rPr lang="zh-CN" altLang="en-US" dirty="0" smtClean="0"/>
              <a:t>功率，脉宽</a:t>
            </a:r>
            <a:r>
              <a:rPr lang="en-US" altLang="zh-CN" dirty="0" smtClean="0">
                <a:solidFill>
                  <a:srgbClr val="FF0000"/>
                </a:solidFill>
              </a:rPr>
              <a:t>17ns</a:t>
            </a:r>
            <a:r>
              <a:rPr lang="zh-CN" altLang="en-US" dirty="0" smtClean="0"/>
              <a:t>（中物院</a:t>
            </a:r>
            <a:r>
              <a:rPr lang="en-US" altLang="zh-CN" dirty="0" smtClean="0"/>
              <a:t>10</a:t>
            </a:r>
            <a:r>
              <a:rPr lang="zh-CN" altLang="en-US" dirty="0" smtClean="0"/>
              <a:t>所）</a:t>
            </a:r>
            <a:endParaRPr lang="en-US" altLang="zh-CN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3562985" y="1052830"/>
            <a:ext cx="165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dirty="0" err="1" smtClean="0">
                <a:sym typeface="+mn-ea"/>
              </a:rPr>
              <a:t>Ka</a:t>
            </a:r>
            <a:r>
              <a:rPr lang="zh-CN" altLang="en-US" sz="3600" dirty="0" smtClean="0">
                <a:sym typeface="+mn-ea"/>
              </a:rPr>
              <a:t>波段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3535363" cy="576263"/>
            <a:chOff x="-4428" y="123775"/>
            <a:chExt cx="3534368" cy="576064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</a:rPr>
                <a:t>01   </a:t>
              </a:r>
              <a:r>
                <a: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rPr>
                <a:t>引言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5" name="内容占位符 1"/>
          <p:cNvSpPr>
            <a:spLocks noGrp="1"/>
          </p:cNvSpPr>
          <p:nvPr>
            <p:ph idx="1"/>
          </p:nvPr>
        </p:nvSpPr>
        <p:spPr>
          <a:xfrm>
            <a:off x="251143" y="980599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447" y="1844948"/>
            <a:ext cx="7488832" cy="447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800"/>
              </a:lnSpc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开展大尺寸同轴多注</a:t>
            </a:r>
            <a:r>
              <a:rPr lang="en-US" altLang="zh-CN" sz="3200" dirty="0" smtClean="0"/>
              <a:t>RKA</a:t>
            </a:r>
            <a:r>
              <a:rPr lang="zh-CN" altLang="en-US" sz="3200" dirty="0" smtClean="0"/>
              <a:t>的研究，解决功率容量、模式激励关键技术问题；</a:t>
            </a:r>
            <a:endParaRPr lang="en-US" altLang="zh-CN" sz="3200" dirty="0" smtClean="0"/>
          </a:p>
          <a:p>
            <a:pPr marL="457200" indent="-457200">
              <a:lnSpc>
                <a:spcPts val="3800"/>
              </a:lnSpc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开展实验研究验证大尺寸同轴多注</a:t>
            </a:r>
            <a:r>
              <a:rPr lang="en-US" altLang="zh-CN" sz="3200" dirty="0" smtClean="0"/>
              <a:t>RKA</a:t>
            </a:r>
            <a:r>
              <a:rPr lang="zh-CN" altLang="en-US" sz="3200" dirty="0" smtClean="0"/>
              <a:t>可以实现高功率容量和器件的稳定运行；</a:t>
            </a:r>
            <a:endParaRPr lang="zh-CN" altLang="en-US" sz="3200" dirty="0" smtClean="0"/>
          </a:p>
          <a:p>
            <a:pPr marL="457200" indent="-457200">
              <a:lnSpc>
                <a:spcPts val="3800"/>
              </a:lnSpc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为研制</a:t>
            </a:r>
            <a:r>
              <a:rPr lang="en-US" altLang="zh-CN" sz="3200" dirty="0" smtClean="0"/>
              <a:t>Ka</a:t>
            </a:r>
            <a:r>
              <a:rPr lang="zh-CN" altLang="en-US" sz="3200" dirty="0" smtClean="0"/>
              <a:t>波段锁频锁相长脉冲高功率</a:t>
            </a:r>
            <a:r>
              <a:rPr lang="en-US" altLang="zh-CN" sz="3200" dirty="0" smtClean="0"/>
              <a:t>RKA</a:t>
            </a:r>
            <a:r>
              <a:rPr lang="zh-CN" altLang="en-US" sz="3200" dirty="0" smtClean="0"/>
              <a:t>奠定基础；</a:t>
            </a:r>
            <a:endParaRPr lang="zh-CN" altLang="en-US" sz="3200" dirty="0" smtClean="0"/>
          </a:p>
          <a:p>
            <a:pPr marL="457200" indent="-457200">
              <a:lnSpc>
                <a:spcPts val="3800"/>
              </a:lnSpc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为相干功率合成实现超</a:t>
            </a:r>
            <a:r>
              <a:rPr lang="zh-CN" altLang="en-US" sz="3200" dirty="0" smtClean="0"/>
              <a:t>高功率提供</a:t>
            </a:r>
            <a:r>
              <a:rPr lang="zh-CN" altLang="en-US" sz="3200" dirty="0" smtClean="0"/>
              <a:t>重要支撑。</a:t>
            </a:r>
            <a:endParaRPr lang="zh-CN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08263" y="764575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大尺寸同轴多注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RKA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1152" y="360481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dirty="0" smtClean="0"/>
              <a:t>结构示意图</a:t>
            </a:r>
            <a:endParaRPr lang="zh-CN" altLang="en-US" sz="1800" dirty="0"/>
          </a:p>
        </p:txBody>
      </p:sp>
      <p:sp>
        <p:nvSpPr>
          <p:cNvPr id="4" name="文本框 3"/>
          <p:cNvSpPr txBox="1"/>
          <p:nvPr/>
        </p:nvSpPr>
        <p:spPr>
          <a:xfrm>
            <a:off x="149190" y="4294810"/>
            <a:ext cx="552577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物理设计特别考虑到以下问题：</a:t>
            </a:r>
            <a:endParaRPr lang="en-US" altLang="zh-CN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/>
              <a:t>整</a:t>
            </a:r>
            <a:r>
              <a:rPr lang="zh-CN" altLang="en-US" sz="2400" dirty="0" smtClean="0"/>
              <a:t>管采用</a:t>
            </a:r>
            <a:r>
              <a:rPr lang="zh-CN" altLang="en-US" sz="2400" b="1" dirty="0" smtClean="0"/>
              <a:t>内部注入</a:t>
            </a:r>
            <a:r>
              <a:rPr lang="zh-CN" altLang="en-US" sz="2400" dirty="0" smtClean="0"/>
              <a:t>方式激励输入腔；</a:t>
            </a:r>
            <a:endParaRPr lang="en-US" altLang="zh-CN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/>
              <a:t>整</a:t>
            </a:r>
            <a:r>
              <a:rPr lang="zh-CN" altLang="en-US" sz="2400" dirty="0" smtClean="0"/>
              <a:t>管采用五腔实现</a:t>
            </a:r>
            <a:r>
              <a:rPr lang="zh-CN" altLang="en-US" sz="2400" b="1" dirty="0" smtClean="0"/>
              <a:t>高增益、高效率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 smtClean="0"/>
              <a:t>调制腔均为</a:t>
            </a:r>
            <a:r>
              <a:rPr lang="zh-CN" altLang="en-US" sz="2400" b="1" dirty="0" smtClean="0"/>
              <a:t>单间隙谐振腔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 smtClean="0"/>
              <a:t>输出腔采用四间隙谐振腔；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446391" y="1700302"/>
            <a:ext cx="2619504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工作电压：</a:t>
            </a:r>
            <a:r>
              <a:rPr lang="en-US" altLang="zh-CN" sz="2000" dirty="0" smtClean="0"/>
              <a:t>500kV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r>
              <a:rPr lang="zh-CN" altLang="en-US" sz="2000" dirty="0" smtClean="0"/>
              <a:t>工作电流：</a:t>
            </a:r>
            <a:r>
              <a:rPr lang="en-US" altLang="zh-CN" sz="2000" dirty="0" smtClean="0"/>
              <a:t>3kA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r>
              <a:rPr lang="zh-CN" altLang="en-US" sz="2000" dirty="0" smtClean="0"/>
              <a:t>注数：</a:t>
            </a:r>
            <a:r>
              <a:rPr lang="en-US" altLang="zh-CN" sz="2000" dirty="0" smtClean="0"/>
              <a:t>30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r>
              <a:rPr lang="zh-CN" altLang="en-US" sz="2000" dirty="0" smtClean="0"/>
              <a:t>中心频率：</a:t>
            </a:r>
            <a:r>
              <a:rPr lang="en-US" altLang="zh-CN" sz="2000" dirty="0" smtClean="0"/>
              <a:t>30.5GHz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r>
              <a:rPr lang="zh-CN" altLang="en-US" sz="2000" b="1" dirty="0">
                <a:solidFill>
                  <a:srgbClr val="FF0000"/>
                </a:solidFill>
              </a:rPr>
              <a:t>过模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比：大于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7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；</a:t>
            </a:r>
            <a:endParaRPr lang="en-US" altLang="zh-CN" sz="2000" b="1" dirty="0" smtClean="0">
              <a:solidFill>
                <a:srgbClr val="FF0000"/>
              </a:solidFill>
            </a:endParaRPr>
          </a:p>
        </p:txBody>
      </p:sp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11" y="3599611"/>
            <a:ext cx="2927894" cy="21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2"/>
          <p:cNvSpPr txBox="1">
            <a:spLocks noChangeArrowheads="1"/>
          </p:cNvSpPr>
          <p:nvPr/>
        </p:nvSpPr>
        <p:spPr bwMode="auto">
          <a:xfrm>
            <a:off x="6288575" y="5800121"/>
            <a:ext cx="269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FF0000"/>
                </a:solidFill>
              </a:rPr>
              <a:t>径向半径与输出腔最大场强关系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7" name="对象 -2147482624"/>
          <p:cNvGraphicFramePr>
            <a:graphicFrameLocks noChangeAspect="1"/>
          </p:cNvGraphicFramePr>
          <p:nvPr/>
        </p:nvGraphicFramePr>
        <p:xfrm>
          <a:off x="44450" y="1436370"/>
          <a:ext cx="6402070" cy="216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7633335" imgH="2604135" progId="Visio.Drawing.15">
                  <p:embed/>
                </p:oleObj>
              </mc:Choice>
              <mc:Fallback>
                <p:oleObj name="" r:id="rId3" imgW="7633335" imgH="2604135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50" y="1436370"/>
                        <a:ext cx="6402070" cy="21628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6513195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23528" y="816401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高效率束波互作用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增大器件注数到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注，极大降低了每注电子束导流系数，使得理论效率达到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69%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利用一维大信号软件的快速仿真特点开展大量的参数优化；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经过优化分析，调制电流达到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153%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，电子效率达到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55%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855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None/>
            </a:pP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692" y="4203268"/>
            <a:ext cx="6769865" cy="171055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76056" y="59286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/>
              <a:t>调制电流曲线</a:t>
            </a:r>
            <a:endParaRPr lang="zh-CN" altLang="en-US" sz="1800" dirty="0"/>
          </a:p>
        </p:txBody>
      </p:sp>
      <p:sp>
        <p:nvSpPr>
          <p:cNvPr id="4" name="文本框 3"/>
          <p:cNvSpPr txBox="1"/>
          <p:nvPr/>
        </p:nvSpPr>
        <p:spPr>
          <a:xfrm>
            <a:off x="584112" y="4677036"/>
            <a:ext cx="492443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输出参数</a:t>
            </a:r>
            <a:endParaRPr lang="zh-CN" altLang="en-US" sz="2000" dirty="0"/>
          </a:p>
        </p:txBody>
      </p:sp>
      <p:pic>
        <p:nvPicPr>
          <p:cNvPr id="13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55" y="4463733"/>
            <a:ext cx="9175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圆角矩形 2"/>
          <p:cNvSpPr>
            <a:spLocks noChangeArrowheads="1"/>
          </p:cNvSpPr>
          <p:nvPr/>
        </p:nvSpPr>
        <p:spPr bwMode="auto">
          <a:xfrm>
            <a:off x="985273" y="4822517"/>
            <a:ext cx="1100137" cy="58737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zh-CN" altLang="en-US" sz="4400" i="1">
              <a:solidFill>
                <a:srgbClr val="000099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23528" y="1124742"/>
            <a:ext cx="5472608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高效率束波互作用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开展三维粒子模拟验证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对一维得到的高频参数进行验证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实现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735MW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的功率输出，效率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49%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855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None/>
            </a:pP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particle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85" y="4820285"/>
            <a:ext cx="5873750" cy="19958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660232" y="29481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i="0" dirty="0"/>
              <a:t>输出功率曲线</a:t>
            </a:r>
            <a:endParaRPr lang="zh-CN" altLang="en-US" sz="1800" b="1" i="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99160" y="3644900"/>
          <a:ext cx="710819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460"/>
                <a:gridCol w="1089660"/>
                <a:gridCol w="1059180"/>
                <a:gridCol w="1163320"/>
                <a:gridCol w="1074420"/>
                <a:gridCol w="1073150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参量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输入腔</a:t>
                      </a:r>
                      <a:endParaRPr kumimoji="0" lang="zh-CN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中间腔</a:t>
                      </a:r>
                      <a:r>
                        <a:rPr kumimoji="0" lang="en-US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8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中间腔</a:t>
                      </a:r>
                      <a:r>
                        <a:rPr kumimoji="0" lang="en-US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8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中间腔</a:t>
                      </a:r>
                      <a:r>
                        <a:rPr kumimoji="0" lang="en-US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18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输出腔</a:t>
                      </a:r>
                      <a:endParaRPr kumimoji="0" lang="zh-CN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频率</a:t>
                      </a: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/GHz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30.492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30.545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30.566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30.636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30.460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外观品质因子</a:t>
                      </a:r>
                      <a:endParaRPr kumimoji="0" lang="zh-CN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397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∞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∞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∞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210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0020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zh-CN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腔体位置</a:t>
                      </a: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18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225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262</a:t>
                      </a:r>
                      <a:endParaRPr kumimoji="0"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336930" y="3140590"/>
            <a:ext cx="223224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</a:rPr>
              <a:t>器件参数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9596" y="63924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0000"/>
                </a:solidFill>
              </a:rPr>
              <a:t>电子束空间分布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8" name="图片 13" descr="Graph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06" y="821123"/>
            <a:ext cx="2808312" cy="212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507990" y="231775"/>
            <a:ext cx="358267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2400" b="1" i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 i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维到</a:t>
            </a:r>
            <a:r>
              <a:rPr lang="en-US" altLang="zh-CN" sz="2400" b="1" i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i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维的</a:t>
            </a:r>
            <a:r>
              <a:rPr lang="zh-CN" altLang="en-US" sz="2400" b="1" i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误差仅</a:t>
            </a:r>
            <a:r>
              <a:rPr lang="en-US" altLang="zh-CN" sz="2400" b="1" i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en-US" altLang="zh-CN" sz="2400" b="1" i="0" noProof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%</a:t>
            </a:r>
            <a:endParaRPr lang="zh-CN" altLang="en-US" sz="2400" b="1" i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-4763" y="123825"/>
            <a:ext cx="4360739" cy="980539"/>
            <a:chOff x="-4428" y="123775"/>
            <a:chExt cx="3534368" cy="980200"/>
          </a:xfrm>
        </p:grpSpPr>
        <p:sp>
          <p:nvSpPr>
            <p:cNvPr id="10" name="矩形 9"/>
            <p:cNvSpPr/>
            <p:nvPr/>
          </p:nvSpPr>
          <p:spPr>
            <a:xfrm>
              <a:off x="-4428" y="123775"/>
              <a:ext cx="2088563" cy="5760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319332" y="123775"/>
              <a:ext cx="3059839" cy="576064"/>
            </a:xfrm>
            <a:prstGeom prst="parallelogram">
              <a:avLst>
                <a:gd name="adj" fmla="val 482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19" name="文本框 9"/>
            <p:cNvSpPr txBox="1">
              <a:spLocks noChangeArrowheads="1"/>
            </p:cNvSpPr>
            <p:nvPr/>
          </p:nvSpPr>
          <p:spPr bwMode="auto">
            <a:xfrm>
              <a:off x="35496" y="150197"/>
              <a:ext cx="3312368" cy="95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   </a:t>
              </a:r>
              <a:r>
                <a:rPr lang="zh-CN" altLang="en-US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器件物理设计与优化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3169679" y="123775"/>
              <a:ext cx="360261" cy="576064"/>
            </a:xfrm>
            <a:prstGeom prst="parallelogram">
              <a:avLst>
                <a:gd name="adj" fmla="val 784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党政内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835" y="6602730"/>
            <a:ext cx="3663950" cy="12827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1520" y="913552"/>
            <a:ext cx="8424936" cy="511256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高功率容量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大尺寸谐振腔，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横向过模比大于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7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多间隙结构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显著降低间隙处电场强度；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关键部分进行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倒角处理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，降低场强。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高击穿阈值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材料的应用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TC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/>
          <a:stretch>
            <a:fillRect/>
          </a:stretch>
        </p:blipFill>
        <p:spPr>
          <a:xfrm>
            <a:off x="1043305" y="3429000"/>
            <a:ext cx="7515225" cy="284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09c30456-5030-489e-815e-7dc166ec48c7}"/>
  <p:tag name="TABLE_ENDDRAG_ORIGIN_RECT" val="559*108"/>
  <p:tag name="TABLE_ENDDRAG_RECT" val="93*282*559*10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3014</Words>
  <Application>WPS 演示</Application>
  <PresentationFormat>全屏显示(4:3)</PresentationFormat>
  <Paragraphs>673</Paragraphs>
  <Slides>21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Wingdings 3</vt:lpstr>
      <vt:lpstr>Verdana</vt:lpstr>
      <vt:lpstr>Wingdings 2</vt:lpstr>
      <vt:lpstr>微软雅黑</vt:lpstr>
      <vt:lpstr>华文行楷</vt:lpstr>
      <vt:lpstr>Impact</vt:lpstr>
      <vt:lpstr>Wingdings</vt:lpstr>
      <vt:lpstr>Times New Roman</vt:lpstr>
      <vt:lpstr>Verdana</vt:lpstr>
      <vt:lpstr>黑体</vt:lpstr>
      <vt:lpstr>Lucida Sans Unicode</vt:lpstr>
      <vt:lpstr>Arial Unicode MS</vt:lpstr>
      <vt:lpstr>Calibri</vt:lpstr>
      <vt:lpstr>仿宋</vt:lpstr>
      <vt:lpstr>聚合</vt:lpstr>
      <vt:lpstr>Visio.Drawing.15</vt:lpstr>
      <vt:lpstr>Visio.Drawing.15</vt:lpstr>
      <vt:lpstr>Visio.Drawing.15</vt:lpstr>
      <vt:lpstr>Ka波段大尺寸同轴多注RKA模拟与实验研究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感谢聆听，敬请指正！</vt:lpstr>
    </vt:vector>
  </TitlesOfParts>
  <Company>Lenovo (Beijing)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十所八所交流材料</dc:title>
  <dc:creator>鲁燕华</dc:creator>
  <dc:subject>十所八所交流材料</dc:subject>
  <cp:category>宣传模板</cp:category>
  <cp:lastModifiedBy>zaoye_home</cp:lastModifiedBy>
  <cp:revision>3037</cp:revision>
  <dcterms:created xsi:type="dcterms:W3CDTF">2008-04-01T07:47:00Z</dcterms:created>
  <dcterms:modified xsi:type="dcterms:W3CDTF">2021-10-12T06:23:33Z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9C325F621B7E43A5A19660B18426BF41</vt:lpwstr>
  </property>
</Properties>
</file>