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60" r:id="rId3"/>
    <p:sldId id="259" r:id="rId4"/>
    <p:sldId id="279" r:id="rId5"/>
    <p:sldId id="280" r:id="rId6"/>
    <p:sldId id="261" r:id="rId7"/>
    <p:sldId id="281" r:id="rId8"/>
    <p:sldId id="262" r:id="rId9"/>
    <p:sldId id="282" r:id="rId10"/>
    <p:sldId id="283" r:id="rId11"/>
    <p:sldId id="284" r:id="rId12"/>
    <p:sldId id="264" r:id="rId13"/>
    <p:sldId id="285" r:id="rId14"/>
    <p:sldId id="287" r:id="rId15"/>
    <p:sldId id="288" r:id="rId16"/>
    <p:sldId id="292" r:id="rId17"/>
    <p:sldId id="289" r:id="rId18"/>
    <p:sldId id="290" r:id="rId19"/>
    <p:sldId id="291" r:id="rId20"/>
    <p:sldId id="286" r:id="rId21"/>
    <p:sldId id="263"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73387" autoAdjust="0"/>
  </p:normalViewPr>
  <p:slideViewPr>
    <p:cSldViewPr snapToGrid="0">
      <p:cViewPr>
        <p:scale>
          <a:sx n="50" d="100"/>
          <a:sy n="50" d="100"/>
        </p:scale>
        <p:origin x="-145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5FB55-F07A-414A-AE1C-033863DB75BA}" type="datetimeFigureOut">
              <a:rPr lang="zh-CN" altLang="en-US" smtClean="0"/>
              <a:pPr/>
              <a:t>2021/10/10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34EEF-D97C-4F43-90A8-D403C9541FDA}" type="slidenum">
              <a:rPr lang="zh-CN" altLang="en-US" smtClean="0"/>
              <a:pPr/>
              <a:t>‹#›</a:t>
            </a:fld>
            <a:endParaRPr lang="zh-CN" altLang="en-US"/>
          </a:p>
        </p:txBody>
      </p:sp>
    </p:spTree>
    <p:extLst>
      <p:ext uri="{BB962C8B-B14F-4D97-AF65-F5344CB8AC3E}">
        <p14:creationId xmlns:p14="http://schemas.microsoft.com/office/powerpoint/2010/main" xmlns="" val="323464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2</a:t>
            </a:fld>
            <a:endParaRPr lang="zh-CN" altLang="en-US"/>
          </a:p>
        </p:txBody>
      </p:sp>
    </p:spTree>
    <p:extLst>
      <p:ext uri="{BB962C8B-B14F-4D97-AF65-F5344CB8AC3E}">
        <p14:creationId xmlns:p14="http://schemas.microsoft.com/office/powerpoint/2010/main" xmlns="" val="347855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15</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16</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17</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18</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19</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20</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、波导腔体的机械加工：将波导腔体拆分为腔体与盖板两部分进行加工，并在各法兰对接端口留加工余量。</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2</a:t>
            </a:r>
            <a:r>
              <a:rPr lang="zh-CN" altLang="en-US" dirty="0" smtClean="0"/>
              <a:t>、机械加工完成后，采用激光焊接焊接波导腔体与该盖板；</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21</a:t>
            </a:fld>
            <a:endParaRPr lang="zh-CN" altLang="en-US"/>
          </a:p>
        </p:txBody>
      </p:sp>
    </p:spTree>
    <p:extLst>
      <p:ext uri="{BB962C8B-B14F-4D97-AF65-F5344CB8AC3E}">
        <p14:creationId xmlns:p14="http://schemas.microsoft.com/office/powerpoint/2010/main" xmlns="" val="4634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22</a:t>
            </a:fld>
            <a:endParaRPr lang="zh-CN" altLang="en-US"/>
          </a:p>
        </p:txBody>
      </p:sp>
    </p:spTree>
    <p:extLst>
      <p:ext uri="{BB962C8B-B14F-4D97-AF65-F5344CB8AC3E}">
        <p14:creationId xmlns:p14="http://schemas.microsoft.com/office/powerpoint/2010/main" xmlns="" val="97138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3</a:t>
            </a:fld>
            <a:endParaRPr lang="zh-CN" altLang="en-US"/>
          </a:p>
        </p:txBody>
      </p:sp>
    </p:spTree>
    <p:extLst>
      <p:ext uri="{BB962C8B-B14F-4D97-AF65-F5344CB8AC3E}">
        <p14:creationId xmlns:p14="http://schemas.microsoft.com/office/powerpoint/2010/main" xmlns="" val="156933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4</a:t>
            </a:fld>
            <a:endParaRPr lang="zh-CN" altLang="en-US"/>
          </a:p>
        </p:txBody>
      </p:sp>
    </p:spTree>
    <p:extLst>
      <p:ext uri="{BB962C8B-B14F-4D97-AF65-F5344CB8AC3E}">
        <p14:creationId xmlns:p14="http://schemas.microsoft.com/office/powerpoint/2010/main" xmlns="" val="156933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5</a:t>
            </a:fld>
            <a:endParaRPr lang="zh-CN" altLang="en-US"/>
          </a:p>
        </p:txBody>
      </p:sp>
    </p:spTree>
    <p:extLst>
      <p:ext uri="{BB962C8B-B14F-4D97-AF65-F5344CB8AC3E}">
        <p14:creationId xmlns:p14="http://schemas.microsoft.com/office/powerpoint/2010/main" xmlns="" val="156933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6</a:t>
            </a:fld>
            <a:endParaRPr lang="zh-CN" altLang="en-US"/>
          </a:p>
        </p:txBody>
      </p:sp>
    </p:spTree>
    <p:extLst>
      <p:ext uri="{BB962C8B-B14F-4D97-AF65-F5344CB8AC3E}">
        <p14:creationId xmlns:p14="http://schemas.microsoft.com/office/powerpoint/2010/main" xmlns="" val="415449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7</a:t>
            </a:fld>
            <a:endParaRPr lang="zh-CN" altLang="en-US"/>
          </a:p>
        </p:txBody>
      </p:sp>
    </p:spTree>
    <p:extLst>
      <p:ext uri="{BB962C8B-B14F-4D97-AF65-F5344CB8AC3E}">
        <p14:creationId xmlns:p14="http://schemas.microsoft.com/office/powerpoint/2010/main" xmlns="" val="415449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12</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13</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534EEF-D97C-4F43-90A8-D403C9541FDA}" type="slidenum">
              <a:rPr lang="zh-CN" altLang="en-US" smtClean="0"/>
              <a:pPr/>
              <a:t>14</a:t>
            </a:fld>
            <a:endParaRPr lang="zh-CN" altLang="en-US"/>
          </a:p>
        </p:txBody>
      </p:sp>
    </p:spTree>
    <p:extLst>
      <p:ext uri="{BB962C8B-B14F-4D97-AF65-F5344CB8AC3E}">
        <p14:creationId xmlns:p14="http://schemas.microsoft.com/office/powerpoint/2010/main" xmlns="" val="59694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98172" y="853751"/>
            <a:ext cx="10039739" cy="2262781"/>
          </a:xfrm>
        </p:spPr>
        <p:txBody>
          <a:bodyPr>
            <a:normAutofit/>
          </a:bodyPr>
          <a:lstStyle/>
          <a:p>
            <a:pPr algn="ctr"/>
            <a:r>
              <a:rPr lang="zh-CN" altLang="en-US" sz="4800" b="1" dirty="0" smtClean="0"/>
              <a:t>宽边纵缝波导缝隙阵功率容量提高</a:t>
            </a:r>
            <a:endParaRPr lang="zh-CN" altLang="en-US" sz="4500" b="1" dirty="0"/>
          </a:p>
        </p:txBody>
      </p:sp>
      <p:sp>
        <p:nvSpPr>
          <p:cNvPr id="3" name="副标题 2"/>
          <p:cNvSpPr>
            <a:spLocks noGrp="1"/>
          </p:cNvSpPr>
          <p:nvPr>
            <p:ph type="subTitle" idx="1"/>
          </p:nvPr>
        </p:nvSpPr>
        <p:spPr>
          <a:xfrm>
            <a:off x="2570551" y="3639045"/>
            <a:ext cx="8915399" cy="1126283"/>
          </a:xfrm>
        </p:spPr>
        <p:txBody>
          <a:bodyPr>
            <a:normAutofit fontScale="92500" lnSpcReduction="10000"/>
          </a:bodyPr>
          <a:lstStyle/>
          <a:p>
            <a:endParaRPr lang="en-US" altLang="zh-CN" dirty="0" smtClean="0"/>
          </a:p>
          <a:p>
            <a:endParaRPr lang="en-US" altLang="zh-CN" dirty="0"/>
          </a:p>
          <a:p>
            <a:r>
              <a:rPr lang="zh-CN" altLang="en-US" sz="2400" b="1" dirty="0" smtClean="0">
                <a:solidFill>
                  <a:srgbClr val="FF0000"/>
                </a:solidFill>
              </a:rPr>
              <a:t>中国工程物理研究院应用电子学研究所 廖勇</a:t>
            </a:r>
            <a:endParaRPr lang="zh-CN" altLang="en-US" sz="2400" b="1" dirty="0">
              <a:solidFill>
                <a:srgbClr val="FF0000"/>
              </a:solidFill>
            </a:endParaRPr>
          </a:p>
        </p:txBody>
      </p:sp>
    </p:spTree>
    <p:extLst>
      <p:ext uri="{BB962C8B-B14F-4D97-AF65-F5344CB8AC3E}">
        <p14:creationId xmlns:p14="http://schemas.microsoft.com/office/powerpoint/2010/main" xmlns="" val="5427430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三、仿真结果</a:t>
            </a:r>
            <a:endParaRPr lang="zh-CN" altLang="en-US" dirty="0"/>
          </a:p>
        </p:txBody>
      </p:sp>
      <p:sp>
        <p:nvSpPr>
          <p:cNvPr id="3" name="内容占位符 2"/>
          <p:cNvSpPr>
            <a:spLocks noGrp="1"/>
          </p:cNvSpPr>
          <p:nvPr>
            <p:ph idx="1"/>
          </p:nvPr>
        </p:nvSpPr>
        <p:spPr>
          <a:xfrm>
            <a:off x="1642188" y="1387150"/>
            <a:ext cx="9806441" cy="1206759"/>
          </a:xfrm>
        </p:spPr>
        <p:txBody>
          <a:bodyPr>
            <a:noAutofit/>
          </a:bodyPr>
          <a:lstStyle/>
          <a:p>
            <a:r>
              <a:rPr lang="zh-CN" altLang="en-US" sz="2800" b="1" dirty="0" smtClean="0">
                <a:solidFill>
                  <a:srgbClr val="00B050"/>
                </a:solidFill>
              </a:rPr>
              <a:t>当端头倒圆矩形缝隙宽度为</a:t>
            </a:r>
            <a:r>
              <a:rPr lang="en-US" sz="2800" b="1" dirty="0" smtClean="0">
                <a:solidFill>
                  <a:srgbClr val="00B050"/>
                </a:solidFill>
              </a:rPr>
              <a:t>12.5mm</a:t>
            </a:r>
            <a:r>
              <a:rPr lang="zh-CN" altLang="en-US" sz="2800" b="1" dirty="0" smtClean="0">
                <a:solidFill>
                  <a:srgbClr val="00B050"/>
                </a:solidFill>
              </a:rPr>
              <a:t>（约</a:t>
            </a:r>
            <a:r>
              <a:rPr lang="en-US" sz="2800" b="1" dirty="0" smtClean="0">
                <a:solidFill>
                  <a:srgbClr val="00B050"/>
                </a:solidFill>
              </a:rPr>
              <a:t>0.07</a:t>
            </a:r>
            <a:r>
              <a:rPr lang="en-US" altLang="zh-CN" sz="2800" b="1" dirty="0" smtClean="0">
                <a:solidFill>
                  <a:srgbClr val="00B050"/>
                </a:solidFill>
              </a:rPr>
              <a:t>λ</a:t>
            </a:r>
            <a:r>
              <a:rPr lang="en-US" sz="2800" b="1" dirty="0" smtClean="0">
                <a:solidFill>
                  <a:srgbClr val="00B050"/>
                </a:solidFill>
              </a:rPr>
              <a:t>)</a:t>
            </a:r>
            <a:r>
              <a:rPr lang="zh-CN" altLang="en-US" sz="2800" b="1" dirty="0" smtClean="0">
                <a:solidFill>
                  <a:srgbClr val="00B050"/>
                </a:solidFill>
              </a:rPr>
              <a:t>时，得到最小的阵列端头倒圆矩形缝隙最大电场强度为</a:t>
            </a:r>
            <a:r>
              <a:rPr lang="en-US" sz="2800" b="1" dirty="0" smtClean="0">
                <a:solidFill>
                  <a:srgbClr val="00B050"/>
                </a:solidFill>
              </a:rPr>
              <a:t>3064V/m</a:t>
            </a:r>
            <a:r>
              <a:rPr lang="zh-CN" altLang="en-US" sz="2800" b="1" dirty="0" smtClean="0">
                <a:solidFill>
                  <a:srgbClr val="00B050"/>
                </a:solidFill>
              </a:rPr>
              <a:t>。 </a:t>
            </a:r>
            <a:endParaRPr lang="zh-CN" altLang="en-US" sz="2800" b="1" dirty="0">
              <a:solidFill>
                <a:srgbClr val="00B050"/>
              </a:solidFill>
            </a:endParaRPr>
          </a:p>
        </p:txBody>
      </p:sp>
      <p:sp>
        <p:nvSpPr>
          <p:cNvPr id="12" name="文本框 6"/>
          <p:cNvSpPr txBox="1"/>
          <p:nvPr/>
        </p:nvSpPr>
        <p:spPr>
          <a:xfrm>
            <a:off x="5577808" y="5571756"/>
            <a:ext cx="2659702" cy="461665"/>
          </a:xfrm>
          <a:prstGeom prst="rect">
            <a:avLst/>
          </a:prstGeom>
          <a:noFill/>
        </p:spPr>
        <p:txBody>
          <a:bodyPr wrap="none" rtlCol="0">
            <a:spAutoFit/>
          </a:bodyPr>
          <a:lstStyle/>
          <a:p>
            <a:r>
              <a:rPr lang="zh-CN" altLang="en-US" sz="2400" b="1" dirty="0" smtClean="0">
                <a:solidFill>
                  <a:srgbClr val="FF0000"/>
                </a:solidFill>
              </a:rPr>
              <a:t>端头倒圆矩形缝隙</a:t>
            </a:r>
            <a:endParaRPr lang="zh-CN" altLang="en-US" sz="2400" b="1" dirty="0">
              <a:solidFill>
                <a:srgbClr val="FF0000"/>
              </a:solidFill>
            </a:endParaRPr>
          </a:p>
        </p:txBody>
      </p:sp>
      <p:pic>
        <p:nvPicPr>
          <p:cNvPr id="7" name="图片 6"/>
          <p:cNvPicPr/>
          <p:nvPr/>
        </p:nvPicPr>
        <p:blipFill>
          <a:blip r:embed="rId2"/>
          <a:srcRect/>
          <a:stretch>
            <a:fillRect/>
          </a:stretch>
        </p:blipFill>
        <p:spPr bwMode="auto">
          <a:xfrm>
            <a:off x="2034074" y="2486899"/>
            <a:ext cx="3676262" cy="2962179"/>
          </a:xfrm>
          <a:prstGeom prst="rect">
            <a:avLst/>
          </a:prstGeom>
          <a:noFill/>
          <a:ln w="9525">
            <a:noFill/>
            <a:miter lim="800000"/>
            <a:headEnd/>
            <a:tailEnd/>
          </a:ln>
        </p:spPr>
      </p:pic>
      <p:pic>
        <p:nvPicPr>
          <p:cNvPr id="8" name="图片 7"/>
          <p:cNvPicPr/>
          <p:nvPr/>
        </p:nvPicPr>
        <p:blipFill>
          <a:blip r:embed="rId3"/>
          <a:srcRect/>
          <a:stretch>
            <a:fillRect/>
          </a:stretch>
        </p:blipFill>
        <p:spPr bwMode="auto">
          <a:xfrm>
            <a:off x="6327330" y="2408386"/>
            <a:ext cx="3376505" cy="2518178"/>
          </a:xfrm>
          <a:prstGeom prst="rect">
            <a:avLst/>
          </a:prstGeom>
          <a:noFill/>
          <a:ln w="9525">
            <a:noFill/>
            <a:miter lim="800000"/>
            <a:headEnd/>
            <a:tailEnd/>
          </a:ln>
        </p:spPr>
      </p:pic>
    </p:spTree>
    <p:extLst>
      <p:ext uri="{BB962C8B-B14F-4D97-AF65-F5344CB8AC3E}">
        <p14:creationId xmlns:p14="http://schemas.microsoft.com/office/powerpoint/2010/main" xmlns="" val="358587582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三、仿真结果</a:t>
            </a:r>
            <a:endParaRPr lang="zh-CN" altLang="en-US" b="1" dirty="0"/>
          </a:p>
        </p:txBody>
      </p:sp>
      <p:sp>
        <p:nvSpPr>
          <p:cNvPr id="3" name="内容占位符 2"/>
          <p:cNvSpPr>
            <a:spLocks noGrp="1"/>
          </p:cNvSpPr>
          <p:nvPr>
            <p:ph idx="1"/>
          </p:nvPr>
        </p:nvSpPr>
        <p:spPr>
          <a:xfrm>
            <a:off x="1642188" y="1387150"/>
            <a:ext cx="9806441" cy="1206759"/>
          </a:xfrm>
        </p:spPr>
        <p:txBody>
          <a:bodyPr>
            <a:noAutofit/>
          </a:bodyPr>
          <a:lstStyle/>
          <a:p>
            <a:r>
              <a:rPr lang="zh-CN" altLang="en-US" sz="2800" b="1" dirty="0" smtClean="0">
                <a:solidFill>
                  <a:srgbClr val="00B050"/>
                </a:solidFill>
              </a:rPr>
              <a:t>当椭圆缝隙宽度为</a:t>
            </a:r>
            <a:r>
              <a:rPr lang="en-US" sz="2800" b="1" dirty="0" smtClean="0">
                <a:solidFill>
                  <a:srgbClr val="00B050"/>
                </a:solidFill>
              </a:rPr>
              <a:t>29mm</a:t>
            </a:r>
            <a:r>
              <a:rPr lang="zh-CN" altLang="en-US" sz="2800" b="1" dirty="0" smtClean="0">
                <a:solidFill>
                  <a:srgbClr val="00B050"/>
                </a:solidFill>
              </a:rPr>
              <a:t>（约</a:t>
            </a:r>
            <a:r>
              <a:rPr lang="en-US" sz="2800" b="1" dirty="0" smtClean="0">
                <a:solidFill>
                  <a:srgbClr val="00B050"/>
                </a:solidFill>
              </a:rPr>
              <a:t>0.15</a:t>
            </a:r>
            <a:r>
              <a:rPr lang="en-US" altLang="zh-CN" sz="2800" b="1" dirty="0" smtClean="0">
                <a:solidFill>
                  <a:srgbClr val="00B050"/>
                </a:solidFill>
              </a:rPr>
              <a:t>λ</a:t>
            </a:r>
            <a:r>
              <a:rPr lang="en-US" sz="2800" b="1" dirty="0" smtClean="0">
                <a:solidFill>
                  <a:srgbClr val="00B050"/>
                </a:solidFill>
              </a:rPr>
              <a:t>)</a:t>
            </a:r>
            <a:r>
              <a:rPr lang="zh-CN" altLang="en-US" sz="2800" b="1" dirty="0" smtClean="0">
                <a:solidFill>
                  <a:srgbClr val="00B050"/>
                </a:solidFill>
              </a:rPr>
              <a:t>时，得到最小的椭圆缝隙最大电场强度为</a:t>
            </a:r>
            <a:r>
              <a:rPr lang="en-US" sz="2800" b="1" dirty="0" smtClean="0">
                <a:solidFill>
                  <a:srgbClr val="00B050"/>
                </a:solidFill>
              </a:rPr>
              <a:t>2667V/m</a:t>
            </a:r>
            <a:r>
              <a:rPr lang="zh-CN" altLang="en-US" sz="2800" b="1" dirty="0" smtClean="0">
                <a:solidFill>
                  <a:srgbClr val="00B050"/>
                </a:solidFill>
              </a:rPr>
              <a:t>。</a:t>
            </a:r>
            <a:endParaRPr lang="zh-CN" altLang="en-US" sz="2800" b="1" dirty="0">
              <a:solidFill>
                <a:srgbClr val="00B050"/>
              </a:solidFill>
            </a:endParaRPr>
          </a:p>
        </p:txBody>
      </p:sp>
      <p:sp>
        <p:nvSpPr>
          <p:cNvPr id="12" name="文本框 6"/>
          <p:cNvSpPr txBox="1"/>
          <p:nvPr/>
        </p:nvSpPr>
        <p:spPr>
          <a:xfrm>
            <a:off x="5577808" y="5571756"/>
            <a:ext cx="1422184" cy="461665"/>
          </a:xfrm>
          <a:prstGeom prst="rect">
            <a:avLst/>
          </a:prstGeom>
          <a:noFill/>
        </p:spPr>
        <p:txBody>
          <a:bodyPr wrap="none" rtlCol="0">
            <a:spAutoFit/>
          </a:bodyPr>
          <a:lstStyle/>
          <a:p>
            <a:r>
              <a:rPr lang="zh-CN" altLang="en-US" sz="2400" b="1" dirty="0" smtClean="0">
                <a:solidFill>
                  <a:srgbClr val="FF0000"/>
                </a:solidFill>
              </a:rPr>
              <a:t>椭圆缝隙</a:t>
            </a:r>
            <a:endParaRPr lang="zh-CN" altLang="en-US" sz="2400" b="1" dirty="0">
              <a:solidFill>
                <a:srgbClr val="FF0000"/>
              </a:solidFill>
            </a:endParaRPr>
          </a:p>
        </p:txBody>
      </p:sp>
      <p:pic>
        <p:nvPicPr>
          <p:cNvPr id="9" name="图片 8"/>
          <p:cNvPicPr/>
          <p:nvPr/>
        </p:nvPicPr>
        <p:blipFill>
          <a:blip r:embed="rId2"/>
          <a:srcRect/>
          <a:stretch>
            <a:fillRect/>
          </a:stretch>
        </p:blipFill>
        <p:spPr bwMode="auto">
          <a:xfrm>
            <a:off x="2331471" y="2426153"/>
            <a:ext cx="3565475" cy="2948280"/>
          </a:xfrm>
          <a:prstGeom prst="rect">
            <a:avLst/>
          </a:prstGeom>
          <a:noFill/>
          <a:ln w="9525">
            <a:noFill/>
            <a:miter lim="800000"/>
            <a:headEnd/>
            <a:tailEnd/>
          </a:ln>
        </p:spPr>
      </p:pic>
      <p:pic>
        <p:nvPicPr>
          <p:cNvPr id="10" name="图片 9"/>
          <p:cNvPicPr/>
          <p:nvPr/>
        </p:nvPicPr>
        <p:blipFill>
          <a:blip r:embed="rId3"/>
          <a:srcRect/>
          <a:stretch>
            <a:fillRect/>
          </a:stretch>
        </p:blipFill>
        <p:spPr bwMode="auto">
          <a:xfrm>
            <a:off x="5893350" y="2377232"/>
            <a:ext cx="3530568" cy="2549331"/>
          </a:xfrm>
          <a:prstGeom prst="rect">
            <a:avLst/>
          </a:prstGeom>
          <a:noFill/>
          <a:ln w="9525">
            <a:noFill/>
            <a:miter lim="800000"/>
            <a:headEnd/>
            <a:tailEnd/>
          </a:ln>
        </p:spPr>
      </p:pic>
      <p:pic>
        <p:nvPicPr>
          <p:cNvPr id="3073" name="图片 48"/>
          <p:cNvPicPr>
            <a:picLocks noChangeAspect="1" noChangeArrowheads="1"/>
          </p:cNvPicPr>
          <p:nvPr/>
        </p:nvPicPr>
        <p:blipFill>
          <a:blip r:embed="rId4"/>
          <a:srcRect/>
          <a:stretch>
            <a:fillRect/>
          </a:stretch>
        </p:blipFill>
        <p:spPr bwMode="auto">
          <a:xfrm>
            <a:off x="9106677" y="2444620"/>
            <a:ext cx="2763809" cy="2257168"/>
          </a:xfrm>
          <a:prstGeom prst="rect">
            <a:avLst/>
          </a:prstGeom>
          <a:noFill/>
          <a:ln w="9525">
            <a:noFill/>
            <a:miter lim="800000"/>
            <a:headEnd/>
            <a:tailEnd/>
          </a:ln>
        </p:spPr>
      </p:pic>
    </p:spTree>
    <p:extLst>
      <p:ext uri="{BB962C8B-B14F-4D97-AF65-F5344CB8AC3E}">
        <p14:creationId xmlns:p14="http://schemas.microsoft.com/office/powerpoint/2010/main" xmlns="" val="358587582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2589212" y="1488143"/>
            <a:ext cx="8915400" cy="4899211"/>
          </a:xfrm>
        </p:spPr>
        <p:txBody>
          <a:bodyPr>
            <a:normAutofit/>
          </a:bodyPr>
          <a:lstStyle/>
          <a:p>
            <a:r>
              <a:rPr lang="zh-CN" altLang="en-US" sz="2800" b="1" dirty="0" smtClean="0">
                <a:solidFill>
                  <a:srgbClr val="00B050"/>
                </a:solidFill>
              </a:rPr>
              <a:t>三种优化后缝隙结构的谐振长度</a:t>
            </a:r>
            <a:endParaRPr lang="en-US" altLang="zh-CN" sz="2800" b="1" dirty="0" smtClean="0">
              <a:solidFill>
                <a:srgbClr val="00B050"/>
              </a:solidFill>
            </a:endParaRPr>
          </a:p>
          <a:p>
            <a:r>
              <a:rPr lang="zh-CN" altLang="en-US" sz="2800" dirty="0" smtClean="0">
                <a:solidFill>
                  <a:srgbClr val="FF0000"/>
                </a:solidFill>
              </a:rPr>
              <a:t>其中椭圆缝隙的谐振长度最长（</a:t>
            </a:r>
            <a:r>
              <a:rPr lang="en-US" sz="2800" dirty="0" smtClean="0">
                <a:solidFill>
                  <a:srgbClr val="FF0000"/>
                </a:solidFill>
              </a:rPr>
              <a:t>0.51</a:t>
            </a:r>
            <a:r>
              <a:rPr lang="en-US" altLang="zh-CN" sz="2800" dirty="0" smtClean="0">
                <a:solidFill>
                  <a:srgbClr val="FF0000"/>
                </a:solidFill>
              </a:rPr>
              <a:t>λ</a:t>
            </a:r>
            <a:r>
              <a:rPr lang="zh-CN" altLang="en-US" sz="2800" dirty="0" smtClean="0">
                <a:solidFill>
                  <a:srgbClr val="FF0000"/>
                </a:solidFill>
              </a:rPr>
              <a:t>）</a:t>
            </a:r>
            <a:endParaRPr lang="zh-CN" altLang="en-US" sz="2800" b="1" dirty="0">
              <a:solidFill>
                <a:srgbClr val="FF0000"/>
              </a:solidFill>
            </a:endParaRPr>
          </a:p>
        </p:txBody>
      </p:sp>
      <p:pic>
        <p:nvPicPr>
          <p:cNvPr id="4" name="图片 3"/>
          <p:cNvPicPr/>
          <p:nvPr/>
        </p:nvPicPr>
        <p:blipFill>
          <a:blip r:embed="rId3"/>
          <a:srcRect/>
          <a:stretch>
            <a:fillRect/>
          </a:stretch>
        </p:blipFill>
        <p:spPr bwMode="auto">
          <a:xfrm>
            <a:off x="3172407" y="2612572"/>
            <a:ext cx="6176865" cy="3993501"/>
          </a:xfrm>
          <a:prstGeom prst="rect">
            <a:avLst/>
          </a:prstGeom>
          <a:noFill/>
          <a:ln w="9525">
            <a:noFill/>
            <a:miter lim="800000"/>
            <a:headEnd/>
            <a:tailEnd/>
          </a:ln>
        </p:spPr>
      </p:pic>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1194318" y="1245547"/>
            <a:ext cx="10997682" cy="4899211"/>
          </a:xfrm>
        </p:spPr>
        <p:txBody>
          <a:bodyPr>
            <a:normAutofit/>
          </a:bodyPr>
          <a:lstStyle/>
          <a:p>
            <a:r>
              <a:rPr lang="zh-CN" altLang="en-US" sz="2800" b="1" dirty="0" smtClean="0">
                <a:solidFill>
                  <a:srgbClr val="00B050"/>
                </a:solidFill>
              </a:rPr>
              <a:t>当缝隙宽度小于</a:t>
            </a:r>
            <a:r>
              <a:rPr lang="en-US" sz="2800" b="1" dirty="0" smtClean="0">
                <a:solidFill>
                  <a:srgbClr val="00B050"/>
                </a:solidFill>
              </a:rPr>
              <a:t>25mm</a:t>
            </a:r>
            <a:r>
              <a:rPr lang="zh-CN" altLang="en-US" sz="2800" b="1" dirty="0" smtClean="0">
                <a:solidFill>
                  <a:srgbClr val="00B050"/>
                </a:solidFill>
              </a:rPr>
              <a:t> （约</a:t>
            </a:r>
            <a:r>
              <a:rPr lang="en-US" sz="2800" b="1" dirty="0" smtClean="0">
                <a:solidFill>
                  <a:srgbClr val="00B050"/>
                </a:solidFill>
              </a:rPr>
              <a:t>0.13</a:t>
            </a:r>
            <a:r>
              <a:rPr lang="en-US" altLang="zh-CN" sz="2800" b="1" dirty="0" smtClean="0">
                <a:solidFill>
                  <a:srgbClr val="00B050"/>
                </a:solidFill>
              </a:rPr>
              <a:t>λ</a:t>
            </a:r>
            <a:r>
              <a:rPr lang="en-US" sz="2800" b="1" dirty="0" smtClean="0">
                <a:solidFill>
                  <a:srgbClr val="00B050"/>
                </a:solidFill>
              </a:rPr>
              <a:t>)</a:t>
            </a:r>
            <a:r>
              <a:rPr lang="zh-CN" altLang="en-US" sz="2800" b="1" dirty="0" smtClean="0">
                <a:solidFill>
                  <a:srgbClr val="00B050"/>
                </a:solidFill>
              </a:rPr>
              <a:t>时，三种缝隙与波导宽边中轴线的偏移量基本一致，</a:t>
            </a:r>
            <a:endParaRPr lang="en-US" altLang="zh-CN" sz="2800" b="1" dirty="0" smtClean="0">
              <a:solidFill>
                <a:srgbClr val="00B050"/>
              </a:solidFill>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49" name="对象 19"/>
          <p:cNvGraphicFramePr>
            <a:graphicFrameLocks noChangeAspect="1"/>
          </p:cNvGraphicFramePr>
          <p:nvPr/>
        </p:nvGraphicFramePr>
        <p:xfrm>
          <a:off x="4012163" y="2130745"/>
          <a:ext cx="5505061" cy="4494296"/>
        </p:xfrm>
        <a:graphic>
          <a:graphicData uri="http://schemas.openxmlformats.org/presentationml/2006/ole">
            <p:oleObj spid="_x0000_s2049" r:id="rId4" imgW="3880104" imgH="3169920" progId="">
              <p:embed/>
            </p:oleObj>
          </a:graphicData>
        </a:graphic>
      </p:graphicFrame>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1194318" y="1245547"/>
            <a:ext cx="10997682" cy="4899211"/>
          </a:xfrm>
        </p:spPr>
        <p:txBody>
          <a:bodyPr>
            <a:normAutofit/>
          </a:bodyPr>
          <a:lstStyle/>
          <a:p>
            <a:r>
              <a:rPr lang="zh-CN" altLang="en-US" sz="2800" b="1" dirty="0" smtClean="0">
                <a:solidFill>
                  <a:srgbClr val="00B050"/>
                </a:solidFill>
              </a:rPr>
              <a:t>缝隙电场分布，椭圆缝隙电场最小</a:t>
            </a:r>
            <a:endParaRPr lang="en-US" altLang="zh-CN" sz="2800" b="1" dirty="0" smtClean="0">
              <a:solidFill>
                <a:srgbClr val="00B050"/>
              </a:solidFill>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40963" name="图片 10"/>
          <p:cNvPicPr>
            <a:picLocks noChangeAspect="1" noChangeArrowheads="1"/>
          </p:cNvPicPr>
          <p:nvPr/>
        </p:nvPicPr>
        <p:blipFill>
          <a:blip r:embed="rId3"/>
          <a:srcRect/>
          <a:stretch>
            <a:fillRect/>
          </a:stretch>
        </p:blipFill>
        <p:spPr bwMode="auto">
          <a:xfrm>
            <a:off x="3951623" y="2320212"/>
            <a:ext cx="4783186" cy="3676261"/>
          </a:xfrm>
          <a:prstGeom prst="rect">
            <a:avLst/>
          </a:prstGeom>
          <a:noFill/>
          <a:ln w="9525">
            <a:noFill/>
            <a:miter lim="800000"/>
            <a:headEnd/>
            <a:tailEnd/>
          </a:ln>
        </p:spPr>
      </p:pic>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1194318" y="1245547"/>
            <a:ext cx="10997682" cy="4899211"/>
          </a:xfrm>
        </p:spPr>
        <p:txBody>
          <a:bodyPr>
            <a:normAutofit/>
          </a:bodyPr>
          <a:lstStyle/>
          <a:p>
            <a:r>
              <a:rPr lang="zh-CN" altLang="en-US" sz="2800" b="1" dirty="0" smtClean="0">
                <a:solidFill>
                  <a:srgbClr val="00B050"/>
                </a:solidFill>
              </a:rPr>
              <a:t>缝隙中间倒圆波导壁电场分布，椭圆缝隙电场最小</a:t>
            </a:r>
            <a:endParaRPr lang="en-US" altLang="zh-CN" sz="2800" b="1" dirty="0" smtClean="0">
              <a:solidFill>
                <a:srgbClr val="00B050"/>
              </a:solidFill>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p:cNvPicPr/>
          <p:nvPr/>
        </p:nvPicPr>
        <p:blipFill>
          <a:blip r:embed="rId3"/>
          <a:srcRect/>
          <a:stretch>
            <a:fillRect/>
          </a:stretch>
        </p:blipFill>
        <p:spPr bwMode="auto">
          <a:xfrm>
            <a:off x="3773714" y="2199903"/>
            <a:ext cx="4093029" cy="3605811"/>
          </a:xfrm>
          <a:prstGeom prst="rect">
            <a:avLst/>
          </a:prstGeom>
          <a:noFill/>
          <a:ln w="9525">
            <a:noFill/>
            <a:miter lim="800000"/>
            <a:headEnd/>
            <a:tailEnd/>
          </a:ln>
        </p:spPr>
      </p:pic>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1194318" y="1245547"/>
            <a:ext cx="10997682" cy="4899211"/>
          </a:xfrm>
        </p:spPr>
        <p:txBody>
          <a:bodyPr>
            <a:normAutofit/>
          </a:bodyPr>
          <a:lstStyle/>
          <a:p>
            <a:r>
              <a:rPr lang="zh-CN" altLang="en-US" sz="2800" b="1" dirty="0" smtClean="0">
                <a:solidFill>
                  <a:srgbClr val="00B050"/>
                </a:solidFill>
              </a:rPr>
              <a:t>对增益影响</a:t>
            </a:r>
            <a:endParaRPr lang="en-US" altLang="zh-CN" sz="2800" b="1" dirty="0" smtClean="0">
              <a:solidFill>
                <a:srgbClr val="00B050"/>
              </a:solidFill>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p:nvPr/>
        </p:nvPicPr>
        <p:blipFill>
          <a:blip r:embed="rId3"/>
          <a:srcRect/>
          <a:stretch>
            <a:fillRect/>
          </a:stretch>
        </p:blipFill>
        <p:spPr bwMode="auto">
          <a:xfrm>
            <a:off x="2293257" y="1905001"/>
            <a:ext cx="5783943" cy="4191000"/>
          </a:xfrm>
          <a:prstGeom prst="rect">
            <a:avLst/>
          </a:prstGeom>
          <a:noFill/>
          <a:ln w="9525">
            <a:noFill/>
            <a:miter lim="800000"/>
            <a:headEnd/>
            <a:tailEnd/>
          </a:ln>
        </p:spPr>
      </p:pic>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1194318" y="1245547"/>
            <a:ext cx="10997682" cy="4899211"/>
          </a:xfrm>
        </p:spPr>
        <p:txBody>
          <a:bodyPr>
            <a:normAutofit/>
          </a:bodyPr>
          <a:lstStyle/>
          <a:p>
            <a:r>
              <a:rPr lang="zh-CN" altLang="en-US" sz="2800" b="1" dirty="0" smtClean="0">
                <a:solidFill>
                  <a:srgbClr val="00B050"/>
                </a:solidFill>
              </a:rPr>
              <a:t>单个缝隙导纳，</a:t>
            </a:r>
            <a:r>
              <a:rPr lang="zh-CN" altLang="en-US" sz="2400" b="1" dirty="0" smtClean="0">
                <a:solidFill>
                  <a:srgbClr val="FF0000"/>
                </a:solidFill>
              </a:rPr>
              <a:t>椭圆缝隙谐振长度最长</a:t>
            </a:r>
            <a:r>
              <a:rPr lang="en-US" altLang="zh-CN" sz="2400" b="1" dirty="0" smtClean="0">
                <a:solidFill>
                  <a:srgbClr val="FF0000"/>
                </a:solidFill>
              </a:rPr>
              <a:t>:113.5mm</a:t>
            </a: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p:nvPr/>
        </p:nvPicPr>
        <p:blipFill>
          <a:blip r:embed="rId3"/>
          <a:srcRect/>
          <a:stretch>
            <a:fillRect/>
          </a:stretch>
        </p:blipFill>
        <p:spPr bwMode="auto">
          <a:xfrm>
            <a:off x="8089901" y="1706088"/>
            <a:ext cx="3325588" cy="2586512"/>
          </a:xfrm>
          <a:prstGeom prst="rect">
            <a:avLst/>
          </a:prstGeom>
          <a:noFill/>
          <a:ln w="9525">
            <a:noFill/>
            <a:miter lim="800000"/>
            <a:headEnd/>
            <a:tailEnd/>
          </a:ln>
        </p:spPr>
      </p:pic>
      <p:pic>
        <p:nvPicPr>
          <p:cNvPr id="8" name="图片 7"/>
          <p:cNvPicPr/>
          <p:nvPr/>
        </p:nvPicPr>
        <p:blipFill>
          <a:blip r:embed="rId4"/>
          <a:srcRect/>
          <a:stretch>
            <a:fillRect/>
          </a:stretch>
        </p:blipFill>
        <p:spPr bwMode="auto">
          <a:xfrm>
            <a:off x="4584700" y="1817709"/>
            <a:ext cx="3200400" cy="2511382"/>
          </a:xfrm>
          <a:prstGeom prst="rect">
            <a:avLst/>
          </a:prstGeom>
          <a:noFill/>
          <a:ln w="9525">
            <a:noFill/>
            <a:miter lim="800000"/>
            <a:headEnd/>
            <a:tailEnd/>
          </a:ln>
        </p:spPr>
      </p:pic>
      <p:pic>
        <p:nvPicPr>
          <p:cNvPr id="9" name="图片 8"/>
          <p:cNvPicPr/>
          <p:nvPr/>
        </p:nvPicPr>
        <p:blipFill>
          <a:blip r:embed="rId5"/>
          <a:srcRect/>
          <a:stretch>
            <a:fillRect/>
          </a:stretch>
        </p:blipFill>
        <p:spPr bwMode="auto">
          <a:xfrm>
            <a:off x="1358900" y="1843109"/>
            <a:ext cx="3200400" cy="2511382"/>
          </a:xfrm>
          <a:prstGeom prst="rect">
            <a:avLst/>
          </a:prstGeom>
          <a:noFill/>
          <a:ln w="9525">
            <a:noFill/>
            <a:miter lim="800000"/>
            <a:headEnd/>
            <a:tailEnd/>
          </a:ln>
        </p:spPr>
      </p:pic>
      <p:sp>
        <p:nvSpPr>
          <p:cNvPr id="10" name="矩形 9"/>
          <p:cNvSpPr/>
          <p:nvPr/>
        </p:nvSpPr>
        <p:spPr>
          <a:xfrm>
            <a:off x="2197100" y="4368800"/>
            <a:ext cx="176530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矩形缝隙</a:t>
            </a:r>
            <a:endParaRPr lang="zh-CN" altLang="en-US" b="1" dirty="0"/>
          </a:p>
        </p:txBody>
      </p:sp>
      <p:sp>
        <p:nvSpPr>
          <p:cNvPr id="11" name="矩形 10"/>
          <p:cNvSpPr/>
          <p:nvPr/>
        </p:nvSpPr>
        <p:spPr>
          <a:xfrm>
            <a:off x="5562600" y="4343400"/>
            <a:ext cx="214630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端头导圆矩形缝隙</a:t>
            </a:r>
            <a:endParaRPr lang="zh-CN" altLang="en-US" b="1" dirty="0"/>
          </a:p>
        </p:txBody>
      </p:sp>
      <p:sp>
        <p:nvSpPr>
          <p:cNvPr id="12" name="矩形 11"/>
          <p:cNvSpPr/>
          <p:nvPr/>
        </p:nvSpPr>
        <p:spPr>
          <a:xfrm>
            <a:off x="9118600" y="4343400"/>
            <a:ext cx="176530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椭圆缝隙</a:t>
            </a:r>
            <a:endParaRPr lang="zh-CN" altLang="en-US" b="1" dirty="0"/>
          </a:p>
        </p:txBody>
      </p:sp>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1194318" y="1245547"/>
            <a:ext cx="10997682" cy="4899211"/>
          </a:xfrm>
        </p:spPr>
        <p:txBody>
          <a:bodyPr>
            <a:normAutofit/>
          </a:bodyPr>
          <a:lstStyle/>
          <a:p>
            <a:r>
              <a:rPr lang="zh-CN" altLang="en-US" sz="2800" b="1" dirty="0" smtClean="0">
                <a:solidFill>
                  <a:srgbClr val="00B050"/>
                </a:solidFill>
              </a:rPr>
              <a:t>缝隙增宽，电纳大于零，</a:t>
            </a:r>
            <a:endParaRPr lang="en-US" altLang="zh-CN" sz="2400" b="1" dirty="0" smtClean="0">
              <a:solidFill>
                <a:srgbClr val="FF0000"/>
              </a:solidFill>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4914900" y="5168900"/>
            <a:ext cx="2235200" cy="596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椭圆缝隙</a:t>
            </a:r>
            <a:endParaRPr lang="zh-CN" altLang="en-US" b="1" dirty="0"/>
          </a:p>
        </p:txBody>
      </p:sp>
      <p:pic>
        <p:nvPicPr>
          <p:cNvPr id="13" name="图片 12"/>
          <p:cNvPicPr/>
          <p:nvPr/>
        </p:nvPicPr>
        <p:blipFill>
          <a:blip r:embed="rId3"/>
          <a:srcRect/>
          <a:stretch>
            <a:fillRect/>
          </a:stretch>
        </p:blipFill>
        <p:spPr bwMode="auto">
          <a:xfrm>
            <a:off x="4038600" y="1821560"/>
            <a:ext cx="3987800" cy="3207640"/>
          </a:xfrm>
          <a:prstGeom prst="rect">
            <a:avLst/>
          </a:prstGeom>
          <a:noFill/>
          <a:ln w="9525">
            <a:noFill/>
            <a:miter lim="800000"/>
            <a:headEnd/>
            <a:tailEnd/>
          </a:ln>
        </p:spPr>
      </p:pic>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1194318" y="1245547"/>
            <a:ext cx="10997682" cy="4899211"/>
          </a:xfrm>
        </p:spPr>
        <p:txBody>
          <a:bodyPr>
            <a:normAutofit/>
          </a:bodyPr>
          <a:lstStyle/>
          <a:p>
            <a:r>
              <a:rPr lang="zh-CN" altLang="en-US" sz="2800" b="1" dirty="0" smtClean="0">
                <a:solidFill>
                  <a:srgbClr val="00B050"/>
                </a:solidFill>
              </a:rPr>
              <a:t>缝隙增宽，谐振破坏</a:t>
            </a:r>
            <a:endParaRPr lang="en-US" altLang="zh-CN" sz="2400" b="1" dirty="0" smtClean="0">
              <a:solidFill>
                <a:srgbClr val="FF0000"/>
              </a:solidFill>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3162300" y="4737100"/>
            <a:ext cx="2235200" cy="596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矩形缝隙</a:t>
            </a:r>
            <a:endParaRPr lang="zh-CN" altLang="en-US" b="1" dirty="0"/>
          </a:p>
        </p:txBody>
      </p:sp>
      <p:pic>
        <p:nvPicPr>
          <p:cNvPr id="7" name="图片 6"/>
          <p:cNvPicPr/>
          <p:nvPr/>
        </p:nvPicPr>
        <p:blipFill>
          <a:blip r:embed="rId3"/>
          <a:srcRect/>
          <a:stretch>
            <a:fillRect/>
          </a:stretch>
        </p:blipFill>
        <p:spPr bwMode="auto">
          <a:xfrm>
            <a:off x="8710386" y="2060758"/>
            <a:ext cx="3200400" cy="2475227"/>
          </a:xfrm>
          <a:prstGeom prst="rect">
            <a:avLst/>
          </a:prstGeom>
          <a:noFill/>
          <a:ln w="9525">
            <a:noFill/>
            <a:miter lim="800000"/>
            <a:headEnd/>
            <a:tailEnd/>
          </a:ln>
        </p:spPr>
      </p:pic>
      <p:pic>
        <p:nvPicPr>
          <p:cNvPr id="8" name="图片 7"/>
          <p:cNvPicPr/>
          <p:nvPr/>
        </p:nvPicPr>
        <p:blipFill>
          <a:blip r:embed="rId4"/>
          <a:srcRect/>
          <a:stretch>
            <a:fillRect/>
          </a:stretch>
        </p:blipFill>
        <p:spPr bwMode="auto">
          <a:xfrm>
            <a:off x="5441867" y="2187209"/>
            <a:ext cx="2832265" cy="2331182"/>
          </a:xfrm>
          <a:prstGeom prst="rect">
            <a:avLst/>
          </a:prstGeom>
          <a:noFill/>
          <a:ln w="9525">
            <a:noFill/>
            <a:miter lim="800000"/>
            <a:headEnd/>
            <a:tailEnd/>
          </a:ln>
        </p:spPr>
      </p:pic>
      <p:pic>
        <p:nvPicPr>
          <p:cNvPr id="9" name="图片 8"/>
          <p:cNvPicPr/>
          <p:nvPr/>
        </p:nvPicPr>
        <p:blipFill>
          <a:blip r:embed="rId5"/>
          <a:srcRect/>
          <a:stretch>
            <a:fillRect/>
          </a:stretch>
        </p:blipFill>
        <p:spPr bwMode="auto">
          <a:xfrm>
            <a:off x="2251528" y="1915866"/>
            <a:ext cx="3200400" cy="2743240"/>
          </a:xfrm>
          <a:prstGeom prst="rect">
            <a:avLst/>
          </a:prstGeom>
          <a:noFill/>
          <a:ln w="9525">
            <a:noFill/>
            <a:miter lim="800000"/>
            <a:headEnd/>
            <a:tailEnd/>
          </a:ln>
        </p:spPr>
      </p:pic>
      <p:sp>
        <p:nvSpPr>
          <p:cNvPr id="12" name="矩形 11"/>
          <p:cNvSpPr/>
          <p:nvPr/>
        </p:nvSpPr>
        <p:spPr>
          <a:xfrm>
            <a:off x="8788400" y="4724400"/>
            <a:ext cx="2235200" cy="596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椭圆缝隙</a:t>
            </a:r>
            <a:endParaRPr lang="zh-CN" altLang="en-US" b="1" dirty="0"/>
          </a:p>
        </p:txBody>
      </p:sp>
      <p:sp>
        <p:nvSpPr>
          <p:cNvPr id="15" name="矩形 14"/>
          <p:cNvSpPr/>
          <p:nvPr/>
        </p:nvSpPr>
        <p:spPr>
          <a:xfrm>
            <a:off x="6248400" y="4699000"/>
            <a:ext cx="2235200" cy="596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端头导圆缝隙</a:t>
            </a:r>
            <a:endParaRPr lang="zh-CN" altLang="en-US" b="1" dirty="0"/>
          </a:p>
        </p:txBody>
      </p:sp>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一、目录</a:t>
            </a:r>
            <a:endParaRPr lang="zh-CN" altLang="en-US" b="1" dirty="0"/>
          </a:p>
        </p:txBody>
      </p:sp>
      <p:sp>
        <p:nvSpPr>
          <p:cNvPr id="3" name="内容占位符 2"/>
          <p:cNvSpPr>
            <a:spLocks noGrp="1"/>
          </p:cNvSpPr>
          <p:nvPr>
            <p:ph idx="1"/>
          </p:nvPr>
        </p:nvSpPr>
        <p:spPr>
          <a:xfrm>
            <a:off x="2589212" y="1515762"/>
            <a:ext cx="8915400" cy="4661103"/>
          </a:xfrm>
        </p:spPr>
        <p:txBody>
          <a:bodyPr>
            <a:normAutofit/>
          </a:bodyPr>
          <a:lstStyle/>
          <a:p>
            <a:pPr marL="0" indent="0"/>
            <a:r>
              <a:rPr lang="zh-CN" altLang="en-US" sz="3600" dirty="0" smtClean="0"/>
              <a:t>研究背景</a:t>
            </a:r>
            <a:endParaRPr lang="en-US" altLang="zh-CN" sz="3600" dirty="0" smtClean="0"/>
          </a:p>
          <a:p>
            <a:pPr marL="0" indent="0"/>
            <a:r>
              <a:rPr lang="zh-CN" altLang="en-US" sz="3600" dirty="0" smtClean="0"/>
              <a:t>缝隙结构</a:t>
            </a:r>
            <a:endParaRPr lang="en-US" altLang="zh-CN" sz="3600" dirty="0" smtClean="0"/>
          </a:p>
          <a:p>
            <a:pPr marL="0" indent="0"/>
            <a:r>
              <a:rPr lang="zh-CN" altLang="en-US" sz="3600" dirty="0" smtClean="0"/>
              <a:t>仿真结果</a:t>
            </a:r>
            <a:endParaRPr lang="en-US" altLang="zh-CN" sz="3600" dirty="0" smtClean="0"/>
          </a:p>
          <a:p>
            <a:pPr marL="0" indent="0"/>
            <a:r>
              <a:rPr lang="zh-CN" altLang="en-US" sz="3600" dirty="0" smtClean="0"/>
              <a:t>结果分析</a:t>
            </a:r>
            <a:endParaRPr lang="en-US" altLang="zh-CN" sz="3600" dirty="0" smtClean="0"/>
          </a:p>
          <a:p>
            <a:pPr marL="0" indent="0"/>
            <a:r>
              <a:rPr lang="zh-CN" altLang="en-US" sz="3600" dirty="0" smtClean="0"/>
              <a:t>结论</a:t>
            </a:r>
            <a:endParaRPr lang="en-US" altLang="zh-CN" sz="3600" dirty="0" smtClean="0"/>
          </a:p>
          <a:p>
            <a:pPr marL="0" indent="0"/>
            <a:endParaRPr lang="en-US" altLang="zh-CN" sz="3600" dirty="0" smtClean="0"/>
          </a:p>
          <a:p>
            <a:pPr marL="0" indent="0">
              <a:buNone/>
            </a:pPr>
            <a:endParaRPr lang="en-US" altLang="zh-CN" dirty="0" smtClean="0"/>
          </a:p>
        </p:txBody>
      </p:sp>
      <p:sp>
        <p:nvSpPr>
          <p:cNvPr id="7" name="文本框 6"/>
          <p:cNvSpPr txBox="1"/>
          <p:nvPr/>
        </p:nvSpPr>
        <p:spPr>
          <a:xfrm>
            <a:off x="5651864" y="5978297"/>
            <a:ext cx="1569660" cy="369332"/>
          </a:xfrm>
          <a:prstGeom prst="rect">
            <a:avLst/>
          </a:prstGeom>
          <a:noFill/>
        </p:spPr>
        <p:txBody>
          <a:bodyPr wrap="none" rtlCol="0">
            <a:spAutoFit/>
          </a:bodyPr>
          <a:lstStyle/>
          <a:p>
            <a:r>
              <a:rPr lang="zh-CN" altLang="en-US" dirty="0" smtClean="0"/>
              <a:t>客户输入模型</a:t>
            </a:r>
            <a:endParaRPr lang="zh-CN" altLang="en-US" dirty="0"/>
          </a:p>
        </p:txBody>
      </p:sp>
    </p:spTree>
    <p:extLst>
      <p:ext uri="{BB962C8B-B14F-4D97-AF65-F5344CB8AC3E}">
        <p14:creationId xmlns:p14="http://schemas.microsoft.com/office/powerpoint/2010/main" xmlns="" val="84570489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747490"/>
          </a:xfrm>
        </p:spPr>
        <p:txBody>
          <a:bodyPr/>
          <a:lstStyle/>
          <a:p>
            <a:r>
              <a:rPr lang="zh-CN" altLang="en-US" dirty="0" smtClean="0"/>
              <a:t>四、结果分析</a:t>
            </a:r>
            <a:endParaRPr lang="zh-CN" altLang="en-US" dirty="0"/>
          </a:p>
        </p:txBody>
      </p:sp>
      <p:sp>
        <p:nvSpPr>
          <p:cNvPr id="3" name="内容占位符 2"/>
          <p:cNvSpPr>
            <a:spLocks noGrp="1"/>
          </p:cNvSpPr>
          <p:nvPr>
            <p:ph idx="1"/>
          </p:nvPr>
        </p:nvSpPr>
        <p:spPr>
          <a:xfrm>
            <a:off x="1194318" y="1245547"/>
            <a:ext cx="10997682" cy="4899211"/>
          </a:xfrm>
        </p:spPr>
        <p:txBody>
          <a:bodyPr>
            <a:normAutofit/>
          </a:bodyPr>
          <a:lstStyle/>
          <a:p>
            <a:r>
              <a:rPr lang="zh-CN" altLang="en-US" sz="2800" b="1" dirty="0" smtClean="0">
                <a:solidFill>
                  <a:srgbClr val="00B050"/>
                </a:solidFill>
              </a:rPr>
              <a:t>三种具有最小电场强度的优化缝隙结构的面积分别为：</a:t>
            </a:r>
            <a:endParaRPr lang="en-US" altLang="zh-CN" sz="2800" b="1" dirty="0" smtClean="0">
              <a:solidFill>
                <a:srgbClr val="00B050"/>
              </a:solidFill>
            </a:endParaRPr>
          </a:p>
          <a:p>
            <a:r>
              <a:rPr lang="zh-CN" altLang="en-US" sz="2800" b="1" dirty="0" smtClean="0">
                <a:solidFill>
                  <a:srgbClr val="00B050"/>
                </a:solidFill>
              </a:rPr>
              <a:t>椭圆缝隙：</a:t>
            </a:r>
            <a:r>
              <a:rPr lang="en-US" sz="2800" b="1" dirty="0" smtClean="0">
                <a:solidFill>
                  <a:srgbClr val="FF0000"/>
                </a:solidFill>
              </a:rPr>
              <a:t>2206mm</a:t>
            </a:r>
            <a:r>
              <a:rPr lang="en-US" sz="2800" b="1" baseline="30000" dirty="0" smtClean="0">
                <a:solidFill>
                  <a:srgbClr val="FF0000"/>
                </a:solidFill>
              </a:rPr>
              <a:t>2</a:t>
            </a:r>
            <a:r>
              <a:rPr lang="zh-CN" altLang="en-US" sz="2800" b="1" baseline="30000" dirty="0" smtClean="0">
                <a:solidFill>
                  <a:srgbClr val="FF0000"/>
                </a:solidFill>
              </a:rPr>
              <a:t>；</a:t>
            </a:r>
            <a:endParaRPr lang="en-US" altLang="zh-CN" sz="2800" b="1" baseline="30000" dirty="0" smtClean="0">
              <a:solidFill>
                <a:srgbClr val="FF0000"/>
              </a:solidFill>
            </a:endParaRPr>
          </a:p>
          <a:p>
            <a:r>
              <a:rPr lang="zh-CN" altLang="en-US" sz="2800" b="1" dirty="0" smtClean="0">
                <a:solidFill>
                  <a:srgbClr val="00B050"/>
                </a:solidFill>
              </a:rPr>
              <a:t>端头倒圆矩形缝隙：</a:t>
            </a:r>
            <a:r>
              <a:rPr lang="en-US" sz="2800" b="1" dirty="0" smtClean="0">
                <a:solidFill>
                  <a:srgbClr val="00B050"/>
                </a:solidFill>
              </a:rPr>
              <a:t>1018mm2</a:t>
            </a:r>
            <a:r>
              <a:rPr lang="zh-CN" altLang="en-US" sz="2800" b="1" dirty="0" smtClean="0">
                <a:solidFill>
                  <a:srgbClr val="00B050"/>
                </a:solidFill>
              </a:rPr>
              <a:t>；</a:t>
            </a:r>
            <a:endParaRPr lang="en-US" altLang="zh-CN" sz="2800" b="1" dirty="0" smtClean="0">
              <a:solidFill>
                <a:srgbClr val="00B050"/>
              </a:solidFill>
            </a:endParaRPr>
          </a:p>
          <a:p>
            <a:r>
              <a:rPr lang="zh-CN" altLang="en-US" sz="2800" b="1" dirty="0" smtClean="0">
                <a:solidFill>
                  <a:srgbClr val="00B050"/>
                </a:solidFill>
              </a:rPr>
              <a:t>矩形缝隙：</a:t>
            </a:r>
            <a:r>
              <a:rPr lang="en-US" sz="2800" b="1" dirty="0" smtClean="0">
                <a:solidFill>
                  <a:srgbClr val="00B050"/>
                </a:solidFill>
              </a:rPr>
              <a:t>1554mm2</a:t>
            </a:r>
            <a:r>
              <a:rPr lang="zh-CN" altLang="en-US" sz="2800" b="1" dirty="0" smtClean="0">
                <a:solidFill>
                  <a:srgbClr val="00B050"/>
                </a:solidFill>
              </a:rPr>
              <a:t>；</a:t>
            </a:r>
            <a:endParaRPr lang="en-US" altLang="zh-CN" sz="2800" b="1" dirty="0" smtClean="0">
              <a:solidFill>
                <a:srgbClr val="00B050"/>
              </a:solidFill>
            </a:endParaRPr>
          </a:p>
          <a:p>
            <a:r>
              <a:rPr lang="zh-CN" altLang="en-US" sz="2800" b="1" dirty="0" smtClean="0">
                <a:solidFill>
                  <a:srgbClr val="00B050"/>
                </a:solidFill>
              </a:rPr>
              <a:t>其中椭圆缝隙的面积最大。</a:t>
            </a:r>
            <a:endParaRPr lang="zh-CN" altLang="en-US" sz="2800" b="1" dirty="0">
              <a:solidFill>
                <a:srgbClr val="00B050"/>
              </a:solidFill>
            </a:endParaRPr>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9805211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五、结论</a:t>
            </a:r>
            <a:endParaRPr lang="zh-CN" altLang="en-US" b="1" dirty="0"/>
          </a:p>
        </p:txBody>
      </p:sp>
      <p:sp>
        <p:nvSpPr>
          <p:cNvPr id="3" name="内容占位符 2"/>
          <p:cNvSpPr>
            <a:spLocks noGrp="1"/>
          </p:cNvSpPr>
          <p:nvPr>
            <p:ph idx="1"/>
          </p:nvPr>
        </p:nvSpPr>
        <p:spPr>
          <a:xfrm>
            <a:off x="2589212" y="1730190"/>
            <a:ext cx="8915400" cy="4603376"/>
          </a:xfrm>
        </p:spPr>
        <p:txBody>
          <a:bodyPr>
            <a:normAutofit/>
          </a:bodyPr>
          <a:lstStyle/>
          <a:p>
            <a:r>
              <a:rPr lang="zh-CN" altLang="en-US" sz="3600" dirty="0" smtClean="0">
                <a:solidFill>
                  <a:srgbClr val="00B050"/>
                </a:solidFill>
                <a:latin typeface="华文行楷" pitchFamily="2" charset="-122"/>
                <a:ea typeface="华文行楷" pitchFamily="2" charset="-122"/>
              </a:rPr>
              <a:t>对宽边纵缝波导缝隙阵不同缝隙结构功率容量随缝隙宽度变化情况进行了研究；</a:t>
            </a:r>
            <a:endParaRPr lang="en-US" altLang="zh-CN" sz="3600" dirty="0" smtClean="0">
              <a:solidFill>
                <a:srgbClr val="00B050"/>
              </a:solidFill>
              <a:latin typeface="华文行楷" pitchFamily="2" charset="-122"/>
              <a:ea typeface="华文行楷" pitchFamily="2" charset="-122"/>
            </a:endParaRPr>
          </a:p>
          <a:p>
            <a:r>
              <a:rPr lang="zh-CN" altLang="en-US" sz="3600" dirty="0" smtClean="0">
                <a:solidFill>
                  <a:srgbClr val="00B050"/>
                </a:solidFill>
                <a:latin typeface="华文行楷" pitchFamily="2" charset="-122"/>
                <a:ea typeface="华文行楷" pitchFamily="2" charset="-122"/>
              </a:rPr>
              <a:t>三种缝隙结构分别是：椭圆缝隙、端头倒圆矩形缝隙和矩形缝隙，</a:t>
            </a:r>
            <a:endParaRPr lang="en-US" altLang="zh-CN" sz="3600" dirty="0" smtClean="0">
              <a:solidFill>
                <a:srgbClr val="00B050"/>
              </a:solidFill>
              <a:latin typeface="华文行楷" pitchFamily="2" charset="-122"/>
              <a:ea typeface="华文行楷" pitchFamily="2" charset="-122"/>
            </a:endParaRPr>
          </a:p>
          <a:p>
            <a:r>
              <a:rPr lang="zh-CN" altLang="en-US" sz="3600" dirty="0" smtClean="0">
                <a:solidFill>
                  <a:srgbClr val="00B050"/>
                </a:solidFill>
                <a:latin typeface="华文行楷" pitchFamily="2" charset="-122"/>
                <a:ea typeface="华文行楷" pitchFamily="2" charset="-122"/>
              </a:rPr>
              <a:t>研究表明，三种谐振缝隙结构中椭圆缝隙结构阵列具有最大的功率容量</a:t>
            </a:r>
            <a:r>
              <a:rPr lang="zh-CN" altLang="en-US" sz="3600" dirty="0" smtClean="0">
                <a:latin typeface="华文行楷" pitchFamily="2" charset="-122"/>
                <a:ea typeface="华文行楷" pitchFamily="2" charset="-122"/>
              </a:rPr>
              <a:t>。</a:t>
            </a:r>
          </a:p>
          <a:p>
            <a:endParaRPr lang="en-US" altLang="zh-CN" dirty="0" smtClean="0"/>
          </a:p>
        </p:txBody>
      </p:sp>
    </p:spTree>
    <p:extLst>
      <p:ext uri="{BB962C8B-B14F-4D97-AF65-F5344CB8AC3E}">
        <p14:creationId xmlns:p14="http://schemas.microsoft.com/office/powerpoint/2010/main" xmlns="" val="71901807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8404" y="2359603"/>
            <a:ext cx="5509124" cy="2473654"/>
          </a:xfrm>
        </p:spPr>
        <p:txBody>
          <a:bodyPr>
            <a:normAutofit/>
          </a:bodyPr>
          <a:lstStyle/>
          <a:p>
            <a:r>
              <a:rPr lang="zh-CN" altLang="en-US" sz="8800" b="1" dirty="0" smtClean="0">
                <a:solidFill>
                  <a:srgbClr val="FF0000"/>
                </a:solidFill>
              </a:rPr>
              <a:t>谢谢！</a:t>
            </a:r>
            <a:endParaRPr lang="zh-CN" altLang="en-US" sz="8800" b="1" dirty="0">
              <a:solidFill>
                <a:srgbClr val="FF0000"/>
              </a:solidFill>
            </a:endParaRPr>
          </a:p>
        </p:txBody>
      </p:sp>
    </p:spTree>
    <p:extLst>
      <p:ext uri="{BB962C8B-B14F-4D97-AF65-F5344CB8AC3E}">
        <p14:creationId xmlns:p14="http://schemas.microsoft.com/office/powerpoint/2010/main" xmlns="" val="107736722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二、研究背景</a:t>
            </a:r>
            <a:endParaRPr lang="zh-CN" altLang="en-US" dirty="0"/>
          </a:p>
        </p:txBody>
      </p:sp>
      <p:sp>
        <p:nvSpPr>
          <p:cNvPr id="3" name="内容占位符 2"/>
          <p:cNvSpPr>
            <a:spLocks noGrp="1"/>
          </p:cNvSpPr>
          <p:nvPr>
            <p:ph idx="1"/>
          </p:nvPr>
        </p:nvSpPr>
        <p:spPr>
          <a:xfrm>
            <a:off x="461832" y="1835021"/>
            <a:ext cx="9602788" cy="4491134"/>
          </a:xfrm>
        </p:spPr>
        <p:txBody>
          <a:bodyPr>
            <a:normAutofit/>
          </a:bodyPr>
          <a:lstStyle/>
          <a:p>
            <a:pPr marL="0" indent="0">
              <a:buNone/>
            </a:pPr>
            <a:r>
              <a:rPr lang="zh-CN" altLang="en-US" sz="3200" b="1" dirty="0" smtClean="0">
                <a:solidFill>
                  <a:srgbClr val="FF0000"/>
                </a:solidFill>
              </a:rPr>
              <a:t>波导缝隙阵是高功率微波辐射天线的重要技术路线；</a:t>
            </a:r>
            <a:endParaRPr lang="en-US" altLang="zh-CN" sz="3200" b="1" dirty="0" smtClean="0">
              <a:solidFill>
                <a:srgbClr val="FF0000"/>
              </a:solidFill>
            </a:endParaRPr>
          </a:p>
          <a:p>
            <a:pPr marL="0" indent="0">
              <a:buNone/>
            </a:pPr>
            <a:r>
              <a:rPr lang="zh-CN" altLang="en-US" sz="3200" b="1" dirty="0" smtClean="0">
                <a:solidFill>
                  <a:srgbClr val="FF0000"/>
                </a:solidFill>
              </a:rPr>
              <a:t>近年来行波阵列天线已被用于高功率微波辐射；</a:t>
            </a:r>
            <a:endParaRPr lang="en-US" altLang="zh-CN" sz="3200" b="1" dirty="0" smtClean="0">
              <a:solidFill>
                <a:srgbClr val="FF0000"/>
              </a:solidFill>
            </a:endParaRPr>
          </a:p>
          <a:p>
            <a:pPr marL="0" indent="0">
              <a:buNone/>
            </a:pPr>
            <a:r>
              <a:rPr lang="zh-CN" altLang="en-US" sz="3200" b="1" dirty="0" smtClean="0">
                <a:solidFill>
                  <a:srgbClr val="FF0000"/>
                </a:solidFill>
              </a:rPr>
              <a:t>与驻波阵相比，行波阵据有功率容量大的优点；</a:t>
            </a:r>
            <a:endParaRPr lang="en-US" altLang="zh-CN" sz="3200" b="1" dirty="0" smtClean="0">
              <a:solidFill>
                <a:srgbClr val="FF0000"/>
              </a:solidFill>
            </a:endParaRPr>
          </a:p>
          <a:p>
            <a:pPr marL="0" indent="0">
              <a:buNone/>
            </a:pPr>
            <a:r>
              <a:rPr lang="zh-CN" altLang="en-US" sz="3200" b="1" dirty="0" smtClean="0">
                <a:solidFill>
                  <a:srgbClr val="FF0000"/>
                </a:solidFill>
              </a:rPr>
              <a:t>但行波阵具有下列缺点： </a:t>
            </a:r>
            <a:endParaRPr lang="en-US" altLang="zh-CN" sz="3200" b="1" dirty="0" smtClean="0">
              <a:solidFill>
                <a:srgbClr val="FF0000"/>
              </a:solidFill>
            </a:endParaRPr>
          </a:p>
          <a:p>
            <a:pPr marL="0" indent="0">
              <a:buNone/>
            </a:pPr>
            <a:r>
              <a:rPr lang="zh-CN" altLang="en-US" sz="3200" b="1" dirty="0" smtClean="0">
                <a:solidFill>
                  <a:srgbClr val="FF0000"/>
                </a:solidFill>
              </a:rPr>
              <a:t>      辐射效率稍低；</a:t>
            </a:r>
            <a:endParaRPr lang="en-US" altLang="zh-CN" sz="3200" b="1" dirty="0" smtClean="0">
              <a:solidFill>
                <a:srgbClr val="FF0000"/>
              </a:solidFill>
            </a:endParaRPr>
          </a:p>
          <a:p>
            <a:pPr marL="0" indent="0">
              <a:buNone/>
            </a:pPr>
            <a:r>
              <a:rPr lang="zh-CN" altLang="en-US" sz="3200" b="1" dirty="0" smtClean="0">
                <a:solidFill>
                  <a:srgbClr val="FF0000"/>
                </a:solidFill>
              </a:rPr>
              <a:t>      辐射主瓣偏离阵列法向方向；</a:t>
            </a:r>
            <a:endParaRPr lang="en-US" altLang="zh-CN" sz="3200" b="1" dirty="0" smtClean="0">
              <a:solidFill>
                <a:srgbClr val="FF0000"/>
              </a:solidFill>
            </a:endParaRPr>
          </a:p>
          <a:p>
            <a:pPr marL="0" indent="0">
              <a:buNone/>
            </a:pPr>
            <a:r>
              <a:rPr lang="en-US" altLang="zh-CN" sz="3200" b="1" dirty="0" smtClean="0">
                <a:solidFill>
                  <a:srgbClr val="FF0000"/>
                </a:solidFill>
              </a:rPr>
              <a:t>      </a:t>
            </a:r>
            <a:r>
              <a:rPr lang="zh-CN" altLang="en-US" sz="3200" b="1" dirty="0" smtClean="0">
                <a:solidFill>
                  <a:srgbClr val="FF0000"/>
                </a:solidFill>
              </a:rPr>
              <a:t>主瓣指向随频率变化。</a:t>
            </a:r>
            <a:endParaRPr lang="en-US" altLang="zh-CN" sz="3200" b="1" dirty="0" smtClean="0">
              <a:solidFill>
                <a:srgbClr val="FF0000"/>
              </a:solidFill>
            </a:endParaRPr>
          </a:p>
          <a:p>
            <a:pPr marL="0" indent="0">
              <a:buNone/>
            </a:pPr>
            <a:endParaRPr lang="zh-CN" altLang="en-US" sz="3200" b="1" dirty="0">
              <a:solidFill>
                <a:srgbClr val="FF0000"/>
              </a:solidFill>
            </a:endParaRPr>
          </a:p>
        </p:txBody>
      </p:sp>
      <p:pic>
        <p:nvPicPr>
          <p:cNvPr id="18433" name="Picture 1"/>
          <p:cNvPicPr>
            <a:picLocks noChangeAspect="1" noChangeArrowheads="1"/>
          </p:cNvPicPr>
          <p:nvPr/>
        </p:nvPicPr>
        <p:blipFill>
          <a:blip r:embed="rId3"/>
          <a:srcRect/>
          <a:stretch>
            <a:fillRect/>
          </a:stretch>
        </p:blipFill>
        <p:spPr bwMode="auto">
          <a:xfrm>
            <a:off x="6939645" y="4897142"/>
            <a:ext cx="4985655" cy="1960858"/>
          </a:xfrm>
          <a:prstGeom prst="rect">
            <a:avLst/>
          </a:prstGeom>
          <a:noFill/>
          <a:ln w="9525">
            <a:noFill/>
            <a:miter lim="800000"/>
            <a:headEnd/>
            <a:tailEnd/>
          </a:ln>
          <a:effectLst/>
        </p:spPr>
      </p:pic>
      <p:pic>
        <p:nvPicPr>
          <p:cNvPr id="18434" name="Picture 2"/>
          <p:cNvPicPr>
            <a:picLocks noChangeAspect="1" noChangeArrowheads="1"/>
          </p:cNvPicPr>
          <p:nvPr/>
        </p:nvPicPr>
        <p:blipFill>
          <a:blip r:embed="rId4"/>
          <a:srcRect/>
          <a:stretch>
            <a:fillRect/>
          </a:stretch>
        </p:blipFill>
        <p:spPr bwMode="auto">
          <a:xfrm>
            <a:off x="9296400" y="3105150"/>
            <a:ext cx="2381685" cy="1747659"/>
          </a:xfrm>
          <a:prstGeom prst="rect">
            <a:avLst/>
          </a:prstGeom>
          <a:noFill/>
          <a:ln w="9525">
            <a:noFill/>
            <a:miter lim="800000"/>
            <a:headEnd/>
            <a:tailEnd/>
          </a:ln>
          <a:effectLst/>
        </p:spPr>
      </p:pic>
    </p:spTree>
    <p:extLst>
      <p:ext uri="{BB962C8B-B14F-4D97-AF65-F5344CB8AC3E}">
        <p14:creationId xmlns:p14="http://schemas.microsoft.com/office/powerpoint/2010/main" xmlns="" val="4617963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二、研究背景</a:t>
            </a:r>
            <a:endParaRPr lang="zh-CN" altLang="en-US" dirty="0"/>
          </a:p>
        </p:txBody>
      </p:sp>
      <p:sp>
        <p:nvSpPr>
          <p:cNvPr id="3" name="内容占位符 2"/>
          <p:cNvSpPr>
            <a:spLocks noGrp="1"/>
          </p:cNvSpPr>
          <p:nvPr>
            <p:ph idx="1"/>
          </p:nvPr>
        </p:nvSpPr>
        <p:spPr>
          <a:xfrm>
            <a:off x="461832" y="1835021"/>
            <a:ext cx="9602788" cy="3777622"/>
          </a:xfrm>
        </p:spPr>
        <p:txBody>
          <a:bodyPr>
            <a:normAutofit/>
          </a:bodyPr>
          <a:lstStyle/>
          <a:p>
            <a:pPr marL="0" indent="0">
              <a:buNone/>
            </a:pPr>
            <a:r>
              <a:rPr lang="zh-CN" altLang="en-US" sz="3200" b="1" dirty="0" smtClean="0">
                <a:solidFill>
                  <a:srgbClr val="FF0000"/>
                </a:solidFill>
              </a:rPr>
              <a:t>宽边纵缝波导缝隙阵是常用的驻波阵；</a:t>
            </a:r>
            <a:endParaRPr lang="en-US" altLang="zh-CN" sz="3200" b="1" dirty="0" smtClean="0">
              <a:solidFill>
                <a:srgbClr val="FF0000"/>
              </a:solidFill>
            </a:endParaRPr>
          </a:p>
          <a:p>
            <a:pPr marL="0" indent="0">
              <a:buNone/>
            </a:pPr>
            <a:r>
              <a:rPr lang="zh-CN" altLang="en-US" sz="3200" b="1" dirty="0" smtClean="0">
                <a:solidFill>
                  <a:srgbClr val="FF0000"/>
                </a:solidFill>
              </a:rPr>
              <a:t>虽然波导缝隙阵的功率容量可由增大波导尺寸、加宽缝隙宽度、将波导中尖角结构进行倒圆以及避免电容性天线窗结构；</a:t>
            </a:r>
            <a:endParaRPr lang="en-US" altLang="zh-CN" sz="3200" b="1" dirty="0" smtClean="0">
              <a:solidFill>
                <a:srgbClr val="FF0000"/>
              </a:solidFill>
            </a:endParaRPr>
          </a:p>
          <a:p>
            <a:pPr marL="0" indent="0">
              <a:buNone/>
            </a:pPr>
            <a:r>
              <a:rPr lang="zh-CN" altLang="en-US" sz="3200" b="1" dirty="0" smtClean="0">
                <a:solidFill>
                  <a:srgbClr val="FF0000"/>
                </a:solidFill>
              </a:rPr>
              <a:t>但而宽边纵缝波导缝隙阵最大电场主要位于波导缝隙处，阵列波导腔内功率容量主要由缝隙处的电场强度决定。</a:t>
            </a:r>
            <a:endParaRPr lang="zh-CN" altLang="en-US" sz="3200" b="1" dirty="0">
              <a:solidFill>
                <a:srgbClr val="FF0000"/>
              </a:solidFill>
            </a:endParaRPr>
          </a:p>
        </p:txBody>
      </p:sp>
    </p:spTree>
    <p:extLst>
      <p:ext uri="{BB962C8B-B14F-4D97-AF65-F5344CB8AC3E}">
        <p14:creationId xmlns:p14="http://schemas.microsoft.com/office/powerpoint/2010/main" xmlns="" val="46179632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二、研究背景</a:t>
            </a:r>
            <a:endParaRPr lang="zh-CN" altLang="en-US" dirty="0"/>
          </a:p>
        </p:txBody>
      </p:sp>
      <p:sp>
        <p:nvSpPr>
          <p:cNvPr id="3" name="内容占位符 2"/>
          <p:cNvSpPr>
            <a:spLocks noGrp="1"/>
          </p:cNvSpPr>
          <p:nvPr>
            <p:ph idx="1"/>
          </p:nvPr>
        </p:nvSpPr>
        <p:spPr>
          <a:xfrm>
            <a:off x="461832" y="1835021"/>
            <a:ext cx="9602788" cy="3777622"/>
          </a:xfrm>
        </p:spPr>
        <p:txBody>
          <a:bodyPr>
            <a:normAutofit/>
          </a:bodyPr>
          <a:lstStyle/>
          <a:p>
            <a:pPr marL="0" indent="0">
              <a:buNone/>
            </a:pPr>
            <a:r>
              <a:rPr lang="zh-CN" altLang="en-US" sz="3200" b="1" dirty="0" smtClean="0">
                <a:solidFill>
                  <a:srgbClr val="FF0000"/>
                </a:solidFill>
              </a:rPr>
              <a:t>本文设计了三种宽边纵缝结构，</a:t>
            </a:r>
            <a:endParaRPr lang="en-US" altLang="zh-CN" sz="3200" b="1" dirty="0" smtClean="0">
              <a:solidFill>
                <a:srgbClr val="FF0000"/>
              </a:solidFill>
            </a:endParaRPr>
          </a:p>
          <a:p>
            <a:pPr marL="0" indent="0">
              <a:buNone/>
            </a:pPr>
            <a:r>
              <a:rPr lang="zh-CN" altLang="en-US" sz="3200" b="1" dirty="0" smtClean="0">
                <a:solidFill>
                  <a:srgbClr val="FF0000"/>
                </a:solidFill>
              </a:rPr>
              <a:t>本文以一</a:t>
            </a:r>
            <a:r>
              <a:rPr lang="en-US" sz="3200" b="1" dirty="0" smtClean="0">
                <a:solidFill>
                  <a:srgbClr val="FF0000"/>
                </a:solidFill>
              </a:rPr>
              <a:t>9</a:t>
            </a:r>
            <a:r>
              <a:rPr lang="zh-CN" altLang="en-US" sz="3200" b="1" dirty="0" smtClean="0">
                <a:solidFill>
                  <a:srgbClr val="FF0000"/>
                </a:solidFill>
              </a:rPr>
              <a:t>个缝隙的</a:t>
            </a:r>
            <a:r>
              <a:rPr lang="en-US" sz="3200" b="1" dirty="0" smtClean="0">
                <a:solidFill>
                  <a:srgbClr val="FF0000"/>
                </a:solidFill>
              </a:rPr>
              <a:t>L</a:t>
            </a:r>
            <a:r>
              <a:rPr lang="zh-CN" altLang="en-US" sz="3200" b="1" dirty="0" smtClean="0">
                <a:solidFill>
                  <a:srgbClr val="FF0000"/>
                </a:solidFill>
              </a:rPr>
              <a:t>波段宽边纵缝波导缝隙阵为例，采用</a:t>
            </a:r>
            <a:r>
              <a:rPr lang="en-US" sz="3200" b="1" dirty="0" smtClean="0">
                <a:solidFill>
                  <a:srgbClr val="FF0000"/>
                </a:solidFill>
              </a:rPr>
              <a:t>HFSS</a:t>
            </a:r>
            <a:r>
              <a:rPr lang="zh-CN" altLang="en-US" sz="3200" b="1" dirty="0" smtClean="0">
                <a:solidFill>
                  <a:srgbClr val="FF0000"/>
                </a:solidFill>
              </a:rPr>
              <a:t>电磁仿真软件模拟计算三种缝隙结构的阵列功率容量。</a:t>
            </a:r>
            <a:endParaRPr lang="zh-CN" altLang="en-US" sz="3200" b="1" dirty="0">
              <a:solidFill>
                <a:srgbClr val="FF0000"/>
              </a:solidFill>
            </a:endParaRPr>
          </a:p>
        </p:txBody>
      </p:sp>
    </p:spTree>
    <p:extLst>
      <p:ext uri="{BB962C8B-B14F-4D97-AF65-F5344CB8AC3E}">
        <p14:creationId xmlns:p14="http://schemas.microsoft.com/office/powerpoint/2010/main" xmlns="" val="46179632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二、缝隙结构</a:t>
            </a:r>
            <a:endParaRPr lang="zh-CN" altLang="en-US" dirty="0"/>
          </a:p>
        </p:txBody>
      </p:sp>
      <p:sp>
        <p:nvSpPr>
          <p:cNvPr id="7" name="文本框 6"/>
          <p:cNvSpPr txBox="1"/>
          <p:nvPr/>
        </p:nvSpPr>
        <p:spPr>
          <a:xfrm>
            <a:off x="1623527" y="3135086"/>
            <a:ext cx="8546840" cy="2677656"/>
          </a:xfrm>
          <a:prstGeom prst="rect">
            <a:avLst/>
          </a:prstGeom>
          <a:noFill/>
        </p:spPr>
        <p:txBody>
          <a:bodyPr wrap="square" rtlCol="0">
            <a:spAutoFit/>
          </a:bodyPr>
          <a:lstStyle/>
          <a:p>
            <a:r>
              <a:rPr lang="zh-CN" altLang="en-US" sz="2800" b="1" dirty="0" smtClean="0">
                <a:solidFill>
                  <a:srgbClr val="FF0000"/>
                </a:solidFill>
                <a:latin typeface="华文新魏" pitchFamily="2" charset="-122"/>
                <a:ea typeface="华文新魏" pitchFamily="2" charset="-122"/>
              </a:rPr>
              <a:t>为了研究不同缝隙结构的阵列功率容量，设计了一</a:t>
            </a:r>
            <a:r>
              <a:rPr lang="en-US" sz="2800" b="1" dirty="0" smtClean="0">
                <a:solidFill>
                  <a:srgbClr val="FF0000"/>
                </a:solidFill>
                <a:latin typeface="华文新魏" pitchFamily="2" charset="-122"/>
                <a:ea typeface="华文新魏" pitchFamily="2" charset="-122"/>
              </a:rPr>
              <a:t>L</a:t>
            </a:r>
            <a:r>
              <a:rPr lang="zh-CN" altLang="en-US" sz="2800" b="1" dirty="0" smtClean="0">
                <a:solidFill>
                  <a:srgbClr val="FF0000"/>
                </a:solidFill>
                <a:latin typeface="华文新魏" pitchFamily="2" charset="-122"/>
                <a:ea typeface="华文新魏" pitchFamily="2" charset="-122"/>
              </a:rPr>
              <a:t>波段（</a:t>
            </a:r>
            <a:r>
              <a:rPr lang="en-US" sz="2800" b="1" dirty="0" smtClean="0">
                <a:solidFill>
                  <a:srgbClr val="FF0000"/>
                </a:solidFill>
                <a:latin typeface="华文新魏" pitchFamily="2" charset="-122"/>
                <a:ea typeface="华文新魏" pitchFamily="2" charset="-122"/>
              </a:rPr>
              <a:t>1.575GHz)</a:t>
            </a:r>
            <a:r>
              <a:rPr lang="zh-CN" altLang="en-US" sz="2800" b="1" dirty="0" smtClean="0">
                <a:solidFill>
                  <a:srgbClr val="FF0000"/>
                </a:solidFill>
                <a:latin typeface="华文新魏" pitchFamily="2" charset="-122"/>
                <a:ea typeface="华文新魏" pitchFamily="2" charset="-122"/>
              </a:rPr>
              <a:t>宽边纵缝波导缝隙阵，如图所示，阵列有</a:t>
            </a:r>
            <a:r>
              <a:rPr lang="en-US" sz="2800" b="1" dirty="0" smtClean="0">
                <a:solidFill>
                  <a:srgbClr val="FF0000"/>
                </a:solidFill>
                <a:latin typeface="华文新魏" pitchFamily="2" charset="-122"/>
                <a:ea typeface="华文新魏" pitchFamily="2" charset="-122"/>
              </a:rPr>
              <a:t>9</a:t>
            </a:r>
            <a:r>
              <a:rPr lang="zh-CN" altLang="en-US" sz="2800" b="1" dirty="0" smtClean="0">
                <a:solidFill>
                  <a:srgbClr val="FF0000"/>
                </a:solidFill>
                <a:latin typeface="华文新魏" pitchFamily="2" charset="-122"/>
                <a:ea typeface="华文新魏" pitchFamily="2" charset="-122"/>
              </a:rPr>
              <a:t>个缝隙，缝隙交错分布在波导宽边中轴线两侧。相邻缝隙间距为半波导波长，波导末端缝隙距波导末端距离为四分之一波导波长。波导内腔尺寸为</a:t>
            </a:r>
            <a:r>
              <a:rPr lang="en-US" sz="2800" b="1" dirty="0" smtClean="0">
                <a:solidFill>
                  <a:srgbClr val="FF0000"/>
                </a:solidFill>
                <a:latin typeface="华文新魏" pitchFamily="2" charset="-122"/>
                <a:ea typeface="华文新魏" pitchFamily="2" charset="-122"/>
              </a:rPr>
              <a:t>120mm</a:t>
            </a:r>
            <a:r>
              <a:rPr lang="en-US" altLang="zh-CN" sz="2800" b="1" dirty="0" smtClean="0">
                <a:solidFill>
                  <a:srgbClr val="FF0000"/>
                </a:solidFill>
                <a:latin typeface="华文新魏" pitchFamily="2" charset="-122"/>
                <a:ea typeface="华文新魏" pitchFamily="2" charset="-122"/>
              </a:rPr>
              <a:t>×</a:t>
            </a:r>
            <a:r>
              <a:rPr lang="en-US" sz="2800" b="1" dirty="0" smtClean="0">
                <a:solidFill>
                  <a:srgbClr val="FF0000"/>
                </a:solidFill>
                <a:latin typeface="华文新魏" pitchFamily="2" charset="-122"/>
                <a:ea typeface="华文新魏" pitchFamily="2" charset="-122"/>
              </a:rPr>
              <a:t>40mm</a:t>
            </a:r>
            <a:r>
              <a:rPr lang="zh-CN" altLang="en-US" sz="2800" b="1" dirty="0" smtClean="0">
                <a:solidFill>
                  <a:srgbClr val="FF0000"/>
                </a:solidFill>
                <a:latin typeface="华文新魏" pitchFamily="2" charset="-122"/>
                <a:ea typeface="华文新魏" pitchFamily="2" charset="-122"/>
              </a:rPr>
              <a:t>。</a:t>
            </a:r>
            <a:endParaRPr lang="zh-CN" altLang="en-US" sz="2800" b="1" dirty="0">
              <a:solidFill>
                <a:srgbClr val="FF0000"/>
              </a:solidFill>
              <a:latin typeface="华文新魏" pitchFamily="2" charset="-122"/>
              <a:ea typeface="华文新魏" pitchFamily="2" charset="-122"/>
            </a:endParaRPr>
          </a:p>
        </p:txBody>
      </p:sp>
      <p:pic>
        <p:nvPicPr>
          <p:cNvPr id="14" name="图片 13"/>
          <p:cNvPicPr/>
          <p:nvPr/>
        </p:nvPicPr>
        <p:blipFill>
          <a:blip r:embed="rId3"/>
          <a:srcRect t="34523" b="36191"/>
          <a:stretch>
            <a:fillRect/>
          </a:stretch>
        </p:blipFill>
        <p:spPr bwMode="auto">
          <a:xfrm>
            <a:off x="3284374" y="1235379"/>
            <a:ext cx="5803641" cy="1937029"/>
          </a:xfrm>
          <a:prstGeom prst="rect">
            <a:avLst/>
          </a:prstGeom>
          <a:noFill/>
          <a:ln w="9525">
            <a:noFill/>
            <a:miter lim="800000"/>
            <a:headEnd/>
            <a:tailEnd/>
          </a:ln>
          <a:effectLst/>
        </p:spPr>
      </p:pic>
    </p:spTree>
    <p:extLst>
      <p:ext uri="{BB962C8B-B14F-4D97-AF65-F5344CB8AC3E}">
        <p14:creationId xmlns:p14="http://schemas.microsoft.com/office/powerpoint/2010/main" xmlns="" val="110242845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二、缝隙结构</a:t>
            </a:r>
            <a:endParaRPr lang="zh-CN" altLang="en-US" b="1" dirty="0"/>
          </a:p>
        </p:txBody>
      </p:sp>
      <p:sp>
        <p:nvSpPr>
          <p:cNvPr id="7" name="文本框 6"/>
          <p:cNvSpPr txBox="1"/>
          <p:nvPr/>
        </p:nvSpPr>
        <p:spPr>
          <a:xfrm>
            <a:off x="3543734" y="5254516"/>
            <a:ext cx="1422184" cy="461665"/>
          </a:xfrm>
          <a:prstGeom prst="rect">
            <a:avLst/>
          </a:prstGeom>
          <a:noFill/>
        </p:spPr>
        <p:txBody>
          <a:bodyPr wrap="none" rtlCol="0">
            <a:spAutoFit/>
          </a:bodyPr>
          <a:lstStyle/>
          <a:p>
            <a:r>
              <a:rPr lang="zh-CN" altLang="en-US" sz="2400" b="1" dirty="0" smtClean="0">
                <a:solidFill>
                  <a:srgbClr val="FF0000"/>
                </a:solidFill>
              </a:rPr>
              <a:t>矩形缝隙</a:t>
            </a:r>
            <a:endParaRPr lang="zh-CN" altLang="en-US" sz="2400" b="1" dirty="0">
              <a:solidFill>
                <a:srgbClr val="FF0000"/>
              </a:solidFill>
            </a:endParaRPr>
          </a:p>
        </p:txBody>
      </p:sp>
      <p:sp>
        <p:nvSpPr>
          <p:cNvPr id="8" name="文本框 7"/>
          <p:cNvSpPr txBox="1"/>
          <p:nvPr/>
        </p:nvSpPr>
        <p:spPr>
          <a:xfrm>
            <a:off x="5196160" y="5291839"/>
            <a:ext cx="2659702" cy="461665"/>
          </a:xfrm>
          <a:prstGeom prst="rect">
            <a:avLst/>
          </a:prstGeom>
          <a:noFill/>
        </p:spPr>
        <p:txBody>
          <a:bodyPr wrap="none" rtlCol="0">
            <a:spAutoFit/>
          </a:bodyPr>
          <a:lstStyle/>
          <a:p>
            <a:r>
              <a:rPr lang="zh-CN" altLang="en-US" sz="2400" b="1" dirty="0" smtClean="0">
                <a:solidFill>
                  <a:srgbClr val="FF0000"/>
                </a:solidFill>
              </a:rPr>
              <a:t>端头倒圆矩形缝隙</a:t>
            </a:r>
            <a:endParaRPr lang="zh-CN" altLang="en-US" sz="2400" b="1" dirty="0">
              <a:solidFill>
                <a:srgbClr val="FF0000"/>
              </a:solidFill>
            </a:endParaRPr>
          </a:p>
        </p:txBody>
      </p:sp>
      <p:sp>
        <p:nvSpPr>
          <p:cNvPr id="9" name="文本框 8"/>
          <p:cNvSpPr txBox="1"/>
          <p:nvPr/>
        </p:nvSpPr>
        <p:spPr>
          <a:xfrm>
            <a:off x="8123230" y="5273178"/>
            <a:ext cx="1731564" cy="461665"/>
          </a:xfrm>
          <a:prstGeom prst="rect">
            <a:avLst/>
          </a:prstGeom>
          <a:noFill/>
        </p:spPr>
        <p:txBody>
          <a:bodyPr wrap="none" rtlCol="0">
            <a:spAutoFit/>
          </a:bodyPr>
          <a:lstStyle/>
          <a:p>
            <a:r>
              <a:rPr lang="zh-CN" altLang="en-US" sz="2400" b="1" dirty="0" smtClean="0">
                <a:solidFill>
                  <a:srgbClr val="FF0000"/>
                </a:solidFill>
              </a:rPr>
              <a:t>椭圆形缝隙</a:t>
            </a:r>
            <a:endParaRPr lang="zh-CN" altLang="en-US" sz="2400" b="1" dirty="0">
              <a:solidFill>
                <a:srgbClr val="FF0000"/>
              </a:solidFill>
            </a:endParaRPr>
          </a:p>
        </p:txBody>
      </p:sp>
      <p:pic>
        <p:nvPicPr>
          <p:cNvPr id="15" name="图片 14"/>
          <p:cNvPicPr/>
          <p:nvPr/>
        </p:nvPicPr>
        <p:blipFill>
          <a:blip r:embed="rId3"/>
          <a:srcRect t="18803" b="18803"/>
          <a:stretch>
            <a:fillRect/>
          </a:stretch>
        </p:blipFill>
        <p:spPr bwMode="auto">
          <a:xfrm>
            <a:off x="3158848" y="2019785"/>
            <a:ext cx="7048842" cy="2850795"/>
          </a:xfrm>
          <a:prstGeom prst="rect">
            <a:avLst/>
          </a:prstGeom>
          <a:noFill/>
          <a:ln w="9525">
            <a:noFill/>
            <a:miter lim="800000"/>
            <a:headEnd/>
            <a:tailEnd/>
          </a:ln>
        </p:spPr>
      </p:pic>
      <p:sp>
        <p:nvSpPr>
          <p:cNvPr id="10" name="文本框 8"/>
          <p:cNvSpPr txBox="1"/>
          <p:nvPr/>
        </p:nvSpPr>
        <p:spPr>
          <a:xfrm>
            <a:off x="5886994" y="6022738"/>
            <a:ext cx="2921104" cy="461665"/>
          </a:xfrm>
          <a:prstGeom prst="rect">
            <a:avLst/>
          </a:prstGeom>
          <a:noFill/>
        </p:spPr>
        <p:txBody>
          <a:bodyPr wrap="square" rtlCol="0">
            <a:spAutoFit/>
          </a:bodyPr>
          <a:lstStyle/>
          <a:p>
            <a:r>
              <a:rPr lang="zh-CN" altLang="en-US" sz="2400" b="1" dirty="0" smtClean="0">
                <a:solidFill>
                  <a:srgbClr val="FF0000"/>
                </a:solidFill>
              </a:rPr>
              <a:t>所有缝隙壁倒圆</a:t>
            </a:r>
            <a:endParaRPr lang="zh-CN" altLang="en-US" sz="2400" b="1" dirty="0">
              <a:solidFill>
                <a:srgbClr val="FF0000"/>
              </a:solidFill>
            </a:endParaRPr>
          </a:p>
        </p:txBody>
      </p:sp>
    </p:spTree>
    <p:extLst>
      <p:ext uri="{BB962C8B-B14F-4D97-AF65-F5344CB8AC3E}">
        <p14:creationId xmlns:p14="http://schemas.microsoft.com/office/powerpoint/2010/main" xmlns="" val="110242845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三、仿真结果</a:t>
            </a:r>
            <a:endParaRPr lang="zh-CN" altLang="en-US" dirty="0"/>
          </a:p>
        </p:txBody>
      </p:sp>
      <p:sp>
        <p:nvSpPr>
          <p:cNvPr id="3" name="内容占位符 2"/>
          <p:cNvSpPr>
            <a:spLocks noGrp="1"/>
          </p:cNvSpPr>
          <p:nvPr>
            <p:ph idx="1"/>
          </p:nvPr>
        </p:nvSpPr>
        <p:spPr>
          <a:xfrm>
            <a:off x="1642188" y="1387149"/>
            <a:ext cx="9806441" cy="3408785"/>
          </a:xfrm>
        </p:spPr>
        <p:txBody>
          <a:bodyPr>
            <a:noAutofit/>
          </a:bodyPr>
          <a:lstStyle/>
          <a:p>
            <a:r>
              <a:rPr lang="zh-CN" altLang="en-US" sz="2800" b="1" dirty="0" smtClean="0">
                <a:solidFill>
                  <a:srgbClr val="FF0000"/>
                </a:solidFill>
              </a:rPr>
              <a:t>在固定波导结构尺寸；</a:t>
            </a:r>
            <a:endParaRPr lang="en-US" altLang="zh-CN" sz="2800" b="1" dirty="0" smtClean="0">
              <a:solidFill>
                <a:srgbClr val="FF0000"/>
              </a:solidFill>
            </a:endParaRPr>
          </a:p>
          <a:p>
            <a:r>
              <a:rPr lang="zh-CN" altLang="en-US" sz="2800" b="1" dirty="0" smtClean="0">
                <a:solidFill>
                  <a:srgbClr val="FF0000"/>
                </a:solidFill>
              </a:rPr>
              <a:t>变化缝隙的宽度；</a:t>
            </a:r>
            <a:endParaRPr lang="en-US" altLang="zh-CN" sz="2800" b="1" dirty="0" smtClean="0">
              <a:solidFill>
                <a:srgbClr val="FF0000"/>
              </a:solidFill>
            </a:endParaRPr>
          </a:p>
          <a:p>
            <a:r>
              <a:rPr lang="zh-CN" altLang="en-US" sz="2800" b="1" dirty="0" smtClean="0">
                <a:solidFill>
                  <a:srgbClr val="FF0000"/>
                </a:solidFill>
              </a:rPr>
              <a:t>一定波导缝隙宽度，有一组与之匹配的优化的缝隙长度和缝隙与波导宽边轴线偏置量；</a:t>
            </a:r>
            <a:endParaRPr lang="en-US" altLang="zh-CN" sz="2800" b="1" dirty="0" smtClean="0">
              <a:solidFill>
                <a:srgbClr val="FF0000"/>
              </a:solidFill>
            </a:endParaRPr>
          </a:p>
          <a:p>
            <a:r>
              <a:rPr lang="zh-CN" altLang="en-US" sz="2800" b="1" dirty="0" smtClean="0">
                <a:solidFill>
                  <a:srgbClr val="FF0000"/>
                </a:solidFill>
              </a:rPr>
              <a:t>这一组缝隙结构参数使阵列天线工作在工作频率反射最小的驻波状态（谐振状态）。</a:t>
            </a:r>
            <a:endParaRPr lang="zh-CN" altLang="en-US" sz="2800" b="1" dirty="0">
              <a:solidFill>
                <a:srgbClr val="FF0000"/>
              </a:solidFill>
            </a:endParaRPr>
          </a:p>
        </p:txBody>
      </p:sp>
    </p:spTree>
    <p:extLst>
      <p:ext uri="{BB962C8B-B14F-4D97-AF65-F5344CB8AC3E}">
        <p14:creationId xmlns:p14="http://schemas.microsoft.com/office/powerpoint/2010/main" xmlns="" val="358587582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三、仿真结果</a:t>
            </a:r>
            <a:endParaRPr lang="zh-CN" altLang="en-US" dirty="0"/>
          </a:p>
        </p:txBody>
      </p:sp>
      <p:sp>
        <p:nvSpPr>
          <p:cNvPr id="3" name="内容占位符 2"/>
          <p:cNvSpPr>
            <a:spLocks noGrp="1"/>
          </p:cNvSpPr>
          <p:nvPr>
            <p:ph idx="1"/>
          </p:nvPr>
        </p:nvSpPr>
        <p:spPr>
          <a:xfrm>
            <a:off x="1642188" y="1387150"/>
            <a:ext cx="9806441" cy="1206759"/>
          </a:xfrm>
        </p:spPr>
        <p:txBody>
          <a:bodyPr>
            <a:noAutofit/>
          </a:bodyPr>
          <a:lstStyle/>
          <a:p>
            <a:r>
              <a:rPr lang="zh-CN" altLang="en-US" sz="2800" b="1" dirty="0" smtClean="0">
                <a:solidFill>
                  <a:srgbClr val="00B050"/>
                </a:solidFill>
              </a:rPr>
              <a:t>当矩形缝隙宽度为</a:t>
            </a:r>
            <a:r>
              <a:rPr lang="en-US" sz="2800" b="1" dirty="0" smtClean="0">
                <a:solidFill>
                  <a:srgbClr val="00B050"/>
                </a:solidFill>
              </a:rPr>
              <a:t>17.5mm</a:t>
            </a:r>
            <a:r>
              <a:rPr lang="zh-CN" altLang="en-US" sz="2800" b="1" dirty="0" smtClean="0">
                <a:solidFill>
                  <a:srgbClr val="00B050"/>
                </a:solidFill>
              </a:rPr>
              <a:t>（约</a:t>
            </a:r>
            <a:r>
              <a:rPr lang="en-US" sz="2800" b="1" dirty="0" smtClean="0">
                <a:solidFill>
                  <a:srgbClr val="00B050"/>
                </a:solidFill>
              </a:rPr>
              <a:t>0.09</a:t>
            </a:r>
            <a:r>
              <a:rPr lang="en-US" altLang="zh-CN" sz="2800" b="1" dirty="0" smtClean="0">
                <a:solidFill>
                  <a:srgbClr val="00B050"/>
                </a:solidFill>
              </a:rPr>
              <a:t>λ</a:t>
            </a:r>
            <a:r>
              <a:rPr lang="en-US" sz="2800" b="1" dirty="0" smtClean="0">
                <a:solidFill>
                  <a:srgbClr val="00B050"/>
                </a:solidFill>
              </a:rPr>
              <a:t>)</a:t>
            </a:r>
            <a:r>
              <a:rPr lang="zh-CN" altLang="en-US" sz="2800" b="1" dirty="0" smtClean="0">
                <a:solidFill>
                  <a:srgbClr val="00B050"/>
                </a:solidFill>
              </a:rPr>
              <a:t>时，得到最小的阵列矩形缝隙最大电场强度</a:t>
            </a:r>
            <a:r>
              <a:rPr lang="en-US" sz="2800" b="1" dirty="0" smtClean="0">
                <a:solidFill>
                  <a:srgbClr val="00B050"/>
                </a:solidFill>
              </a:rPr>
              <a:t>3260V/m</a:t>
            </a:r>
            <a:r>
              <a:rPr lang="zh-CN" altLang="en-US" sz="2800" b="1" dirty="0" smtClean="0">
                <a:solidFill>
                  <a:srgbClr val="00B050"/>
                </a:solidFill>
              </a:rPr>
              <a:t>。</a:t>
            </a:r>
            <a:endParaRPr lang="zh-CN" altLang="en-US" sz="2800" b="1" dirty="0">
              <a:solidFill>
                <a:srgbClr val="00B050"/>
              </a:solidFill>
            </a:endParaRPr>
          </a:p>
        </p:txBody>
      </p:sp>
      <p:sp>
        <p:nvSpPr>
          <p:cNvPr id="12" name="文本框 6"/>
          <p:cNvSpPr txBox="1"/>
          <p:nvPr/>
        </p:nvSpPr>
        <p:spPr>
          <a:xfrm>
            <a:off x="5577808" y="5571756"/>
            <a:ext cx="1422184" cy="461665"/>
          </a:xfrm>
          <a:prstGeom prst="rect">
            <a:avLst/>
          </a:prstGeom>
          <a:noFill/>
        </p:spPr>
        <p:txBody>
          <a:bodyPr wrap="none" rtlCol="0">
            <a:spAutoFit/>
          </a:bodyPr>
          <a:lstStyle/>
          <a:p>
            <a:r>
              <a:rPr lang="zh-CN" altLang="en-US" sz="2400" b="1" dirty="0" smtClean="0">
                <a:solidFill>
                  <a:srgbClr val="FF0000"/>
                </a:solidFill>
              </a:rPr>
              <a:t>矩形缝隙</a:t>
            </a:r>
            <a:endParaRPr lang="zh-CN" altLang="en-US" sz="2400" b="1" dirty="0">
              <a:solidFill>
                <a:srgbClr val="FF0000"/>
              </a:solidFill>
            </a:endParaRPr>
          </a:p>
        </p:txBody>
      </p:sp>
      <p:pic>
        <p:nvPicPr>
          <p:cNvPr id="17" name="图片 16"/>
          <p:cNvPicPr/>
          <p:nvPr/>
        </p:nvPicPr>
        <p:blipFill>
          <a:blip r:embed="rId2"/>
          <a:srcRect/>
          <a:stretch>
            <a:fillRect/>
          </a:stretch>
        </p:blipFill>
        <p:spPr bwMode="auto">
          <a:xfrm>
            <a:off x="1869619" y="2425539"/>
            <a:ext cx="3728748" cy="3079522"/>
          </a:xfrm>
          <a:prstGeom prst="rect">
            <a:avLst/>
          </a:prstGeom>
          <a:noFill/>
          <a:ln w="9525">
            <a:noFill/>
            <a:miter lim="800000"/>
            <a:headEnd/>
            <a:tailEnd/>
          </a:ln>
        </p:spPr>
      </p:pic>
      <p:pic>
        <p:nvPicPr>
          <p:cNvPr id="10" name="图片 9"/>
          <p:cNvPicPr/>
          <p:nvPr/>
        </p:nvPicPr>
        <p:blipFill>
          <a:blip r:embed="rId3"/>
          <a:srcRect/>
          <a:stretch>
            <a:fillRect/>
          </a:stretch>
        </p:blipFill>
        <p:spPr bwMode="auto">
          <a:xfrm>
            <a:off x="6385638" y="2615376"/>
            <a:ext cx="3523472" cy="2628428"/>
          </a:xfrm>
          <a:prstGeom prst="rect">
            <a:avLst/>
          </a:prstGeom>
          <a:noFill/>
          <a:ln w="9525">
            <a:noFill/>
            <a:miter lim="800000"/>
            <a:headEnd/>
            <a:tailEnd/>
          </a:ln>
        </p:spPr>
      </p:pic>
    </p:spTree>
    <p:extLst>
      <p:ext uri="{BB962C8B-B14F-4D97-AF65-F5344CB8AC3E}">
        <p14:creationId xmlns:p14="http://schemas.microsoft.com/office/powerpoint/2010/main" xmlns="" val="35858758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丝状">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1338</TotalTime>
  <Words>791</Words>
  <Application>Microsoft Office PowerPoint</Application>
  <PresentationFormat>自定义</PresentationFormat>
  <Paragraphs>101</Paragraphs>
  <Slides>22</Slides>
  <Notes>17</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22</vt:i4>
      </vt:variant>
    </vt:vector>
  </HeadingPairs>
  <TitlesOfParts>
    <vt:vector size="23" baseType="lpstr">
      <vt:lpstr>丝状</vt:lpstr>
      <vt:lpstr>宽边纵缝波导缝隙阵功率容量提高</vt:lpstr>
      <vt:lpstr>一、目录</vt:lpstr>
      <vt:lpstr>二、研究背景</vt:lpstr>
      <vt:lpstr>二、研究背景</vt:lpstr>
      <vt:lpstr>二、研究背景</vt:lpstr>
      <vt:lpstr>二、缝隙结构</vt:lpstr>
      <vt:lpstr>二、缝隙结构</vt:lpstr>
      <vt:lpstr>三、仿真结果</vt:lpstr>
      <vt:lpstr>三、仿真结果</vt:lpstr>
      <vt:lpstr>三、仿真结果</vt:lpstr>
      <vt:lpstr>三、仿真结果</vt:lpstr>
      <vt:lpstr>四、结果分析</vt:lpstr>
      <vt:lpstr>四、结果分析</vt:lpstr>
      <vt:lpstr>四、结果分析</vt:lpstr>
      <vt:lpstr>四、结果分析</vt:lpstr>
      <vt:lpstr>四、结果分析</vt:lpstr>
      <vt:lpstr>四、结果分析</vt:lpstr>
      <vt:lpstr>四、结果分析</vt:lpstr>
      <vt:lpstr>四、结果分析</vt:lpstr>
      <vt:lpstr>四、结果分析</vt:lpstr>
      <vt:lpstr>五、结论</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共形天线陶瓷窗验证试验</dc:title>
  <dc:creator>01841</dc:creator>
  <cp:lastModifiedBy>asus</cp:lastModifiedBy>
  <cp:revision>178</cp:revision>
  <dcterms:created xsi:type="dcterms:W3CDTF">2019-08-14T02:18:00Z</dcterms:created>
  <dcterms:modified xsi:type="dcterms:W3CDTF">2021-10-10T09:02:33Z</dcterms:modified>
</cp:coreProperties>
</file>