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6858000" cy="9144000" type="screen4x3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7" userDrawn="1">
          <p15:clr>
            <a:srgbClr val="A4A3A4"/>
          </p15:clr>
        </p15:guide>
        <p15:guide id="2" pos="21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887"/>
        <p:guide pos="218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52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635" y="1278890"/>
            <a:ext cx="6858635" cy="7865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连接符 11"/>
          <p:cNvCxnSpPr/>
          <p:nvPr userDrawn="1"/>
        </p:nvCxnSpPr>
        <p:spPr>
          <a:xfrm>
            <a:off x="-634" y="8763576"/>
            <a:ext cx="6861175" cy="0"/>
          </a:xfrm>
          <a:prstGeom prst="line">
            <a:avLst/>
          </a:prstGeom>
          <a:ln w="25400">
            <a:solidFill>
              <a:srgbClr val="161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44266" y="8420491"/>
            <a:ext cx="1518820" cy="42246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315357" y="8420491"/>
            <a:ext cx="2227603" cy="42246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4993882" y="8420491"/>
            <a:ext cx="1518820" cy="42246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342241" y="1032158"/>
            <a:ext cx="6172486" cy="73115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44266" y="8420491"/>
            <a:ext cx="1518820" cy="42246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315357" y="8420491"/>
            <a:ext cx="2227603" cy="42246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4993882" y="8420491"/>
            <a:ext cx="1518820" cy="42246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74356" y="3312508"/>
            <a:ext cx="5512306" cy="1358608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74356" y="4747928"/>
            <a:ext cx="5512306" cy="628896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19877" y="5131987"/>
            <a:ext cx="4370153" cy="1022557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119877" y="6154543"/>
            <a:ext cx="4370153" cy="1156977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44266" y="8420491"/>
            <a:ext cx="1518820" cy="42246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315357" y="8420491"/>
            <a:ext cx="2227603" cy="42246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4993882" y="8420491"/>
            <a:ext cx="1518820" cy="42246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41" y="811324"/>
            <a:ext cx="6170461" cy="940944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42241" y="2001907"/>
            <a:ext cx="2912085" cy="633217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606692" y="2001907"/>
            <a:ext cx="2912085" cy="6332171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344266" y="8420491"/>
            <a:ext cx="1518820" cy="42246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315357" y="8420491"/>
            <a:ext cx="2227603" cy="42246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4993882" y="8420491"/>
            <a:ext cx="1518820" cy="42246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41" y="811324"/>
            <a:ext cx="6170461" cy="940944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42241" y="1905892"/>
            <a:ext cx="3005239" cy="508878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42241" y="2472379"/>
            <a:ext cx="3005239" cy="5861699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507772" y="1895929"/>
            <a:ext cx="3005239" cy="508878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507772" y="2472379"/>
            <a:ext cx="3005239" cy="5861699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44266" y="8420491"/>
            <a:ext cx="1518820" cy="42246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315357" y="8420491"/>
            <a:ext cx="2227603" cy="42246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4993882" y="8420491"/>
            <a:ext cx="1518820" cy="42246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41" y="811324"/>
            <a:ext cx="6170461" cy="940944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344266" y="8420491"/>
            <a:ext cx="1518820" cy="42246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315357" y="8420491"/>
            <a:ext cx="2227603" cy="42246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4993882" y="8420491"/>
            <a:ext cx="1518820" cy="42246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44266" y="8420491"/>
            <a:ext cx="1518820" cy="42246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315357" y="8420491"/>
            <a:ext cx="2227603" cy="42246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4993882" y="8420491"/>
            <a:ext cx="1518820" cy="42246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42241" y="2073918"/>
            <a:ext cx="2943742" cy="6144942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572266" y="2073918"/>
            <a:ext cx="2940436" cy="6144942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44266" y="8420491"/>
            <a:ext cx="1518820" cy="42246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315357" y="8420491"/>
            <a:ext cx="2227603" cy="42246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4993882" y="8420491"/>
            <a:ext cx="1518820" cy="42246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342241" y="811324"/>
            <a:ext cx="6170461" cy="940944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5757342" y="1219387"/>
            <a:ext cx="587277" cy="6706628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14374" y="1219387"/>
            <a:ext cx="5157914" cy="6706628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44266" y="8420491"/>
            <a:ext cx="1518820" cy="42246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315357" y="8420491"/>
            <a:ext cx="2227603" cy="42246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4993882" y="8420491"/>
            <a:ext cx="1518820" cy="42246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4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3185A5"/>
            </a:gs>
            <a:gs pos="72000">
              <a:srgbClr val="161A40"/>
            </a:gs>
            <a:gs pos="46000">
              <a:srgbClr val="604E67"/>
            </a:gs>
            <a:gs pos="97000">
              <a:srgbClr val="10103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ttp://photo-static-api.fotomore.com/creative/vcg/veer/400/new/VCG41N580129004.jpg?uid=386&amp;timestamp=1715072566&amp;sign=32c771df32e8e8f5a5805c19ebecc730" descr="软件开发的编程代码抽象技术背景"/>
          <p:cNvPicPr>
            <a:picLocks noChangeAspect="1"/>
          </p:cNvPicPr>
          <p:nvPr userDrawn="1"/>
        </p:nvPicPr>
        <p:blipFill>
          <a:blip r:embed="rId12"/>
          <a:srcRect t="4779" b="69715"/>
          <a:stretch>
            <a:fillRect/>
          </a:stretch>
        </p:blipFill>
        <p:spPr>
          <a:xfrm>
            <a:off x="0" y="0"/>
            <a:ext cx="6857365" cy="129159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60375" y="276225"/>
            <a:ext cx="5936615" cy="765175"/>
          </a:xfrm>
          <a:prstGeom prst="rect">
            <a:avLst/>
          </a:prstGeom>
          <a:noFill/>
        </p:spPr>
        <p:txBody>
          <a:bodyPr wrap="square" rtlCol="0" anchor="ctr" anchorCtr="0">
            <a:normAutofit fontScale="25000"/>
          </a:bodyPr>
          <a:p>
            <a:pPr algn="l">
              <a:lnSpc>
                <a:spcPct val="110000"/>
              </a:lnSpc>
            </a:pPr>
            <a:r>
              <a:rPr lang="en-US" altLang="zh-CN" sz="12000" kern="0" spc="300">
                <a:solidFill>
                  <a:schemeClr val="bg1"/>
                </a:solidFill>
                <a:uFillTx/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标准粗黑" panose="02000503000000000000" charset="-122"/>
              </a:rPr>
              <a:t>2024</a:t>
            </a:r>
            <a:r>
              <a:rPr lang="zh-CN" altLang="en-US" sz="12000" kern="0" spc="300">
                <a:solidFill>
                  <a:schemeClr val="bg1"/>
                </a:solidFill>
                <a:uFillTx/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标准粗黑" panose="02000503000000000000" charset="-122"/>
              </a:rPr>
              <a:t>年</a:t>
            </a:r>
            <a:endParaRPr lang="zh-CN" altLang="en-US" sz="12000" kern="0" spc="300">
              <a:solidFill>
                <a:schemeClr val="bg1"/>
              </a:solidFill>
              <a:uFillTx/>
              <a:latin typeface="汉仪力量黑简" panose="00020600040101010101" charset="-122"/>
              <a:ea typeface="汉仪力量黑简" panose="00020600040101010101" charset="-122"/>
              <a:cs typeface="汉仪力量黑简" panose="00020600040101010101" charset="-122"/>
              <a:sym typeface="标准粗黑" panose="02000503000000000000" charset="-122"/>
            </a:endParaRPr>
          </a:p>
          <a:p>
            <a:pPr algn="l">
              <a:lnSpc>
                <a:spcPct val="110000"/>
              </a:lnSpc>
            </a:pPr>
            <a:r>
              <a:rPr lang="zh-CN" altLang="en-US" sz="12000" kern="0" spc="150">
                <a:solidFill>
                  <a:schemeClr val="bg1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标准粗黑" panose="02000503000000000000" charset="-122"/>
              </a:rPr>
              <a:t>第十七届</a:t>
            </a:r>
            <a:r>
              <a:rPr lang="zh-CN" altLang="en-US" sz="12000" kern="0" spc="150">
                <a:ln w="3175">
                  <a:noFill/>
                </a:ln>
                <a:solidFill>
                  <a:schemeClr val="accent3"/>
                </a:solidFill>
                <a:effectLst/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标准粗黑" panose="02000503000000000000" charset="-122"/>
              </a:rPr>
              <a:t>全国高功率粒子束会议</a:t>
            </a:r>
            <a:endParaRPr lang="zh-CN" altLang="en-US" sz="12000" kern="0" spc="150">
              <a:ln w="3175">
                <a:noFill/>
              </a:ln>
              <a:solidFill>
                <a:schemeClr val="accent3"/>
              </a:solidFill>
              <a:effectLst/>
              <a:latin typeface="汉仪力量黑简" panose="00020600040101010101" charset="-122"/>
              <a:ea typeface="汉仪力量黑简" panose="00020600040101010101" charset="-122"/>
              <a:cs typeface="汉仪力量黑简" panose="00020600040101010101" charset="-122"/>
              <a:sym typeface="标准粗黑" panose="0200050300000000000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26390" y="1291590"/>
            <a:ext cx="6233795" cy="7558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27000">
              <a:prstClr val="black"/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连接符 11"/>
          <p:cNvCxnSpPr/>
          <p:nvPr userDrawn="1"/>
        </p:nvCxnSpPr>
        <p:spPr>
          <a:xfrm>
            <a:off x="-634" y="8849936"/>
            <a:ext cx="6861175" cy="0"/>
          </a:xfrm>
          <a:prstGeom prst="line">
            <a:avLst/>
          </a:prstGeom>
          <a:ln w="25400">
            <a:solidFill>
              <a:srgbClr val="161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tags" Target="../tags/tag5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tags" Target="../tags/tag50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ctrTitle" idx="4294967295"/>
          </p:nvPr>
        </p:nvSpPr>
        <p:spPr>
          <a:xfrm>
            <a:off x="414655" y="1571625"/>
            <a:ext cx="2364105" cy="482600"/>
          </a:xfrm>
          <a:prstGeom prst="rect">
            <a:avLst/>
          </a:prstGeom>
          <a:solidFill>
            <a:schemeClr val="accent3"/>
          </a:solidFill>
        </p:spPr>
        <p:txBody>
          <a:bodyPr anchor="ctr" anchorCtr="0">
            <a:normAutofit/>
          </a:bodyPr>
          <a:p>
            <a:pPr marL="0" indent="0" algn="ctr" fontAlgn="auto">
              <a:lnSpc>
                <a:spcPct val="100000"/>
              </a:lnSpc>
            </a:pPr>
            <a:r>
              <a:rPr lang="zh-CN" altLang="en-US" sz="184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海报制作说明</a:t>
            </a:r>
            <a:endParaRPr lang="zh-CN" altLang="en-US" sz="184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副标题 2" descr="7b0a202020202262756c6c6574223a20227b5c2263617465676f727949645c223a5c225c222c5c2274656d706c61746549645c223a32303233313336307d220a7d0a"/>
          <p:cNvSpPr>
            <a:spLocks noGrp="1"/>
          </p:cNvSpPr>
          <p:nvPr/>
        </p:nvSpPr>
        <p:spPr>
          <a:xfrm>
            <a:off x="326390" y="2176145"/>
            <a:ext cx="6170295" cy="2407285"/>
          </a:xfrm>
        </p:spPr>
        <p:txBody>
          <a:bodyPr/>
          <a:lstStyle>
            <a:lvl1pPr marL="810260" indent="-810260" algn="l" defTabSz="3239770" rtl="0" eaLnBrk="1" latinLnBrk="0" hangingPunct="1">
              <a:lnSpc>
                <a:spcPct val="90000"/>
              </a:lnSpc>
              <a:spcBef>
                <a:spcPts val="3545"/>
              </a:spcBef>
              <a:buFont typeface="Arial" panose="020B0604020202020204" pitchFamily="34" charset="0"/>
              <a:buChar char="•"/>
              <a:defRPr sz="9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30145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8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50030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7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915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6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800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6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685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6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570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6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455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6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340" indent="-810260" algn="l" defTabSz="3239770" rtl="0" eaLnBrk="1" latinLnBrk="0" hangingPunct="1">
              <a:lnSpc>
                <a:spcPct val="90000"/>
              </a:lnSpc>
              <a:spcBef>
                <a:spcPts val="1770"/>
              </a:spcBef>
              <a:buFont typeface="Arial" panose="020B0604020202020204" pitchFamily="34" charset="0"/>
              <a:buChar char="•"/>
              <a:defRPr sz="6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45" indent="-360045" algn="l" fontAlgn="auto">
              <a:lnSpc>
                <a:spcPct val="150000"/>
              </a:lnSpc>
              <a:spcBef>
                <a:spcPts val="1200"/>
              </a:spcBef>
              <a:buSzPct val="150000"/>
              <a:buBlip>
                <a:blip r:embed="rId1"/>
              </a:buBlip>
            </a:pPr>
            <a:r>
              <a:rPr lang="zh-CN" altLang="en-US" sz="1800" b="1" kern="0" spc="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请按照本文件第二页模板示例制作海报。建议能够以较多的图片配合较少的文字介绍自己的研究成果。</a:t>
            </a:r>
            <a:endParaRPr lang="en-US" altLang="zh-CN" sz="1800" b="1" kern="0" spc="100" dirty="0"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60045" indent="-360045" algn="l" fontAlgn="auto">
              <a:lnSpc>
                <a:spcPct val="150000"/>
              </a:lnSpc>
              <a:spcBef>
                <a:spcPts val="1200"/>
              </a:spcBef>
              <a:buSzPct val="150000"/>
              <a:buBlip>
                <a:blip r:embed="rId1"/>
              </a:buBlip>
            </a:pPr>
            <a:r>
              <a:rPr lang="zh-CN" altLang="en-US" sz="1800" b="1" kern="0" spc="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海报尺寸为：高</a:t>
            </a:r>
            <a:r>
              <a:rPr lang="en-US" altLang="zh-CN" sz="1800" b="1" kern="0" spc="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120cm</a:t>
            </a:r>
            <a:r>
              <a:rPr lang="zh-CN" altLang="en-US" sz="1800" b="1" kern="0" spc="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，宽</a:t>
            </a:r>
            <a:r>
              <a:rPr lang="en-US" altLang="zh-CN" sz="1800" b="1" kern="0" spc="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90cm</a:t>
            </a:r>
            <a:r>
              <a:rPr lang="zh-CN" altLang="en-US" sz="1800" b="1" kern="0" spc="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，海报中的图像应具有较高分辨率以保证打印质量，海报由会务组统一打印制作。</a:t>
            </a:r>
            <a:endParaRPr lang="zh-CN" altLang="en-US" sz="1800" b="1" kern="0" spc="100" dirty="0"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35610" y="4912360"/>
            <a:ext cx="5981459" cy="481467"/>
            <a:chOff x="3274" y="36596"/>
            <a:chExt cx="43575" cy="3505"/>
          </a:xfrm>
        </p:grpSpPr>
        <p:sp>
          <p:nvSpPr>
            <p:cNvPr id="20" name="文本框 19"/>
            <p:cNvSpPr txBox="1"/>
            <p:nvPr/>
          </p:nvSpPr>
          <p:spPr>
            <a:xfrm>
              <a:off x="5286" y="36596"/>
              <a:ext cx="41563" cy="35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indent="0" fontAlgn="auto">
                <a:lnSpc>
                  <a:spcPct val="100000"/>
                </a:lnSpc>
              </a:pPr>
              <a:r>
                <a:rPr lang="zh-CN" altLang="en-US" sz="2000" b="1" kern="0" spc="-140" dirty="0">
                  <a:solidFill>
                    <a:srgbClr val="FF0000"/>
                  </a:solidFill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..黑体UI-韩语" panose="02000000000000000000" pitchFamily="2" charset="-128"/>
                </a:rPr>
                <a:t>海报制作文本规范说明：</a:t>
              </a:r>
              <a:endParaRPr lang="zh-CN" altLang="en-US" sz="2000" b="1" kern="0" spc="-140" dirty="0">
                <a:solidFill>
                  <a:srgbClr val="FF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..黑体UI-韩语" panose="02000000000000000000" pitchFamily="2" charset="-128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274" y="36596"/>
              <a:ext cx="1212" cy="35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3410" y="40069"/>
              <a:ext cx="43246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aphicFrame>
        <p:nvGraphicFramePr>
          <p:cNvPr id="24" name="表格 23"/>
          <p:cNvGraphicFramePr/>
          <p:nvPr>
            <p:custDataLst>
              <p:tags r:id="rId2"/>
            </p:custDataLst>
          </p:nvPr>
        </p:nvGraphicFramePr>
        <p:xfrm>
          <a:off x="647700" y="5480685"/>
          <a:ext cx="5742940" cy="2620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55"/>
                <a:gridCol w="713105"/>
                <a:gridCol w="754380"/>
              </a:tblGrid>
              <a:tr h="44958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标题字体：</a:t>
                      </a:r>
                      <a:r>
                        <a:rPr lang="zh-CN" altLang="en-US" sz="1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微软雅黑</a:t>
                      </a:r>
                      <a:endParaRPr lang="zh-CN" altLang="en-US" sz="18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字号：</a:t>
                      </a:r>
                      <a:endParaRPr lang="zh-CN" altLang="en-US" sz="18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70</a:t>
                      </a:r>
                      <a:endParaRPr lang="zh-CN" altLang="en-US" sz="18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5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b="0" dirty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作者字体：仿宋（加粗）</a:t>
                      </a:r>
                      <a:endParaRPr lang="zh-CN" altLang="en-US" sz="1800" b="0" dirty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字号：</a:t>
                      </a:r>
                      <a:endParaRPr lang="zh-CN" altLang="en-US" sz="18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45</a:t>
                      </a:r>
                      <a:endParaRPr lang="en-US" altLang="zh-CN" sz="18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b="0" dirty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单位字体：仿宋</a:t>
                      </a:r>
                      <a:endParaRPr lang="zh-CN" altLang="en-US" sz="1800" b="0" dirty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字号：</a:t>
                      </a:r>
                      <a:endParaRPr lang="zh-CN" altLang="en-US" sz="18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40</a:t>
                      </a:r>
                      <a:endParaRPr lang="en-US" altLang="zh-CN" sz="18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b="0" dirty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正文小标题字体：黑体</a:t>
                      </a:r>
                      <a:endParaRPr lang="zh-CN" altLang="en-US" sz="1800" b="0" dirty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字号：</a:t>
                      </a:r>
                      <a:endParaRPr lang="zh-CN" altLang="en-US" sz="18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28</a:t>
                      </a:r>
                      <a:endParaRPr lang="en-US" altLang="zh-CN" sz="18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9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b="0" dirty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正文字体：楷体</a:t>
                      </a:r>
                      <a:endParaRPr lang="zh-CN" altLang="en-US" sz="1800" b="0" dirty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字号：</a:t>
                      </a:r>
                      <a:endParaRPr lang="zh-CN" altLang="en-US" sz="18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28</a:t>
                      </a:r>
                      <a:endParaRPr lang="en-US" altLang="zh-CN" sz="18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b="0" dirty="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行间距：</a:t>
                      </a:r>
                      <a:r>
                        <a:rPr lang="en-US" altLang="zh-CN" sz="1800" b="0" dirty="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1.5</a:t>
                      </a:r>
                      <a:endParaRPr lang="en-US" altLang="zh-CN" sz="1800" b="0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 b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 b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/>
        </p:nvGrpSpPr>
        <p:grpSpPr>
          <a:xfrm>
            <a:off x="401955" y="1495787"/>
            <a:ext cx="6097905" cy="7322151"/>
            <a:chOff x="2770" y="10072"/>
            <a:chExt cx="45600" cy="55920"/>
          </a:xfrm>
        </p:grpSpPr>
        <p:sp>
          <p:nvSpPr>
            <p:cNvPr id="10" name="文本框 9"/>
            <p:cNvSpPr txBox="1"/>
            <p:nvPr/>
          </p:nvSpPr>
          <p:spPr>
            <a:xfrm>
              <a:off x="2790" y="10072"/>
              <a:ext cx="45355" cy="2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p>
              <a:pPr algn="ctr"/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论文标题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790" y="12794"/>
              <a:ext cx="45355" cy="18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p>
              <a:pPr algn="ctr"/>
              <a:r>
                <a:rPr lang="zh-CN" altLang="en-US" sz="10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作者</a:t>
              </a:r>
              <a:r>
                <a:rPr lang="en-US" altLang="zh-CN" sz="10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10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，作者</a:t>
              </a:r>
              <a:r>
                <a:rPr lang="en-US" altLang="zh-CN" sz="10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10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10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......</a:t>
              </a:r>
              <a:endParaRPr lang="en-US" altLang="zh-CN" sz="1000" b="1" baseline="300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834" y="14614"/>
              <a:ext cx="45355" cy="17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p>
              <a:pPr algn="ctr"/>
              <a:r>
                <a:rPr lang="zh-CN" altLang="en-US" sz="900" dirty="0">
                  <a:latin typeface="仿宋" panose="02010609060101010101" pitchFamily="49" charset="-122"/>
                  <a:ea typeface="仿宋" panose="02010609060101010101" pitchFamily="49" charset="-122"/>
                  <a:cs typeface="仿宋" panose="02010609060101010101" pitchFamily="49" charset="-122"/>
                </a:rPr>
                <a:t>（单位</a:t>
              </a:r>
              <a:r>
                <a:rPr lang="en-US" altLang="zh-CN" sz="900" dirty="0">
                  <a:latin typeface="仿宋" panose="02010609060101010101" pitchFamily="49" charset="-122"/>
                  <a:ea typeface="仿宋" panose="02010609060101010101" pitchFamily="49" charset="-122"/>
                  <a:cs typeface="仿宋" panose="02010609060101010101" pitchFamily="49" charset="-122"/>
                </a:rPr>
                <a:t>1</a:t>
              </a:r>
              <a:r>
                <a:rPr lang="zh-CN" altLang="en-US" sz="900" dirty="0">
                  <a:latin typeface="仿宋" panose="02010609060101010101" pitchFamily="49" charset="-122"/>
                  <a:ea typeface="仿宋" panose="02010609060101010101" pitchFamily="49" charset="-122"/>
                  <a:cs typeface="仿宋" panose="02010609060101010101" pitchFamily="49" charset="-122"/>
                </a:rPr>
                <a:t>，单位</a:t>
              </a:r>
              <a:r>
                <a:rPr lang="en-US" altLang="zh-CN" sz="900" dirty="0">
                  <a:latin typeface="仿宋" panose="02010609060101010101" pitchFamily="49" charset="-122"/>
                  <a:ea typeface="仿宋" panose="02010609060101010101" pitchFamily="49" charset="-122"/>
                  <a:cs typeface="仿宋" panose="02010609060101010101" pitchFamily="49" charset="-122"/>
                </a:rPr>
                <a:t>2</a:t>
              </a:r>
              <a:r>
                <a:rPr lang="zh-CN" altLang="en-US" sz="900" dirty="0">
                  <a:latin typeface="仿宋" panose="02010609060101010101" pitchFamily="49" charset="-122"/>
                  <a:ea typeface="仿宋" panose="02010609060101010101" pitchFamily="49" charset="-122"/>
                  <a:cs typeface="仿宋" panose="02010609060101010101" pitchFamily="49" charset="-122"/>
                </a:rPr>
                <a:t>，</a:t>
              </a:r>
              <a:r>
                <a:rPr lang="en-US" altLang="zh-CN" sz="900" dirty="0">
                  <a:latin typeface="仿宋" panose="02010609060101010101" pitchFamily="49" charset="-122"/>
                  <a:ea typeface="仿宋" panose="02010609060101010101" pitchFamily="49" charset="-122"/>
                  <a:cs typeface="仿宋" panose="02010609060101010101" pitchFamily="49" charset="-122"/>
                </a:rPr>
                <a:t>......</a:t>
              </a:r>
              <a:r>
                <a:rPr lang="zh-CN" altLang="en-US" sz="900" dirty="0">
                  <a:latin typeface="仿宋" panose="02010609060101010101" pitchFamily="49" charset="-122"/>
                  <a:ea typeface="仿宋" panose="02010609060101010101" pitchFamily="49" charset="-122"/>
                  <a:cs typeface="仿宋" panose="02010609060101010101" pitchFamily="49" charset="-122"/>
                </a:rPr>
                <a:t>）</a:t>
              </a:r>
              <a:endParaRPr lang="zh-CN" altLang="en-US" sz="900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2976" y="17320"/>
              <a:ext cx="22008" cy="5986"/>
              <a:chOff x="2976" y="17320"/>
              <a:chExt cx="22008" cy="5986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976" y="17320"/>
                <a:ext cx="22008" cy="5986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4000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3276" y="17545"/>
                <a:ext cx="20543" cy="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700" b="1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引言</a:t>
                </a:r>
                <a:endParaRPr lang="en-US" altLang="zh-CN" sz="7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177800" algn="just" fontAlgn="auto">
                  <a:lnSpc>
                    <a:spcPct val="150000"/>
                  </a:lnSpc>
                  <a:extLst>
                    <a:ext uri="{35155182-B16C-46BC-9424-99874614C6A1}">
                      <wpsdc:indentchars xmlns:wpsdc="http://www.wps.cn/officeDocument/2017/drawingmlCustomData" val="200" checksum="3373521373"/>
                    </a:ext>
                  </a:extLst>
                </a:pPr>
                <a:r>
                  <a:rPr lang="zh-CN" altLang="en-US" sz="7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正文</a:t>
                </a:r>
                <a:endParaRPr lang="zh-CN" altLang="en-US" sz="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26997" y="17449"/>
              <a:ext cx="21066" cy="12704"/>
              <a:chOff x="585281" y="13399802"/>
              <a:chExt cx="9801818" cy="4979640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585281" y="17634292"/>
                <a:ext cx="9692819" cy="74515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algn="ctr"/>
                <a:r>
                  <a:rPr lang="zh-CN" altLang="en-US" sz="8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图</a:t>
                </a:r>
                <a:r>
                  <a:rPr lang="en-US" altLang="zh-CN" sz="8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1. ............</a:t>
                </a:r>
                <a:r>
                  <a:rPr lang="zh-CN" altLang="en-US" sz="8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8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(a)</a:t>
                </a:r>
                <a:r>
                  <a:rPr lang="zh-CN" altLang="en-US" sz="8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8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.........</a:t>
                </a:r>
                <a:r>
                  <a:rPr lang="en-US" altLang="zh-CN" sz="800" baseline="30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[1]</a:t>
                </a:r>
                <a:r>
                  <a:rPr lang="zh-CN" altLang="en-US" sz="8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8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(b) ..........</a:t>
                </a:r>
                <a:r>
                  <a:rPr lang="en-US" altLang="zh-CN" sz="800" baseline="30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[2]</a:t>
                </a:r>
                <a:endParaRPr lang="en-US" altLang="zh-CN" sz="8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606994" y="13491893"/>
                <a:ext cx="4780105" cy="3528000"/>
              </a:xfrm>
              <a:prstGeom prst="rect">
                <a:avLst/>
              </a:prstGeom>
            </p:spPr>
          </p:pic>
          <p:sp>
            <p:nvSpPr>
              <p:cNvPr id="79" name="文本框 78"/>
              <p:cNvSpPr txBox="1"/>
              <p:nvPr/>
            </p:nvSpPr>
            <p:spPr>
              <a:xfrm>
                <a:off x="2810188" y="16929759"/>
                <a:ext cx="1098092" cy="640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  <a:endPara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7403617" y="16868931"/>
                <a:ext cx="1179842" cy="634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</a:t>
                </a:r>
                <a:endPara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281" y="13399802"/>
                <a:ext cx="5021712" cy="3610788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63" y="41164"/>
              <a:ext cx="17888" cy="1048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2976" y="63650"/>
              <a:ext cx="45355" cy="23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p>
              <a:pPr algn="l"/>
              <a:r>
                <a:rPr lang="zh-CN" altLang="en-US" sz="14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作者姓名：邮箱，电话。</a:t>
              </a:r>
              <a:endParaRPr lang="zh-CN" altLang="en-US" sz="1400" b="1" baseline="300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770" y="16274"/>
              <a:ext cx="45600" cy="305"/>
            </a:xfrm>
            <a:prstGeom prst="rect">
              <a:avLst/>
            </a:prstGeom>
            <a:gradFill>
              <a:gsLst>
                <a:gs pos="0">
                  <a:srgbClr val="3185A5"/>
                </a:gs>
                <a:gs pos="100000">
                  <a:srgbClr val="3185A5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400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962" y="24068"/>
              <a:ext cx="22008" cy="5816"/>
              <a:chOff x="26660" y="17290"/>
              <a:chExt cx="22008" cy="5816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6660" y="17290"/>
                <a:ext cx="22008" cy="5816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4000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26899" y="17927"/>
                <a:ext cx="21536" cy="1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177800" algn="just" fontAlgn="auto">
                  <a:lnSpc>
                    <a:spcPct val="150000"/>
                  </a:lnSpc>
                  <a:extLst>
                    <a:ext uri="{35155182-B16C-46BC-9424-99874614C6A1}">
                      <wpsdc:indentchars xmlns:wpsdc="http://www.wps.cn/officeDocument/2017/drawingmlCustomData" val="200" checksum="3373521373"/>
                    </a:ext>
                  </a:extLst>
                </a:pPr>
                <a:r>
                  <a:rPr lang="zh-CN" altLang="en-US" sz="7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正文</a:t>
                </a:r>
                <a:endParaRPr lang="zh-CN" altLang="en-US" sz="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976" y="52906"/>
              <a:ext cx="22010" cy="8740"/>
              <a:chOff x="2976" y="17320"/>
              <a:chExt cx="22010" cy="874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2976" y="17320"/>
                <a:ext cx="22010" cy="8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4000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3276" y="17545"/>
                <a:ext cx="20543" cy="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700" b="1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结论</a:t>
                </a:r>
                <a:endParaRPr lang="en-US" altLang="zh-CN" sz="7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177800" algn="just" fontAlgn="auto">
                  <a:lnSpc>
                    <a:spcPct val="150000"/>
                  </a:lnSpc>
                  <a:extLst>
                    <a:ext uri="{35155182-B16C-46BC-9424-99874614C6A1}">
                      <wpsdc:indentchars xmlns:wpsdc="http://www.wps.cn/officeDocument/2017/drawingmlCustomData" val="200" checksum="3373521373"/>
                    </a:ext>
                  </a:extLst>
                </a:pPr>
                <a:r>
                  <a:rPr lang="zh-CN" altLang="en-US" sz="7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正文</a:t>
                </a:r>
                <a:endParaRPr lang="zh-CN" altLang="en-US" sz="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26055" y="52906"/>
              <a:ext cx="22008" cy="8740"/>
              <a:chOff x="2976" y="17320"/>
              <a:chExt cx="22008" cy="8740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2976" y="17320"/>
                <a:ext cx="22008" cy="8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4000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3276" y="17545"/>
                <a:ext cx="20543" cy="4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700" b="1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主要参考文献</a:t>
                </a:r>
                <a:endParaRPr lang="en-US" altLang="zh-CN" sz="7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0" algn="just" fontAlgn="auto">
                  <a:lnSpc>
                    <a:spcPct val="125000"/>
                  </a:lnSpc>
                </a:pPr>
                <a:r>
                  <a:rPr lang="en-US" altLang="zh-CN" sz="7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[1]</a:t>
                </a:r>
                <a:endParaRPr lang="en-US" altLang="zh-CN" sz="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0" algn="just" fontAlgn="auto">
                  <a:lnSpc>
                    <a:spcPct val="125000"/>
                  </a:lnSpc>
                </a:pPr>
                <a:r>
                  <a:rPr lang="en-US" altLang="zh-CN" sz="7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[2]</a:t>
                </a:r>
                <a:endParaRPr lang="en-US" altLang="zh-CN" sz="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0" algn="just" fontAlgn="auto">
                  <a:lnSpc>
                    <a:spcPct val="125000"/>
                  </a:lnSpc>
                </a:pPr>
                <a:r>
                  <a:rPr lang="en-US" altLang="zh-CN" sz="7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[3].</a:t>
                </a:r>
                <a:endParaRPr lang="en-US" altLang="zh-CN" sz="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3201" y="41387"/>
              <a:ext cx="22008" cy="10165"/>
              <a:chOff x="26660" y="17290"/>
              <a:chExt cx="22008" cy="1016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26660" y="17290"/>
                <a:ext cx="22008" cy="10165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4000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6899" y="17927"/>
                <a:ext cx="21536" cy="1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lvl="0" indent="177800" algn="just">
                  <a:lnSpc>
                    <a:spcPct val="150000"/>
                  </a:lnSpc>
                  <a:buClrTx/>
                  <a:buSzTx/>
                  <a:buFontTx/>
                  <a:extLst>
                    <a:ext uri="{35155182-B16C-46BC-9424-99874614C6A1}">
                      <wpsdc:indentchars xmlns:wpsdc="http://www.wps.cn/officeDocument/2017/drawingmlCustomData" val="200" checksum="3373521373"/>
                    </a:ext>
                  </a:extLst>
                </a:pPr>
                <a:r>
                  <a:rPr lang="zh-CN" altLang="en-US" sz="7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正文</a:t>
                </a:r>
                <a:endParaRPr lang="zh-CN" altLang="en-US" sz="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055" y="30487"/>
              <a:ext cx="22008" cy="10165"/>
              <a:chOff x="26660" y="17290"/>
              <a:chExt cx="22008" cy="10165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26660" y="17290"/>
                <a:ext cx="22008" cy="10165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4000"/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26899" y="17927"/>
                <a:ext cx="21536" cy="1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lvl="0" indent="177800" algn="just">
                  <a:lnSpc>
                    <a:spcPct val="150000"/>
                  </a:lnSpc>
                  <a:buClrTx/>
                  <a:buSzTx/>
                  <a:buFontTx/>
                  <a:extLst>
                    <a:ext uri="{35155182-B16C-46BC-9424-99874614C6A1}">
                      <wpsdc:indentchars xmlns:wpsdc="http://www.wps.cn/officeDocument/2017/drawingmlCustomData" val="200" checksum="3373521373"/>
                    </a:ext>
                  </a:extLst>
                </a:pPr>
                <a:r>
                  <a:rPr lang="zh-CN" altLang="en-US" sz="7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正文</a:t>
                </a:r>
                <a:endParaRPr lang="zh-CN" altLang="en-US" sz="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975" y="31562"/>
              <a:ext cx="22000" cy="8858"/>
              <a:chOff x="309749" y="21438732"/>
              <a:chExt cx="10477254" cy="4218613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309749" y="24246731"/>
                <a:ext cx="10477254" cy="1410614"/>
                <a:chOff x="303153" y="23864745"/>
                <a:chExt cx="10477254" cy="1410614"/>
              </a:xfrm>
            </p:grpSpPr>
            <p:sp>
              <p:nvSpPr>
                <p:cNvPr id="41" name="文本框 40"/>
                <p:cNvSpPr txBox="1"/>
                <p:nvPr/>
              </p:nvSpPr>
              <p:spPr>
                <a:xfrm>
                  <a:off x="2003756" y="23864745"/>
                  <a:ext cx="2284055" cy="7783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p>
                  <a:pPr algn="ctr"/>
                  <a:r>
                    <a:rPr lang="en-US" altLang="zh-CN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(a)</a:t>
                  </a:r>
                  <a:endParaRPr lang="en-US" altLang="zh-CN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文本框 41"/>
                <p:cNvSpPr txBox="1"/>
                <p:nvPr/>
              </p:nvSpPr>
              <p:spPr>
                <a:xfrm>
                  <a:off x="6827408" y="23864745"/>
                  <a:ext cx="2247872" cy="736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p>
                  <a:pPr algn="ctr"/>
                  <a:r>
                    <a:rPr lang="en-US" altLang="zh-CN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(b)</a:t>
                  </a:r>
                  <a:endParaRPr lang="en-US" altLang="zh-CN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文本框 42"/>
                <p:cNvSpPr txBox="1"/>
                <p:nvPr/>
              </p:nvSpPr>
              <p:spPr>
                <a:xfrm>
                  <a:off x="303153" y="24668463"/>
                  <a:ext cx="10477254" cy="6068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zh-CN" altLang="en-US" sz="8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图</a:t>
                  </a:r>
                  <a:r>
                    <a:rPr lang="en-US" altLang="zh-CN" sz="8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2. .........................</a:t>
                  </a:r>
                  <a:r>
                    <a:rPr lang="zh-CN" altLang="en-US" sz="8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：</a:t>
                  </a:r>
                  <a:r>
                    <a:rPr lang="en-US" altLang="zh-CN" sz="8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(a) .....................(b) .....................</a:t>
                  </a:r>
                  <a:endParaRPr lang="en-US" altLang="zh-CN" sz="8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3252" y="21438732"/>
                <a:ext cx="4577313" cy="2808000"/>
              </a:xfrm>
              <a:prstGeom prst="rect">
                <a:avLst/>
              </a:prstGeom>
            </p:spPr>
          </p:pic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16266" y="21438732"/>
                <a:ext cx="5163263" cy="2808000"/>
              </a:xfrm>
              <a:prstGeom prst="rect">
                <a:avLst/>
              </a:prstGeom>
            </p:spPr>
          </p:pic>
        </p:grpSp>
      </p:grp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8.xml><?xml version="1.0" encoding="utf-8"?>
<p:tagLst xmlns:p="http://schemas.openxmlformats.org/presentationml/2006/main">
  <p:tag name="TABLE_ENDDRAG_ORIGIN_RECT" val="452*206"/>
  <p:tag name="TABLE_ENDDRAG_RECT" val="51*431*452*206"/>
</p:tagLst>
</file>

<file path=ppt/tags/tag4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commondata" val="eyJoZGlkIjoiMTBlZmI4OTA3OGY5Mjk0ZmE5MDBjMTNhOTcyYjFjOTc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WPS 演示</Application>
  <PresentationFormat>宽屏</PresentationFormat>
  <Paragraphs>76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黑体</vt:lpstr>
      <vt:lpstr>..黑体UI-韩语</vt:lpstr>
      <vt:lpstr>汉仪力量黑简</vt:lpstr>
      <vt:lpstr>标准粗黑</vt:lpstr>
      <vt:lpstr>仿宋</vt:lpstr>
      <vt:lpstr>Times New Roman</vt:lpstr>
      <vt:lpstr>楷体</vt:lpstr>
      <vt:lpstr>WPS</vt:lpstr>
      <vt:lpstr>海报制作说明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WPS_1476264600</cp:lastModifiedBy>
  <cp:revision>155</cp:revision>
  <dcterms:created xsi:type="dcterms:W3CDTF">2019-06-19T02:08:00Z</dcterms:created>
  <dcterms:modified xsi:type="dcterms:W3CDTF">2024-05-11T05:41:22Z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2052-12.1.0.16910</vt:lpwstr>
  </property>
  <property fmtid="{D5CDD505-2E9C-101B-9397-08002B2CF9AE}" pid="3" name="ICV">
    <vt:lpwstr>24DA2A9C03DA4B9AA0931A31CF6F646C_11</vt:lpwstr>
  </property>
</Properties>
</file>