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9" r:id="rId5"/>
  </p:sldIdLst>
  <p:sldSz cx="6858000" cy="9144000" type="screen4x3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6" userDrawn="1">
          <p15:clr>
            <a:srgbClr val="A4A3A4"/>
          </p15:clr>
        </p15:guide>
        <p15:guide id="2" pos="21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5A5"/>
    <a:srgbClr val="362E52"/>
    <a:srgbClr val="6C2E52"/>
    <a:srgbClr val="FCA179"/>
    <a:srgbClr val="FFD987"/>
    <a:srgbClr val="2E54A1"/>
    <a:srgbClr val="5661CB"/>
    <a:srgbClr val="9EA0E9"/>
    <a:srgbClr val="6779D9"/>
    <a:srgbClr val="9AB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916"/>
        <p:guide pos="218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99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635" y="1278890"/>
            <a:ext cx="6858635" cy="7865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11"/>
          <p:cNvCxnSpPr/>
          <p:nvPr userDrawn="1"/>
        </p:nvCxnSpPr>
        <p:spPr>
          <a:xfrm>
            <a:off x="-634" y="876357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41" y="1032158"/>
            <a:ext cx="6172486" cy="7311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56" y="3312508"/>
            <a:ext cx="5512306" cy="1358608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56" y="4747928"/>
            <a:ext cx="5512306" cy="628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635" y="1278890"/>
            <a:ext cx="6858635" cy="7865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11"/>
          <p:cNvCxnSpPr/>
          <p:nvPr userDrawn="1"/>
        </p:nvCxnSpPr>
        <p:spPr>
          <a:xfrm>
            <a:off x="-634" y="876357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77" y="5131987"/>
            <a:ext cx="4370153" cy="1022557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77" y="6154543"/>
            <a:ext cx="4370153" cy="1156977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41" y="2001907"/>
            <a:ext cx="2912085" cy="633217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692" y="2001907"/>
            <a:ext cx="2912085" cy="633217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41" y="1905892"/>
            <a:ext cx="3005239" cy="508878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41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772" y="1895929"/>
            <a:ext cx="3005239" cy="508878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772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41" y="2073918"/>
            <a:ext cx="2943742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266" y="2073918"/>
            <a:ext cx="2940436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342" y="1219387"/>
            <a:ext cx="587277" cy="6706628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74" y="1219387"/>
            <a:ext cx="5157914" cy="6706628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41" y="1032158"/>
            <a:ext cx="6172486" cy="73115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56" y="3312508"/>
            <a:ext cx="5512306" cy="1358608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56" y="4747928"/>
            <a:ext cx="5512306" cy="628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77" y="5131987"/>
            <a:ext cx="4370153" cy="1022557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77" y="6154543"/>
            <a:ext cx="4370153" cy="1156977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41" y="2001907"/>
            <a:ext cx="2912085" cy="633217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692" y="2001907"/>
            <a:ext cx="2912085" cy="6332171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41" y="1905892"/>
            <a:ext cx="3005239" cy="508878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41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772" y="1895929"/>
            <a:ext cx="3005239" cy="508878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772" y="2472379"/>
            <a:ext cx="3005239" cy="5861699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41" y="2073918"/>
            <a:ext cx="2943742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266" y="2073918"/>
            <a:ext cx="2940436" cy="6144942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41" y="811324"/>
            <a:ext cx="6170461" cy="940944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342" y="1219387"/>
            <a:ext cx="587277" cy="6706628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74" y="1219387"/>
            <a:ext cx="5157914" cy="6706628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66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357" y="8420491"/>
            <a:ext cx="2227603" cy="42246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882" y="8420491"/>
            <a:ext cx="1518820" cy="4224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9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D987"/>
            </a:gs>
            <a:gs pos="72000">
              <a:srgbClr val="6C2E52"/>
            </a:gs>
            <a:gs pos="46000">
              <a:srgbClr val="FCA179"/>
            </a:gs>
            <a:gs pos="97000">
              <a:srgbClr val="362E5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26390" y="1291590"/>
            <a:ext cx="6233795" cy="7558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1"/>
          <p:cNvCxnSpPr/>
          <p:nvPr userDrawn="1"/>
        </p:nvCxnSpPr>
        <p:spPr>
          <a:xfrm>
            <a:off x="-634" y="884993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0"/>
            <a:ext cx="6859905" cy="1291590"/>
            <a:chOff x="0" y="0"/>
            <a:chExt cx="51020" cy="9606"/>
          </a:xfrm>
        </p:grpSpPr>
        <p:pic>
          <p:nvPicPr>
            <p:cNvPr id="18" name="http://photo-static-api.fotomore.com/creative/vcg/veer/400/new/VCG41N580129004.jpg?uid=386&amp;timestamp=1715072566&amp;sign=32c771df32e8e8f5a5805c19ebecc730" descr="C:/工作文件/10承接业务/2024年/中国工程物理研究院科技信息中心【内容服务】/其他类设计排版/文档排版/会议海报模板/包图网_952802纹理结构科技背景/5ba1ed6007944.jpg5ba1ed6007944"/>
            <p:cNvPicPr>
              <a:picLocks noChangeAspect="1"/>
            </p:cNvPicPr>
            <p:nvPr userDrawn="1"/>
          </p:nvPicPr>
          <p:blipFill>
            <a:blip r:embed="rId12"/>
            <a:srcRect l="-4" t="35316" r="4" b="27100"/>
            <a:stretch>
              <a:fillRect/>
            </a:stretch>
          </p:blipFill>
          <p:spPr>
            <a:xfrm>
              <a:off x="0" y="0"/>
              <a:ext cx="51021" cy="96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938" y="756"/>
              <a:ext cx="45616" cy="8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10000"/>
                </a:lnSpc>
              </a:pPr>
              <a:r>
                <a:rPr lang="en-US" altLang="zh-CN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2024</a:t>
              </a: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年</a:t>
              </a:r>
              <a:endParaRPr lang="zh-CN" altLang="en-US" sz="2800" spc="300">
                <a:ln>
                  <a:solidFill>
                    <a:srgbClr val="3185A5"/>
                  </a:solidFill>
                </a:ln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第十届</a:t>
              </a:r>
              <a:r>
                <a:rPr lang="zh-CN" altLang="en-US" sz="2800" spc="300">
                  <a:ln w="3175">
                    <a:solidFill>
                      <a:schemeClr val="bg1"/>
                    </a:solidFill>
                  </a:ln>
                  <a:solidFill>
                    <a:srgbClr val="3185A5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全国高能量密度物理会议</a:t>
              </a:r>
              <a:endParaRPr lang="zh-CN" altLang="en-US" sz="2800" spc="300">
                <a:ln w="3175">
                  <a:solidFill>
                    <a:schemeClr val="bg1"/>
                  </a:solidFill>
                </a:ln>
                <a:solidFill>
                  <a:srgbClr val="3185A5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</p:txBody>
        </p: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D987"/>
            </a:gs>
            <a:gs pos="72000">
              <a:srgbClr val="6C2E52"/>
            </a:gs>
            <a:gs pos="46000">
              <a:srgbClr val="FCA179"/>
            </a:gs>
            <a:gs pos="97000">
              <a:srgbClr val="362E5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26390" y="1291590"/>
            <a:ext cx="6233795" cy="7558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270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1"/>
          <p:cNvCxnSpPr/>
          <p:nvPr userDrawn="1"/>
        </p:nvCxnSpPr>
        <p:spPr>
          <a:xfrm>
            <a:off x="-634" y="8849936"/>
            <a:ext cx="6861175" cy="0"/>
          </a:xfrm>
          <a:prstGeom prst="line">
            <a:avLst/>
          </a:prstGeom>
          <a:ln w="25400">
            <a:solidFill>
              <a:srgbClr val="6C2E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0" y="0"/>
            <a:ext cx="6859905" cy="1291590"/>
            <a:chOff x="0" y="0"/>
            <a:chExt cx="51020" cy="9606"/>
          </a:xfrm>
        </p:grpSpPr>
        <p:pic>
          <p:nvPicPr>
            <p:cNvPr id="18" name="http://photo-static-api.fotomore.com/creative/vcg/veer/400/new/VCG41N580129004.jpg?uid=386&amp;timestamp=1715072566&amp;sign=32c771df32e8e8f5a5805c19ebecc730" descr="C:/工作文件/10承接业务/2024年/中国工程物理研究院科技信息中心【内容服务】/其他类设计排版/文档排版/会议海报模板/包图网_952802纹理结构科技背景/5ba1ed6007944.jpg5ba1ed6007944"/>
            <p:cNvPicPr>
              <a:picLocks noChangeAspect="1"/>
            </p:cNvPicPr>
            <p:nvPr userDrawn="1"/>
          </p:nvPicPr>
          <p:blipFill>
            <a:blip r:embed="rId12"/>
            <a:srcRect l="-4" t="35316" r="4" b="27100"/>
            <a:stretch>
              <a:fillRect/>
            </a:stretch>
          </p:blipFill>
          <p:spPr>
            <a:xfrm>
              <a:off x="0" y="0"/>
              <a:ext cx="51021" cy="96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938" y="756"/>
              <a:ext cx="45616" cy="80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10000"/>
                </a:lnSpc>
              </a:pPr>
              <a:r>
                <a:rPr lang="en-US" altLang="zh-CN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2024</a:t>
              </a: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年</a:t>
              </a:r>
              <a:endParaRPr lang="zh-CN" altLang="en-US" sz="2800" spc="300">
                <a:ln>
                  <a:solidFill>
                    <a:srgbClr val="3185A5"/>
                  </a:solidFill>
                </a:ln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2800" spc="300">
                  <a:ln>
                    <a:solidFill>
                      <a:srgbClr val="3185A5"/>
                    </a:solidFill>
                  </a:ln>
                  <a:solidFill>
                    <a:schemeClr val="bg1"/>
                  </a:solidFill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第十届</a:t>
              </a:r>
              <a:r>
                <a:rPr lang="zh-CN" altLang="en-US" sz="2800" spc="300">
                  <a:ln w="3175">
                    <a:solidFill>
                      <a:schemeClr val="bg1"/>
                    </a:solidFill>
                  </a:ln>
                  <a:solidFill>
                    <a:srgbClr val="3185A5"/>
                  </a:solidFill>
                  <a:effectLst/>
                  <a:latin typeface="汉仪力量黑简" panose="00020600040101010101" charset="-122"/>
                  <a:ea typeface="汉仪力量黑简" panose="00020600040101010101" charset="-122"/>
                  <a:cs typeface="汉仪力量黑简" panose="00020600040101010101" charset="-122"/>
                  <a:sym typeface="标准粗黑" panose="02000503000000000000" charset="-122"/>
                </a:rPr>
                <a:t>全国高能量密度物理会议</a:t>
              </a:r>
              <a:endParaRPr lang="zh-CN" altLang="en-US" sz="2800" spc="300">
                <a:ln w="3175">
                  <a:solidFill>
                    <a:schemeClr val="bg1"/>
                  </a:solidFill>
                </a:ln>
                <a:solidFill>
                  <a:srgbClr val="3185A5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  <a:sym typeface="标准粗黑" panose="02000503000000000000" charset="-122"/>
              </a:endParaRPr>
            </a:p>
          </p:txBody>
        </p: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6.xml"/><Relationship Id="rId3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0.emf"/><Relationship Id="rId7" Type="http://schemas.openxmlformats.org/officeDocument/2006/relationships/image" Target="../media/image9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tags" Target="../tags/tag9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98.xml"/><Relationship Id="rId1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5"/>
          <p:cNvSpPr>
            <a:spLocks noGrp="1"/>
          </p:cNvSpPr>
          <p:nvPr>
            <p:ph type="ctrTitle" idx="4294967295"/>
          </p:nvPr>
        </p:nvSpPr>
        <p:spPr>
          <a:xfrm>
            <a:off x="414655" y="1571625"/>
            <a:ext cx="2364105" cy="482600"/>
          </a:xfrm>
          <a:prstGeom prst="rect">
            <a:avLst/>
          </a:prstGeom>
          <a:solidFill>
            <a:srgbClr val="3185A5"/>
          </a:solidFill>
        </p:spPr>
        <p:txBody>
          <a:bodyPr anchor="ctr" anchorCtr="0"/>
          <a:p>
            <a:pPr marL="0" indent="0" algn="ctr" fontAlgn="auto">
              <a:lnSpc>
                <a:spcPct val="100000"/>
              </a:lnSpc>
            </a:pPr>
            <a:r>
              <a:rPr lang="zh-CN" altLang="en-US" sz="2200" b="1" spc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海报制作说明</a:t>
            </a:r>
            <a:endParaRPr lang="zh-CN" altLang="en-US" sz="2200" b="1" spc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副标题 2" descr="7b0a202020202262756c6c6574223a20227b5c2263617465676f727949645c223a5c225c222c5c2274656d706c61746549645c223a32303233313336307d220a7d0a"/>
          <p:cNvSpPr>
            <a:spLocks noGrp="1"/>
          </p:cNvSpPr>
          <p:nvPr/>
        </p:nvSpPr>
        <p:spPr>
          <a:xfrm>
            <a:off x="326390" y="2176145"/>
            <a:ext cx="6170295" cy="2736215"/>
          </a:xfrm>
        </p:spPr>
        <p:txBody>
          <a:bodyPr/>
          <a:lstStyle>
            <a:lvl1pPr marL="810260" indent="-810260" algn="l" defTabSz="3239770" rtl="0" eaLnBrk="1" latinLnBrk="0" hangingPunct="1">
              <a:lnSpc>
                <a:spcPct val="90000"/>
              </a:lnSpc>
              <a:spcBef>
                <a:spcPts val="3545"/>
              </a:spcBef>
              <a:buFont typeface="Arial" panose="020B0604020202020204" pitchFamily="34" charset="0"/>
              <a:buChar char="•"/>
              <a:defRPr sz="9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014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8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5003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70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991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8980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0968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52957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49455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69340" indent="-810260" algn="l" defTabSz="3239770" rtl="0" eaLnBrk="1" latinLnBrk="0" hangingPunct="1">
              <a:lnSpc>
                <a:spcPct val="90000"/>
              </a:lnSpc>
              <a:spcBef>
                <a:spcPts val="1770"/>
              </a:spcBef>
              <a:buFont typeface="Arial" panose="020B0604020202020204" pitchFamily="34" charset="0"/>
              <a:buChar char="•"/>
              <a:defRPr sz="6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 algn="l" fontAlgn="auto">
              <a:lnSpc>
                <a:spcPct val="150000"/>
              </a:lnSpc>
              <a:spcBef>
                <a:spcPts val="1200"/>
              </a:spcBef>
              <a:buSzPct val="150000"/>
              <a:buBlip>
                <a:blip r:embed="rId1"/>
              </a:buBlip>
            </a:pP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请按照本文件第二页模板示例制作海报。建议能够以较多的图片配合较少的文字介绍自己的研究成果。</a:t>
            </a:r>
            <a:endParaRPr lang="en-US" altLang="zh-CN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marL="360045" indent="-360045" algn="l" fontAlgn="auto">
              <a:lnSpc>
                <a:spcPct val="150000"/>
              </a:lnSpc>
              <a:spcBef>
                <a:spcPts val="1200"/>
              </a:spcBef>
              <a:buSzPct val="150000"/>
              <a:buBlip>
                <a:blip r:embed="rId1"/>
              </a:buBlip>
            </a:pP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海报尺寸为：高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100cm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，宽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80cm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，海报中的图像应具有较高分辨率以保证打印质量，海报由会务组统一打印制作。发送到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1650845224@qq.com</a:t>
            </a:r>
            <a:endParaRPr lang="zh-CN" altLang="en-US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l" fontAlgn="auto">
              <a:lnSpc>
                <a:spcPct val="100000"/>
              </a:lnSpc>
              <a:spcBef>
                <a:spcPts val="1200"/>
              </a:spcBef>
              <a:buSzPct val="150000"/>
              <a:buNone/>
            </a:pP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联系人：任敏</a:t>
            </a:r>
            <a:r>
              <a:rPr lang="en-US" altLang="zh-CN" sz="1800" b="1" kern="0" spc="100" dirty="0">
                <a:solidFill>
                  <a:schemeClr val="tx1"/>
                </a:solidFill>
                <a:uFillTx/>
                <a:latin typeface="黑体" panose="02010609060101010101" charset="-122"/>
                <a:ea typeface="黑体" panose="02010609060101010101" charset="-122"/>
              </a:rPr>
              <a:t> 13550821372</a:t>
            </a:r>
            <a:endParaRPr lang="en-US" altLang="zh-CN" sz="1800" b="1" kern="0" spc="100" dirty="0"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35610" y="5109210"/>
            <a:ext cx="5981459" cy="481467"/>
            <a:chOff x="3274" y="36596"/>
            <a:chExt cx="43575" cy="3505"/>
          </a:xfrm>
        </p:grpSpPr>
        <p:sp>
          <p:nvSpPr>
            <p:cNvPr id="20" name="文本框 19"/>
            <p:cNvSpPr txBox="1"/>
            <p:nvPr/>
          </p:nvSpPr>
          <p:spPr>
            <a:xfrm>
              <a:off x="5286" y="36596"/>
              <a:ext cx="41563" cy="35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indent="0" fontAlgn="auto">
                <a:lnSpc>
                  <a:spcPct val="100000"/>
                </a:lnSpc>
              </a:pPr>
              <a:r>
                <a:rPr lang="zh-CN" altLang="en-US" sz="2000" b="1" kern="0" spc="-140" dirty="0">
                  <a:solidFill>
                    <a:srgbClr val="FF0000"/>
                  </a:solidFill>
                  <a:uFillTx/>
                  <a:latin typeface="黑体" panose="02010609060101010101" charset="-122"/>
                  <a:ea typeface="黑体" panose="02010609060101010101" charset="-122"/>
                  <a:cs typeface="..黑体UI-韩语" panose="02000000000000000000" pitchFamily="2" charset="-128"/>
                </a:rPr>
                <a:t>海报制作文本规范说明：</a:t>
              </a:r>
              <a:endParaRPr lang="zh-CN" altLang="en-US" sz="2000" b="1" kern="0" spc="-140" dirty="0">
                <a:solidFill>
                  <a:srgbClr val="FF0000"/>
                </a:solidFill>
                <a:uFillTx/>
                <a:latin typeface="黑体" panose="02010609060101010101" charset="-122"/>
                <a:ea typeface="黑体" panose="02010609060101010101" charset="-122"/>
                <a:cs typeface="..黑体UI-韩语" panose="02000000000000000000" pitchFamily="2" charset="-128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274" y="36596"/>
              <a:ext cx="1212" cy="3504"/>
            </a:xfrm>
            <a:prstGeom prst="rect">
              <a:avLst/>
            </a:prstGeom>
            <a:solidFill>
              <a:srgbClr val="3185A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410" y="40069"/>
              <a:ext cx="43246" cy="0"/>
            </a:xfrm>
            <a:prstGeom prst="line">
              <a:avLst/>
            </a:prstGeom>
            <a:ln>
              <a:solidFill>
                <a:srgbClr val="3185A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aphicFrame>
        <p:nvGraphicFramePr>
          <p:cNvPr id="24" name="表格 23"/>
          <p:cNvGraphicFramePr/>
          <p:nvPr>
            <p:custDataLst>
              <p:tags r:id="rId2"/>
            </p:custDataLst>
          </p:nvPr>
        </p:nvGraphicFramePr>
        <p:xfrm>
          <a:off x="647700" y="5683250"/>
          <a:ext cx="5742940" cy="2620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455"/>
                <a:gridCol w="713105"/>
                <a:gridCol w="754380"/>
              </a:tblGrid>
              <a:tr h="44958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标题字体：</a:t>
                      </a: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微软雅黑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70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58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作者字体：仿宋（加粗）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45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单位字体：仿宋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40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2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正文小标题字体：黑体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94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正文字体：楷体</a:t>
                      </a:r>
                      <a:endParaRPr lang="zh-CN" altLang="en-US" sz="1800" b="0" dirty="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字号：</a:t>
                      </a:r>
                      <a:endParaRPr lang="zh-CN" altLang="en-US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28</a:t>
                      </a:r>
                      <a:endParaRPr lang="en-US" altLang="zh-CN" sz="1800" b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 b="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行间距：</a:t>
                      </a:r>
                      <a:r>
                        <a:rPr lang="en-US" altLang="zh-CN" sz="1800" b="0" dirty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1.5</a:t>
                      </a:r>
                      <a:endParaRPr lang="en-US" altLang="zh-CN" sz="1800" b="0" dirty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800" b="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T>
                    <a:lnB w="12700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 descr="王涛海报2121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14052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404495" y="1496060"/>
            <a:ext cx="6064885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论文标题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4495" y="1852295"/>
            <a:ext cx="6064885" cy="245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，作者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0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......</a:t>
            </a:r>
            <a:endParaRPr lang="en-US" altLang="zh-CN" sz="10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0210" y="2090420"/>
            <a:ext cx="6064885" cy="229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（单位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1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，单位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2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，</a:t>
            </a:r>
            <a:r>
              <a:rPr lang="en-US" altLang="zh-CN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......</a:t>
            </a:r>
            <a:r>
              <a:rPr lang="zh-CN" altLang="en-US" sz="900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）</a:t>
            </a:r>
            <a:endParaRPr lang="zh-CN" altLang="en-US" sz="900" dirty="0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429260" y="2444750"/>
            <a:ext cx="1943962" cy="2346973"/>
            <a:chOff x="2976" y="17320"/>
            <a:chExt cx="14536" cy="17929"/>
          </a:xfrm>
        </p:grpSpPr>
        <p:sp>
          <p:nvSpPr>
            <p:cNvPr id="5" name="矩形 4"/>
            <p:cNvSpPr/>
            <p:nvPr/>
          </p:nvSpPr>
          <p:spPr>
            <a:xfrm>
              <a:off x="2976" y="17320"/>
              <a:ext cx="14536" cy="1792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275" y="17543"/>
              <a:ext cx="13205" cy="2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引言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0">
            <a:off x="429260" y="4834890"/>
            <a:ext cx="2066290" cy="958850"/>
            <a:chOff x="585281" y="13399802"/>
            <a:chExt cx="9804831" cy="4979640"/>
          </a:xfrm>
        </p:grpSpPr>
        <p:sp>
          <p:nvSpPr>
            <p:cNvPr id="19" name="文本框 18"/>
            <p:cNvSpPr txBox="1"/>
            <p:nvPr/>
          </p:nvSpPr>
          <p:spPr>
            <a:xfrm>
              <a:off x="585281" y="17634699"/>
              <a:ext cx="9801818" cy="7447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图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1. ............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(a)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.........</a:t>
              </a:r>
              <a:r>
                <a:rPr lang="en-US" altLang="zh-CN" sz="7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[1]</a:t>
              </a:r>
              <a:r>
                <a:rPr lang="zh-CN" altLang="en-US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(b) ..........</a:t>
              </a:r>
              <a:r>
                <a:rPr lang="en-US" altLang="zh-CN" sz="7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[2]</a:t>
              </a:r>
              <a:endParaRPr lang="en-US" altLang="zh-CN" sz="7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06994" y="13491893"/>
              <a:ext cx="4780105" cy="3528000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5110" y="16928421"/>
              <a:ext cx="4429349" cy="606791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p>
              <a:pPr indent="0" algn="ctr" fontAlgn="auto"/>
              <a:r>
                <a: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US" altLang="zh-CN" sz="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5945697" y="16826190"/>
              <a:ext cx="4444415" cy="893697"/>
            </a:xfrm>
            <a:prstGeom prst="rect">
              <a:avLst/>
            </a:prstGeom>
            <a:noFill/>
          </p:spPr>
          <p:txBody>
            <a:bodyPr wrap="square" tIns="0" bIns="0" rtlCol="0" anchor="ctr" anchorCtr="0">
              <a:noAutofit/>
            </a:bodyPr>
            <a:p>
              <a:pPr lvl="0" algn="ctr">
                <a:buClrTx/>
                <a:buSzTx/>
                <a:buFontTx/>
              </a:pPr>
              <a:r>
                <a: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(b)</a:t>
              </a:r>
              <a:endParaRPr lang="en-US" altLang="zh-CN" sz="7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81" y="13399802"/>
              <a:ext cx="5021712" cy="3610788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60" y="4818380"/>
            <a:ext cx="1819275" cy="10439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429260" y="8511540"/>
            <a:ext cx="6064885" cy="3067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/>
            <a:r>
              <a:rPr lang="zh-CN" altLang="en-US" sz="1400" b="1" dirty="0"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作者姓名：邮箱，电话。</a:t>
            </a:r>
            <a:endParaRPr lang="zh-CN" altLang="en-US" sz="1400" b="1" baseline="30000" dirty="0"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1955" y="2307590"/>
            <a:ext cx="6097905" cy="40005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"/>
          </a:p>
        </p:txBody>
      </p:sp>
      <p:grpSp>
        <p:nvGrpSpPr>
          <p:cNvPr id="13" name="组合 12"/>
          <p:cNvGrpSpPr/>
          <p:nvPr/>
        </p:nvGrpSpPr>
        <p:grpSpPr>
          <a:xfrm rot="0">
            <a:off x="-3251200" y="5469890"/>
            <a:ext cx="2943225" cy="761365"/>
            <a:chOff x="26660" y="17290"/>
            <a:chExt cx="22008" cy="5816"/>
          </a:xfrm>
        </p:grpSpPr>
        <p:sp>
          <p:nvSpPr>
            <p:cNvPr id="14" name="矩形 13"/>
            <p:cNvSpPr/>
            <p:nvPr/>
          </p:nvSpPr>
          <p:spPr>
            <a:xfrm>
              <a:off x="26660" y="17290"/>
              <a:ext cx="22008" cy="5816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6899" y="17927"/>
              <a:ext cx="21536" cy="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rot="0">
            <a:off x="429260" y="7104380"/>
            <a:ext cx="2943225" cy="1144270"/>
            <a:chOff x="2976" y="17320"/>
            <a:chExt cx="22010" cy="8740"/>
          </a:xfrm>
        </p:grpSpPr>
        <p:sp>
          <p:nvSpPr>
            <p:cNvPr id="31" name="矩形 30"/>
            <p:cNvSpPr/>
            <p:nvPr/>
          </p:nvSpPr>
          <p:spPr>
            <a:xfrm>
              <a:off x="2976" y="17320"/>
              <a:ext cx="22010" cy="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276" y="17545"/>
              <a:ext cx="20543" cy="2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结论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1778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 rot="0">
            <a:off x="3515995" y="7104380"/>
            <a:ext cx="2943225" cy="1144270"/>
            <a:chOff x="2976" y="17320"/>
            <a:chExt cx="22008" cy="8740"/>
          </a:xfrm>
        </p:grpSpPr>
        <p:sp>
          <p:nvSpPr>
            <p:cNvPr id="47" name="矩形 46"/>
            <p:cNvSpPr/>
            <p:nvPr/>
          </p:nvSpPr>
          <p:spPr>
            <a:xfrm>
              <a:off x="2976" y="17320"/>
              <a:ext cx="22008" cy="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3276" y="17545"/>
              <a:ext cx="20543" cy="4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700" b="1" dirty="0"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主要参考文献</a:t>
              </a:r>
              <a:endParaRPr lang="en-US" altLang="zh-CN" sz="700" b="1" dirty="0"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[1]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[2]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25000"/>
                </a:lnSpc>
              </a:pPr>
              <a:r>
                <a:rPr lang="en-US" altLang="zh-CN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[3].</a:t>
              </a:r>
              <a:endParaRPr lang="en-US" altLang="zh-CN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0">
            <a:off x="2486660" y="3469640"/>
            <a:ext cx="1943962" cy="2322143"/>
            <a:chOff x="26660" y="17290"/>
            <a:chExt cx="14536" cy="17735"/>
          </a:xfrm>
        </p:grpSpPr>
        <p:sp>
          <p:nvSpPr>
            <p:cNvPr id="35" name="矩形 34"/>
            <p:cNvSpPr/>
            <p:nvPr/>
          </p:nvSpPr>
          <p:spPr>
            <a:xfrm>
              <a:off x="26660" y="17290"/>
              <a:ext cx="14536" cy="1773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6897" y="17925"/>
              <a:ext cx="13138" cy="2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0">
            <a:off x="4515485" y="5913755"/>
            <a:ext cx="1943962" cy="1035046"/>
            <a:chOff x="26660" y="17290"/>
            <a:chExt cx="14536" cy="7905"/>
          </a:xfrm>
        </p:grpSpPr>
        <p:sp>
          <p:nvSpPr>
            <p:cNvPr id="3" name="矩形 2"/>
            <p:cNvSpPr/>
            <p:nvPr/>
          </p:nvSpPr>
          <p:spPr>
            <a:xfrm>
              <a:off x="26660" y="17290"/>
              <a:ext cx="14536" cy="790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6897" y="17925"/>
              <a:ext cx="13081" cy="1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2394363" y="5947410"/>
            <a:ext cx="2169160" cy="946834"/>
            <a:chOff x="11105934" y="18205765"/>
            <a:chExt cx="10010274" cy="4367711"/>
          </a:xfrm>
        </p:grpSpPr>
        <p:pic>
          <p:nvPicPr>
            <p:cNvPr id="30" name="图片 2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961932" y="18210767"/>
              <a:ext cx="4856400" cy="2883600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11105934" y="18205765"/>
              <a:ext cx="10010274" cy="4367711"/>
              <a:chOff x="11105934" y="18205765"/>
              <a:chExt cx="10010274" cy="4367711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11105934" y="20871594"/>
                <a:ext cx="10010274" cy="1701882"/>
                <a:chOff x="16466522" y="33978034"/>
                <a:chExt cx="13884319" cy="2092641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16466522" y="34943313"/>
                  <a:ext cx="13884319" cy="11273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zh-CN" altLang="en-US" sz="7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图</a:t>
                  </a:r>
                  <a:r>
                    <a:rPr lang="en-US" altLang="zh-CN" sz="700" dirty="0">
                      <a:latin typeface="Times New Roman" panose="02020603050405020304" pitchFamily="18" charset="0"/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4. .......................................(a)...........(b)............</a:t>
                  </a:r>
                  <a:endPara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8901155" y="33978034"/>
                  <a:ext cx="3130690" cy="7685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(a)</a:t>
                  </a: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25790362" y="33993279"/>
                  <a:ext cx="1739898" cy="780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p>
                  <a:pPr algn="ctr"/>
                  <a:r>
                    <a:rPr lang="en-US" altLang="zh-CN" sz="7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(b)</a:t>
                  </a:r>
                  <a:endPara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4" name="图片 2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26374" y="18205765"/>
                <a:ext cx="4856400" cy="2883600"/>
              </a:xfrm>
              <a:prstGeom prst="rect">
                <a:avLst/>
              </a:prstGeom>
            </p:spPr>
          </p:pic>
        </p:grpSp>
      </p:grpSp>
      <p:grpSp>
        <p:nvGrpSpPr>
          <p:cNvPr id="15" name="组合 14"/>
          <p:cNvGrpSpPr/>
          <p:nvPr/>
        </p:nvGrpSpPr>
        <p:grpSpPr>
          <a:xfrm rot="0">
            <a:off x="2378075" y="2462530"/>
            <a:ext cx="2172335" cy="851440"/>
            <a:chOff x="309749" y="21438732"/>
            <a:chExt cx="11096807" cy="4440768"/>
          </a:xfrm>
        </p:grpSpPr>
        <p:grpSp>
          <p:nvGrpSpPr>
            <p:cNvPr id="26" name="组合 25"/>
            <p:cNvGrpSpPr/>
            <p:nvPr/>
          </p:nvGrpSpPr>
          <p:grpSpPr>
            <a:xfrm>
              <a:off x="309749" y="24246731"/>
              <a:ext cx="11096807" cy="1632769"/>
              <a:chOff x="303153" y="23864745"/>
              <a:chExt cx="11096807" cy="1632769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2003756" y="23864745"/>
                <a:ext cx="2284055" cy="77831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</a:t>
                </a:r>
                <a:endPara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6827408" y="23864745"/>
                <a:ext cx="2247872" cy="7367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en-US" altLang="zh-CN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</a:t>
                </a:r>
                <a:endParaRPr lang="en-US" altLang="zh-CN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303153" y="24460888"/>
                <a:ext cx="11096807" cy="103662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图</a:t>
                </a:r>
                <a:r>
                  <a: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2. .........................</a:t>
                </a:r>
                <a:r>
                  <a:rPr lang="zh-CN" altLang="en-US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7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(a) .....................(b) .....................</a:t>
                </a:r>
                <a:endParaRPr lang="en-US" altLang="zh-CN" sz="7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252" y="21438732"/>
              <a:ext cx="4577313" cy="280800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6266" y="21438732"/>
              <a:ext cx="5163263" cy="2808000"/>
            </a:xfrm>
            <a:prstGeom prst="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 rot="0">
            <a:off x="4521200" y="2444750"/>
            <a:ext cx="1943962" cy="2322143"/>
            <a:chOff x="26660" y="17290"/>
            <a:chExt cx="14536" cy="17735"/>
          </a:xfrm>
        </p:grpSpPr>
        <p:sp>
          <p:nvSpPr>
            <p:cNvPr id="52" name="矩形 51"/>
            <p:cNvSpPr/>
            <p:nvPr/>
          </p:nvSpPr>
          <p:spPr>
            <a:xfrm>
              <a:off x="26660" y="17290"/>
              <a:ext cx="14536" cy="1773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6897" y="17925"/>
              <a:ext cx="13138" cy="20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 rot="0">
            <a:off x="469265" y="5913755"/>
            <a:ext cx="1943962" cy="1035046"/>
            <a:chOff x="26660" y="17290"/>
            <a:chExt cx="14536" cy="7905"/>
          </a:xfrm>
        </p:grpSpPr>
        <p:sp>
          <p:nvSpPr>
            <p:cNvPr id="62" name="矩形 61"/>
            <p:cNvSpPr/>
            <p:nvPr/>
          </p:nvSpPr>
          <p:spPr>
            <a:xfrm>
              <a:off x="26660" y="17290"/>
              <a:ext cx="14536" cy="790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6897" y="17925"/>
              <a:ext cx="13081" cy="12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indent="177800" algn="just">
                <a:lnSpc>
                  <a:spcPct val="150000"/>
                </a:lnSpc>
                <a:buClrTx/>
                <a:buSzTx/>
                <a:buFontTx/>
                <a:extLst>
                  <a:ext uri="{35155182-B16C-46BC-9424-99874614C6A1}">
                    <wpsdc:indentchars xmlns:wpsdc="http://www.wps.cn/officeDocument/2017/drawingmlCustomData" val="200" checksum="3373521373"/>
                  </a:ext>
                </a:extLst>
              </a:pPr>
              <a:r>
                <a:rPr lang="zh-CN" altLang="en-US" sz="7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正文</a:t>
              </a:r>
              <a:endParaRPr lang="zh-CN" altLang="en-US" sz="7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7" name="图片 16" descr="王涛海报21212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45"/>
            <a:ext cx="6858000" cy="140525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5.xml><?xml version="1.0" encoding="utf-8"?>
<p:tagLst xmlns:p="http://schemas.openxmlformats.org/presentationml/2006/main">
  <p:tag name="TABLE_ENDDRAG_ORIGIN_RECT" val="452*206"/>
  <p:tag name="TABLE_ENDDRAG_RECT" val="51*431*452*206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commondata" val="eyJoZGlkIjoiODc3NWI5YWQ0ZTk5ZjhhNjdmNzEwYTYxYjAwMmQ2NmE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WPS 演示</Application>
  <PresentationFormat>宽屏</PresentationFormat>
  <Paragraphs>87</Paragraphs>
  <Slides>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</vt:i4>
      </vt:variant>
    </vt:vector>
  </HeadingPairs>
  <TitlesOfParts>
    <vt:vector size="18" baseType="lpstr">
      <vt:lpstr>Arial</vt:lpstr>
      <vt:lpstr>宋体</vt:lpstr>
      <vt:lpstr>Wingdings</vt:lpstr>
      <vt:lpstr>汉仪力量黑简</vt:lpstr>
      <vt:lpstr>黑体</vt:lpstr>
      <vt:lpstr>标准粗黑</vt:lpstr>
      <vt:lpstr>Wingdings</vt:lpstr>
      <vt:lpstr>微软雅黑</vt:lpstr>
      <vt:lpstr>..黑体UI-韩语</vt:lpstr>
      <vt:lpstr>仿宋</vt:lpstr>
      <vt:lpstr>Times New Roman</vt:lpstr>
      <vt:lpstr>楷体</vt:lpstr>
      <vt:lpstr>Arial Unicode MS</vt:lpstr>
      <vt:lpstr>Calibri</vt:lpstr>
      <vt:lpstr>WPS</vt:lpstr>
      <vt:lpstr>1_WPS</vt:lpstr>
      <vt:lpstr>海报制作说明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161</cp:revision>
  <dcterms:created xsi:type="dcterms:W3CDTF">2019-06-19T02:08:00Z</dcterms:created>
  <dcterms:modified xsi:type="dcterms:W3CDTF">2025-03-28T08:06:04Z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EA1E0030B7E6444B865008149F60A852_13</vt:lpwstr>
  </property>
</Properties>
</file>