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28800425" cy="43200638"/>
  <p:notesSz cx="6858000" cy="9144000"/>
  <p:defaultTextStyle>
    <a:defPPr>
      <a:defRPr lang="zh-CN"/>
    </a:defPPr>
    <a:lvl1pPr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055800" indent="-1620454"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113112" indent="-3242420"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170423" indent="-4864385"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227735" indent="-6486351"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176729" algn="l" defTabSz="870692" rtl="0" eaLnBrk="1" latinLnBrk="0" hangingPunct="1"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612075" algn="l" defTabSz="870692" rtl="0" eaLnBrk="1" latinLnBrk="0" hangingPunct="1"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047421" algn="l" defTabSz="870692" rtl="0" eaLnBrk="1" latinLnBrk="0" hangingPunct="1"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482767" algn="l" defTabSz="870692" rtl="0" eaLnBrk="1" latinLnBrk="0" hangingPunct="1"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>
        <p:scale>
          <a:sx n="25" d="100"/>
          <a:sy n="25" d="100"/>
        </p:scale>
        <p:origin x="-972" y="210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9B8460-004C-4042-BFB5-AF9332FFDA57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CD2D-6B56-48DF-ADA9-25EA74501A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1159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6C39E-B81F-49D1-87D1-041772403E56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4407-B9FB-4BEA-A50D-0E9CD22A853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981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DCBE67-EF32-4AC1-AEC4-100371E08523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1251-900F-45AE-AEFE-D082FB3A28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04952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2664" y="6042090"/>
            <a:ext cx="28803091" cy="371585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lIns="417588" tIns="208794" rIns="417588" bIns="208794"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11"/>
          <p:cNvCxnSpPr/>
          <p:nvPr userDrawn="1"/>
        </p:nvCxnSpPr>
        <p:spPr>
          <a:xfrm>
            <a:off x="-2659" y="41403333"/>
            <a:ext cx="28813758" cy="0"/>
          </a:xfrm>
          <a:prstGeom prst="line">
            <a:avLst/>
          </a:prstGeom>
          <a:ln w="25400">
            <a:solidFill>
              <a:srgbClr val="6C2E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F0DBAC-A57B-4852-B4D1-B6F4D693D209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5B9-DBC6-45E9-B0DD-C44AD5804C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9930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33D52-D632-4A8A-93FB-618181CB28FB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E8F0-5057-467C-870C-84BA34FDED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4771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63FD6F-8F95-4021-B6CF-94772CA74DAF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D51-8180-449A-AD0F-8D13B835E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8984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2A2804-9345-44A7-9290-E2D1CDC5748B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1D73-B821-48EC-9D28-2819014BEF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2890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CD621-706F-410A-9C14-896213707368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F499-A327-420F-BE0A-85763DD6054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93910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195DCC-9F63-4FAA-8CBA-C4A7E2FF0E97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61873-0A1E-4A96-B4D9-1C013849D40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1995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F11DF-DD65-47FC-9342-80A436A9FC36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6D7A-B95F-43D2-A4F5-A7006B0ED4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815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36AF34-6D3A-4DFC-9155-9A5B76716519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96FD-B073-4F22-B633-FF1EB04F62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400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DCBE67-EF32-4AC1-AEC4-100371E08523}" type="datetimeFigureOut">
              <a:rPr lang="zh-CN" altLang="en-US" smtClean="0"/>
              <a:pPr>
                <a:defRPr/>
              </a:pPr>
              <a:t>2025/4/16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D1251-900F-45AE-AEFE-D082FB3A28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8975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标题 15"/>
          <p:cNvSpPr>
            <a:spLocks noGrp="1"/>
          </p:cNvSpPr>
          <p:nvPr>
            <p:ph type="ctrTitle" idx="4294967295"/>
          </p:nvPr>
        </p:nvSpPr>
        <p:spPr>
          <a:xfrm>
            <a:off x="1741361" y="7425110"/>
            <a:ext cx="9928147" cy="2280033"/>
          </a:xfrm>
          <a:prstGeom prst="rect">
            <a:avLst/>
          </a:prstGeom>
          <a:solidFill>
            <a:srgbClr val="3185A5"/>
          </a:solidFill>
        </p:spPr>
        <p:txBody>
          <a:bodyPr anchor="ctr" anchorCtr="0"/>
          <a:lstStyle/>
          <a:p>
            <a:pPr fontAlgn="auto"/>
            <a:r>
              <a:rPr lang="zh-CN" altLang="en-US" sz="10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海报制作说明</a:t>
            </a:r>
          </a:p>
        </p:txBody>
      </p:sp>
      <p:sp>
        <p:nvSpPr>
          <p:cNvPr id="18" name="副标题 2" descr="7b0a202020202262756c6c6574223a20227b5c2263617465676f727949645c223a5c225c222c5c2274656d706c61746549645c223a32303233313336307d220a7d0a"/>
          <p:cNvSpPr>
            <a:spLocks noGrp="1"/>
          </p:cNvSpPr>
          <p:nvPr/>
        </p:nvSpPr>
        <p:spPr>
          <a:xfrm>
            <a:off x="1510780" y="10367071"/>
            <a:ext cx="26570952" cy="12927191"/>
          </a:xfrm>
        </p:spPr>
        <p:txBody>
          <a:bodyPr lIns="417588" tIns="208794" rIns="417588" bIns="208794"/>
          <a:lstStyle>
            <a:lvl1pPr marL="810260" indent="-810260" algn="l" defTabSz="3239770" rtl="0" eaLnBrk="1" latinLnBrk="0" hangingPunct="1">
              <a:lnSpc>
                <a:spcPct val="90000"/>
              </a:lnSpc>
              <a:spcBef>
                <a:spcPts val="3545"/>
              </a:spcBef>
              <a:buFont typeface="Arial" panose="020B0604020202020204" pitchFamily="34" charset="0"/>
              <a:buChar char="•"/>
              <a:defRPr sz="9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0145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85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50030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70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915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800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685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570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455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340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44254" indent="-1644254" fontAlgn="auto">
              <a:lnSpc>
                <a:spcPct val="150000"/>
              </a:lnSpc>
              <a:spcBef>
                <a:spcPts val="5480"/>
              </a:spcBef>
              <a:buSzPct val="150000"/>
              <a:buBlip>
                <a:blip r:embed="rId4"/>
              </a:buBlip>
            </a:pPr>
            <a:r>
              <a:rPr lang="zh-CN" altLang="en-US" sz="8000" b="1" kern="0" spc="457" dirty="0">
                <a:latin typeface="黑体" panose="02010609060101010101" charset="-122"/>
                <a:ea typeface="黑体" panose="02010609060101010101" charset="-122"/>
              </a:rPr>
              <a:t>请按照本文件第二页模板示例制作海报。建议能够以较多的图片配合较少的文字介绍自己的研究成果。</a:t>
            </a:r>
            <a:endParaRPr lang="en-US" altLang="zh-CN" sz="8000" b="1" kern="0" spc="457" dirty="0">
              <a:latin typeface="黑体" panose="02010609060101010101" charset="-122"/>
              <a:ea typeface="黑体" panose="02010609060101010101" charset="-122"/>
            </a:endParaRPr>
          </a:p>
          <a:p>
            <a:pPr marL="1644254" indent="-1644254">
              <a:lnSpc>
                <a:spcPct val="150000"/>
              </a:lnSpc>
              <a:spcBef>
                <a:spcPts val="5480"/>
              </a:spcBef>
              <a:buSzPct val="150000"/>
              <a:buBlip>
                <a:blip r:embed="rId4"/>
              </a:buBlip>
            </a:pPr>
            <a:r>
              <a:rPr lang="zh-CN" altLang="en-US" sz="8000" b="1" kern="0" spc="457" dirty="0">
                <a:latin typeface="黑体" panose="02010609060101010101" charset="-122"/>
                <a:ea typeface="黑体" panose="02010609060101010101" charset="-122"/>
              </a:rPr>
              <a:t>海报尺寸为：高</a:t>
            </a:r>
            <a:r>
              <a:rPr lang="en-US" altLang="zh-CN" sz="8000" b="1" kern="0" spc="457" dirty="0">
                <a:latin typeface="黑体" panose="02010609060101010101" charset="-122"/>
                <a:ea typeface="黑体" panose="02010609060101010101" charset="-122"/>
              </a:rPr>
              <a:t>100cm</a:t>
            </a:r>
            <a:r>
              <a:rPr lang="zh-CN" altLang="en-US" sz="8000" b="1" kern="0" spc="457" dirty="0">
                <a:latin typeface="黑体" panose="02010609060101010101" charset="-122"/>
                <a:ea typeface="黑体" panose="02010609060101010101" charset="-122"/>
              </a:rPr>
              <a:t>，宽</a:t>
            </a:r>
            <a:r>
              <a:rPr lang="en-US" altLang="zh-CN" sz="8000" b="1" kern="0" spc="457" dirty="0">
                <a:latin typeface="黑体" panose="02010609060101010101" charset="-122"/>
                <a:ea typeface="黑体" panose="02010609060101010101" charset="-122"/>
              </a:rPr>
              <a:t>80cm</a:t>
            </a:r>
            <a:r>
              <a:rPr lang="zh-CN" altLang="en-US" sz="8000" b="1" kern="0" spc="457" dirty="0">
                <a:latin typeface="黑体" panose="02010609060101010101" charset="-122"/>
                <a:ea typeface="黑体" panose="02010609060101010101" charset="-122"/>
              </a:rPr>
              <a:t>，海报中的图像应具有较高分辨率以保证打印质量，海报由会务组统一打印制作</a:t>
            </a:r>
            <a:r>
              <a:rPr lang="zh-CN" altLang="en-US" sz="8000" b="1" kern="0" spc="457" dirty="0" smtClean="0"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en-US" altLang="zh-CN" sz="8000" b="1" kern="0" spc="457" dirty="0" smtClean="0">
              <a:latin typeface="黑体" panose="02010609060101010101" charset="-122"/>
              <a:ea typeface="黑体" panose="02010609060101010101" charset="-122"/>
            </a:endParaRPr>
          </a:p>
          <a:p>
            <a:pPr marL="1644254" indent="-1644254">
              <a:lnSpc>
                <a:spcPct val="150000"/>
              </a:lnSpc>
              <a:spcBef>
                <a:spcPts val="5480"/>
              </a:spcBef>
              <a:buSzPct val="150000"/>
              <a:buBlip>
                <a:blip r:embed="rId4"/>
              </a:buBlip>
            </a:pPr>
            <a:r>
              <a:rPr lang="zh-CN" altLang="en-US" sz="8000" b="1" kern="0" spc="457" dirty="0" smtClean="0">
                <a:latin typeface="黑体" panose="02010609060101010101" charset="-122"/>
                <a:ea typeface="黑体" panose="02010609060101010101" charset="-122"/>
              </a:rPr>
              <a:t>务</a:t>
            </a:r>
            <a:r>
              <a:rPr lang="zh-CN" altLang="en-US" sz="8000" b="1" kern="0" spc="457" dirty="0" smtClean="0">
                <a:latin typeface="黑体" panose="02010609060101010101" charset="-122"/>
                <a:ea typeface="黑体" panose="02010609060101010101" charset="-122"/>
              </a:rPr>
              <a:t>必</a:t>
            </a:r>
            <a:r>
              <a:rPr lang="en-US" altLang="zh-CN" sz="8000" b="1" kern="0" spc="457" dirty="0" smtClean="0">
                <a:latin typeface="黑体" panose="02010609060101010101" charset="-122"/>
                <a:ea typeface="黑体" panose="02010609060101010101" charset="-122"/>
              </a:rPr>
              <a:t>25</a:t>
            </a:r>
            <a:r>
              <a:rPr lang="zh-CN" altLang="en-US" sz="8000" b="1" kern="0" spc="457" dirty="0" smtClean="0">
                <a:latin typeface="黑体" panose="02010609060101010101" charset="-122"/>
                <a:ea typeface="黑体" panose="02010609060101010101" charset="-122"/>
              </a:rPr>
              <a:t>日前发</a:t>
            </a:r>
            <a:r>
              <a:rPr lang="zh-CN" altLang="en-US" sz="8000" b="1" kern="0" spc="457" dirty="0">
                <a:latin typeface="黑体" panose="02010609060101010101" charset="-122"/>
                <a:ea typeface="黑体" panose="02010609060101010101" charset="-122"/>
              </a:rPr>
              <a:t>送</a:t>
            </a:r>
            <a:r>
              <a:rPr lang="zh-CN" altLang="en-US" sz="8000" b="1" kern="0" spc="457" dirty="0" smtClean="0">
                <a:latin typeface="黑体" panose="02010609060101010101" charset="-122"/>
                <a:ea typeface="黑体" panose="02010609060101010101" charset="-122"/>
              </a:rPr>
              <a:t>到</a:t>
            </a:r>
            <a:r>
              <a:rPr lang="en-US" altLang="zh-CN" sz="8000" b="1" kern="0" spc="457" dirty="0" smtClean="0">
                <a:latin typeface="黑体" panose="02010609060101010101" charset="-122"/>
                <a:ea typeface="黑体" panose="02010609060101010101" charset="-122"/>
              </a:rPr>
              <a:t>ceme2025@163.com</a:t>
            </a:r>
            <a:endParaRPr lang="en-US" altLang="zh-CN" sz="8000" b="1" kern="0" spc="457" dirty="0"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2" name="组合 18"/>
          <p:cNvGrpSpPr/>
          <p:nvPr/>
        </p:nvGrpSpPr>
        <p:grpSpPr>
          <a:xfrm>
            <a:off x="1829363" y="24138359"/>
            <a:ext cx="25119359" cy="2274681"/>
            <a:chOff x="3274" y="36596"/>
            <a:chExt cx="43575" cy="3505"/>
          </a:xfrm>
        </p:grpSpPr>
        <p:sp>
          <p:nvSpPr>
            <p:cNvPr id="20" name="文本框 19"/>
            <p:cNvSpPr txBox="1"/>
            <p:nvPr/>
          </p:nvSpPr>
          <p:spPr>
            <a:xfrm>
              <a:off x="5286" y="36596"/>
              <a:ext cx="41563" cy="35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0">
              <a:noAutofit/>
            </a:bodyPr>
            <a:lstStyle/>
            <a:p>
              <a:pPr fontAlgn="auto"/>
              <a:r>
                <a:rPr lang="zh-CN" altLang="en-US" sz="9100" b="1" kern="0" spc="-639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..黑体UI-韩语" panose="02000000000000000000" pitchFamily="2" charset="-128"/>
                </a:rPr>
                <a:t>海报制作文本规范说明：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3274" y="36596"/>
              <a:ext cx="1212" cy="3504"/>
            </a:xfrm>
            <a:prstGeom prst="rect">
              <a:avLst/>
            </a:prstGeom>
            <a:solidFill>
              <a:srgbClr val="3185A5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3410" y="40069"/>
              <a:ext cx="43246" cy="0"/>
            </a:xfrm>
            <a:prstGeom prst="line">
              <a:avLst/>
            </a:prstGeom>
            <a:ln>
              <a:solidFill>
                <a:srgbClr val="3185A5"/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  <p:graphicFrame>
        <p:nvGraphicFramePr>
          <p:cNvPr id="24" name="表格 23"/>
          <p:cNvGraphicFramePr/>
          <p:nvPr>
            <p:custDataLst>
              <p:tags r:id="rId2"/>
            </p:custDataLst>
          </p:nvPr>
        </p:nvGraphicFramePr>
        <p:xfrm>
          <a:off x="2720040" y="26850397"/>
          <a:ext cx="24117688" cy="12378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4932"/>
                <a:gridCol w="2994710"/>
                <a:gridCol w="3168046"/>
              </a:tblGrid>
              <a:tr h="2124031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5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标题字体：</a:t>
                      </a:r>
                      <a:r>
                        <a:rPr lang="zh-CN" altLang="en-US" sz="85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微软雅黑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70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500" b="0" dirty="0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作者字体：仿宋（加粗）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45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00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500" b="0" dirty="0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单位字体：仿宋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40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03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500" b="0" dirty="0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正文小标题字体：黑体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28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10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500" b="0" dirty="0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正文字体：楷体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28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0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500" b="0" dirty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行间距：</a:t>
                      </a:r>
                      <a:r>
                        <a:rPr lang="en-US" altLang="zh-CN" sz="8500" b="0" dirty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1.5</a:t>
                      </a: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85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85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384006" marR="384006" marT="216003" marB="216003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8800425" cy="6691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4632187" y="5204394"/>
            <a:ext cx="13953601" cy="3661287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9998" tIns="69999" rIns="139998" bIns="69999" anchor="ctr"/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7555"/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118944" y="5204394"/>
            <a:ext cx="13954723" cy="3668431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9998" tIns="69999" rIns="139998" bIns="69999" anchor="ctr"/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7555"/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691368" y="10084100"/>
            <a:ext cx="13066860" cy="1827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2212378" y="28989494"/>
            <a:ext cx="8265378" cy="12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7555" b="1" dirty="0"/>
              <a:t> 方法</a:t>
            </a:r>
            <a:endParaRPr lang="en-US" altLang="zh-CN" sz="7555" b="1" dirty="0"/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5170594" y="26125254"/>
            <a:ext cx="11829451" cy="12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7555" b="1" dirty="0"/>
              <a:t> 结论</a:t>
            </a:r>
            <a:endParaRPr lang="en-US" altLang="zh-CN" sz="7555" b="1" dirty="0"/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118944" y="301323"/>
            <a:ext cx="28466845" cy="4599667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79995" tIns="39996" rIns="79995" bIns="39996" anchor="ctr"/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7555">
              <a:solidFill>
                <a:schemeClr val="bg1"/>
              </a:solidFill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2223723" y="855673"/>
            <a:ext cx="24633873" cy="3390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11021" b="1" dirty="0"/>
              <a:t>论文题目</a:t>
            </a:r>
            <a:endParaRPr lang="en-US" altLang="zh-CN" sz="11021" b="1" dirty="0"/>
          </a:p>
          <a:p>
            <a:pPr algn="ctr"/>
            <a:r>
              <a:rPr lang="zh-CN" altLang="en-US" sz="6933" b="1" dirty="0"/>
              <a:t>作者</a:t>
            </a:r>
            <a:r>
              <a:rPr lang="en-US" altLang="zh-CN" sz="6933" b="1" dirty="0"/>
              <a:t>1</a:t>
            </a:r>
            <a:r>
              <a:rPr lang="zh-CN" altLang="en-US" sz="6933" b="1" dirty="0"/>
              <a:t>，作者</a:t>
            </a:r>
            <a:r>
              <a:rPr lang="en-US" altLang="zh-CN" sz="6933" b="1" dirty="0"/>
              <a:t>2</a:t>
            </a:r>
            <a:r>
              <a:rPr lang="zh-CN" altLang="en-US" sz="6933" b="1" dirty="0"/>
              <a:t>，作者</a:t>
            </a:r>
            <a:r>
              <a:rPr lang="en-US" altLang="zh-CN" sz="6933" b="1" dirty="0" smtClean="0"/>
              <a:t>3</a:t>
            </a:r>
            <a:endParaRPr lang="en-US" altLang="zh-CN" sz="6933" b="1" dirty="0"/>
          </a:p>
          <a:p>
            <a:pPr algn="ctr"/>
            <a:r>
              <a:rPr lang="zh-CN" altLang="en-US" sz="3555" b="1" i="1" dirty="0"/>
              <a:t>单位名称，城市，省份邮编</a:t>
            </a:r>
            <a:endParaRPr lang="en-US" altLang="zh-CN" sz="6933" dirty="0"/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15438676" y="18427081"/>
            <a:ext cx="5450522" cy="95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5688" b="1" i="1" dirty="0"/>
              <a:t> 图</a:t>
            </a:r>
            <a:r>
              <a:rPr lang="en-US" altLang="zh-CN" sz="5688" b="1" i="1" dirty="0"/>
              <a:t> 1</a:t>
            </a:r>
          </a:p>
        </p:txBody>
      </p:sp>
      <p:sp>
        <p:nvSpPr>
          <p:cNvPr id="2059" name="Text Box 25"/>
          <p:cNvSpPr txBox="1">
            <a:spLocks noChangeArrowheads="1"/>
          </p:cNvSpPr>
          <p:nvPr/>
        </p:nvSpPr>
        <p:spPr bwMode="auto">
          <a:xfrm>
            <a:off x="22056057" y="18396040"/>
            <a:ext cx="5450522" cy="95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5688" b="1" i="1" dirty="0"/>
              <a:t> 图</a:t>
            </a:r>
            <a:r>
              <a:rPr lang="en-US" altLang="zh-CN" sz="5688" b="1" i="1" dirty="0"/>
              <a:t>2</a:t>
            </a:r>
          </a:p>
        </p:txBody>
      </p:sp>
      <p:sp>
        <p:nvSpPr>
          <p:cNvPr id="2060" name="AutoShape 26"/>
          <p:cNvSpPr>
            <a:spLocks noChangeArrowheads="1"/>
          </p:cNvSpPr>
          <p:nvPr/>
        </p:nvSpPr>
        <p:spPr bwMode="auto">
          <a:xfrm>
            <a:off x="22078633" y="19811228"/>
            <a:ext cx="5499905" cy="4547510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9998" tIns="69999" rIns="139998" bIns="69999" anchor="ctr"/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7555"/>
          </a:p>
        </p:txBody>
      </p:sp>
      <p:sp>
        <p:nvSpPr>
          <p:cNvPr id="2061" name="Text Box 27"/>
          <p:cNvSpPr txBox="1">
            <a:spLocks noChangeArrowheads="1"/>
          </p:cNvSpPr>
          <p:nvPr/>
        </p:nvSpPr>
        <p:spPr bwMode="auto">
          <a:xfrm>
            <a:off x="17856215" y="34832261"/>
            <a:ext cx="7552845" cy="95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5688" b="1" dirty="0"/>
              <a:t>参考文献</a:t>
            </a:r>
            <a:endParaRPr lang="en-US" altLang="zh-CN" sz="5688" b="1" dirty="0"/>
          </a:p>
        </p:txBody>
      </p:sp>
      <p:sp>
        <p:nvSpPr>
          <p:cNvPr id="2062" name="Rectangle 35"/>
          <p:cNvSpPr>
            <a:spLocks noChangeArrowheads="1"/>
          </p:cNvSpPr>
          <p:nvPr/>
        </p:nvSpPr>
        <p:spPr bwMode="auto">
          <a:xfrm>
            <a:off x="15245375" y="19746324"/>
            <a:ext cx="5999383" cy="4578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9995" tIns="39996" rIns="79995" bIns="39996" anchor="ctr"/>
          <a:lstStyle>
            <a:lvl1pPr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98525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98525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98525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98525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/>
            <a:endParaRPr lang="en-US" altLang="zh-CN" sz="3822" dirty="0"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3822" dirty="0">
                <a:latin typeface="Times New Roman" panose="02020603050405020304" pitchFamily="18" charset="0"/>
              </a:rPr>
              <a:t>CHART or PICTURE</a:t>
            </a: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816944" y="30408915"/>
            <a:ext cx="12582902" cy="7228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514" tIns="26756" rIns="53514" bIns="26756">
            <a:spAutoFit/>
          </a:bodyPr>
          <a:lstStyle>
            <a:lvl1pPr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altLang="zh-CN" sz="2755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755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755">
                <a:latin typeface="Times New Roman" panose="02020603050405020304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2755" b="1">
              <a:latin typeface="Times New Roman" panose="02020603050405020304" pitchFamily="18" charset="0"/>
            </a:endParaRPr>
          </a:p>
          <a:p>
            <a:pPr eaLnBrk="0" hangingPunct="0"/>
            <a:endParaRPr lang="en-US" altLang="zh-CN" sz="2133">
              <a:latin typeface="Times New Roman" panose="02020603050405020304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15172005" y="35711287"/>
            <a:ext cx="12128574" cy="369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514" tIns="26756" rIns="53514" bIns="26756">
            <a:spAutoFit/>
          </a:bodyPr>
          <a:lstStyle>
            <a:lvl1pPr marL="334963" indent="-334963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endParaRPr lang="en-US" altLang="zh-CN" sz="2489" b="1" u="sng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  <a:buFontTx/>
              <a:buAutoNum type="arabicPeriod"/>
            </a:pPr>
            <a:r>
              <a:rPr lang="en-US" altLang="zh-CN" sz="2489" b="1">
                <a:latin typeface="Times New Roman" panose="02020603050405020304" pitchFamily="18" charset="0"/>
              </a:rPr>
              <a:t>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Tx/>
              <a:buAutoNum type="arabicPeriod"/>
            </a:pPr>
            <a:r>
              <a:rPr lang="en-US" altLang="zh-CN" sz="2489" b="1">
                <a:latin typeface="Times New Roman" panose="02020603050405020304" pitchFamily="18" charset="0"/>
              </a:rPr>
              <a:t>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zh-CN" sz="2489" b="1">
                <a:latin typeface="Times New Roman" panose="02020603050405020304" pitchFamily="18" charset="0"/>
              </a:rPr>
              <a:t>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zh-CN" sz="2489" b="1">
                <a:latin typeface="Times New Roman" panose="02020603050405020304" pitchFamily="18" charset="0"/>
              </a:rPr>
              <a:t>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endParaRPr lang="en-US" altLang="zh-CN" sz="2489" b="1">
              <a:latin typeface="Times New Roman" panose="02020603050405020304" pitchFamily="18" charset="0"/>
            </a:endParaRP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15042198" y="10130662"/>
            <a:ext cx="12558915" cy="721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514" tIns="26756" rIns="53514" bIns="26756">
            <a:spAutoFit/>
          </a:bodyPr>
          <a:lstStyle>
            <a:lvl1pPr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altLang="zh-CN" sz="2755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</a:pPr>
            <a:endParaRPr lang="en-US" altLang="zh-CN" sz="2755" dirty="0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755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755" b="1" dirty="0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altLang="zh-CN" sz="2133" dirty="0">
              <a:latin typeface="Times New Roman" panose="02020603050405020304" pitchFamily="18" charset="0"/>
            </a:endParaRPr>
          </a:p>
        </p:txBody>
      </p:sp>
      <p:sp>
        <p:nvSpPr>
          <p:cNvPr id="2066" name="Text Box 40"/>
          <p:cNvSpPr txBox="1">
            <a:spLocks noChangeArrowheads="1"/>
          </p:cNvSpPr>
          <p:nvPr/>
        </p:nvSpPr>
        <p:spPr bwMode="auto">
          <a:xfrm>
            <a:off x="15016800" y="27625099"/>
            <a:ext cx="12708476" cy="5759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514" tIns="26756" rIns="53514" bIns="26756">
            <a:spAutoFit/>
          </a:bodyPr>
          <a:lstStyle>
            <a:lvl1pPr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489" b="1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altLang="zh-CN" sz="1689">
              <a:latin typeface="Times New Roman" panose="02020603050405020304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3360896" y="8675966"/>
            <a:ext cx="8111584" cy="12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7555" b="1" dirty="0"/>
              <a:t> 引言</a:t>
            </a:r>
            <a:endParaRPr lang="en-US" altLang="zh-CN" sz="7555" b="1" dirty="0"/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17021767" y="8688665"/>
            <a:ext cx="8172255" cy="12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7555" b="1" dirty="0"/>
              <a:t>结果</a:t>
            </a:r>
            <a:endParaRPr lang="en-US" altLang="zh-CN" sz="7555" b="1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55876" y="21423483"/>
            <a:ext cx="4688673" cy="353673"/>
          </a:xfrm>
          <a:prstGeom prst="rect">
            <a:avLst/>
          </a:prstGeom>
        </p:spPr>
      </p:pic>
      <p:sp>
        <p:nvSpPr>
          <p:cNvPr id="21" name="Text Box 378"/>
          <p:cNvSpPr txBox="1">
            <a:spLocks noChangeArrowheads="1"/>
          </p:cNvSpPr>
          <p:nvPr/>
        </p:nvSpPr>
        <p:spPr bwMode="auto">
          <a:xfrm>
            <a:off x="17257732" y="42031587"/>
            <a:ext cx="10005922" cy="74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70" tIns="43235" rIns="86470" bIns="43235">
            <a:spAutoFit/>
          </a:bodyPr>
          <a:lstStyle>
            <a:lvl1pPr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联系邮箱</a:t>
            </a:r>
            <a:r>
              <a:rPr lang="en-GB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  <a:r>
              <a:rPr lang="en-GB" altLang="zh-CN" sz="4275" b="1" dirty="0" err="1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xxxxxxxxxxxxxxxxxxxxxxxx</a:t>
            </a:r>
            <a:endParaRPr lang="en-GB" altLang="zh-CN" sz="4275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452*206"/>
  <p:tag name="TABLE_ENDDRAG_RECT" val="51*431*452*206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268</Words>
  <Application>Microsoft Office PowerPoint</Application>
  <PresentationFormat>自定义</PresentationFormat>
  <Paragraphs>60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海报制作说明</vt:lpstr>
      <vt:lpstr>幻灯片 2</vt:lpstr>
    </vt:vector>
  </TitlesOfParts>
  <Company>NUPT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</dc:creator>
  <cp:lastModifiedBy>Administrator</cp:lastModifiedBy>
  <cp:revision>12</cp:revision>
  <dcterms:created xsi:type="dcterms:W3CDTF">2016-09-24T06:46:14Z</dcterms:created>
  <dcterms:modified xsi:type="dcterms:W3CDTF">2025-04-16T00:53:48Z</dcterms:modified>
</cp:coreProperties>
</file>